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10.jpg" ContentType="image/jpeg"/>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image13.jpg" ContentType="image/jpeg"/>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19.jpg" ContentType="image/jpeg"/>
  <Override PartName="/ppt/notesSlides/notesSlide23.xml" ContentType="application/vnd.openxmlformats-officedocument.presentationml.notesSlide+xml"/>
  <Override PartName="/ppt/media/image20.jpg" ContentType="image/jpeg"/>
  <Override PartName="/ppt/media/image22.jpg" ContentType="image/jpeg"/>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media/image29.jpg" ContentType="image/jpeg"/>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 id="2147483661" r:id="rId2"/>
  </p:sldMasterIdLst>
  <p:notesMasterIdLst>
    <p:notesMasterId r:id="rId36"/>
  </p:notesMasterIdLst>
  <p:sldIdLst>
    <p:sldId id="256" r:id="rId3"/>
    <p:sldId id="821" r:id="rId4"/>
    <p:sldId id="293" r:id="rId5"/>
    <p:sldId id="822" r:id="rId6"/>
    <p:sldId id="866" r:id="rId7"/>
    <p:sldId id="285" r:id="rId8"/>
    <p:sldId id="352" r:id="rId9"/>
    <p:sldId id="856" r:id="rId10"/>
    <p:sldId id="861" r:id="rId11"/>
    <p:sldId id="862" r:id="rId12"/>
    <p:sldId id="860" r:id="rId13"/>
    <p:sldId id="858" r:id="rId14"/>
    <p:sldId id="855" r:id="rId15"/>
    <p:sldId id="807" r:id="rId16"/>
    <p:sldId id="865" r:id="rId17"/>
    <p:sldId id="863" r:id="rId18"/>
    <p:sldId id="830" r:id="rId19"/>
    <p:sldId id="857" r:id="rId20"/>
    <p:sldId id="847" r:id="rId21"/>
    <p:sldId id="852" r:id="rId22"/>
    <p:sldId id="846" r:id="rId23"/>
    <p:sldId id="849" r:id="rId24"/>
    <p:sldId id="867" r:id="rId25"/>
    <p:sldId id="351" r:id="rId26"/>
    <p:sldId id="859" r:id="rId27"/>
    <p:sldId id="809" r:id="rId28"/>
    <p:sldId id="808" r:id="rId29"/>
    <p:sldId id="810" r:id="rId30"/>
    <p:sldId id="813" r:id="rId31"/>
    <p:sldId id="814" r:id="rId32"/>
    <p:sldId id="471" r:id="rId33"/>
    <p:sldId id="868" r:id="rId34"/>
    <p:sldId id="272" r:id="rId35"/>
  </p:sldIdLst>
  <p:sldSz cx="18288000" cy="10287000"/>
  <p:notesSz cx="6858000" cy="9144000"/>
  <p:embeddedFontLst>
    <p:embeddedFont>
      <p:font typeface="Calibri" panose="020F0502020204030204" pitchFamily="34" charset="0"/>
      <p:regular r:id="rId37"/>
      <p:bold r:id="rId38"/>
      <p:italic r:id="rId39"/>
      <p:boldItalic r:id="rId40"/>
    </p:embeddedFont>
    <p:embeddedFont>
      <p:font typeface="Calibri Light" panose="020F0302020204030204" pitchFamily="34" charset="0"/>
      <p:regular r:id="rId41"/>
      <p:italic r:id="rId42"/>
    </p:embeddedFont>
    <p:embeddedFont>
      <p:font typeface="Cinzel" panose="020B0604020202020204" charset="0"/>
      <p:regular r:id="rId43"/>
    </p:embeddedFont>
    <p:embeddedFont>
      <p:font typeface="Corbel" panose="020B0503020204020204" pitchFamily="34" charset="0"/>
      <p:regular r:id="rId44"/>
      <p:bold r:id="rId45"/>
      <p:italic r:id="rId46"/>
      <p:boldItalic r:id="rId47"/>
    </p:embeddedFont>
    <p:embeddedFont>
      <p:font typeface="Gill Sans MT" panose="020B0502020104020203" pitchFamily="34" charset="0"/>
      <p:regular r:id="rId48"/>
      <p:bold r:id="rId49"/>
      <p:italic r:id="rId50"/>
      <p:boldItalic r:id="rId51"/>
    </p:embeddedFont>
    <p:embeddedFont>
      <p:font typeface="Montserrat" panose="00000500000000000000" pitchFamily="2" charset="0"/>
      <p:regular r:id="rId52"/>
      <p:bold r:id="rId53"/>
      <p:italic r:id="rId54"/>
      <p:boldItalic r:id="rId55"/>
    </p:embeddedFont>
    <p:embeddedFont>
      <p:font typeface="Montserrat Light" panose="00000400000000000000" pitchFamily="2" charset="0"/>
      <p:regular r:id="rId56"/>
      <p:italic r:id="rId57"/>
    </p:embeddedFont>
    <p:embeddedFont>
      <p:font typeface="Montserrat Light Italics" panose="020B0604020202020204" charset="0"/>
      <p:regular r:id="rId58"/>
      <p:italic r:id="rId59"/>
    </p:embeddedFont>
    <p:embeddedFont>
      <p:font typeface="Open Sans" panose="020B0606030504020204" pitchFamily="34" charset="0"/>
      <p:regular r:id="rId60"/>
      <p:bold r:id="rId61"/>
      <p:italic r:id="rId62"/>
      <p:boldItalic r:id="rId63"/>
    </p:embeddedFont>
    <p:embeddedFont>
      <p:font typeface="PT Serif" panose="020A0603040505020204" pitchFamily="18" charset="0"/>
      <p:regular r:id="rId64"/>
      <p:bold r:id="rId65"/>
      <p:italic r:id="rId66"/>
      <p:boldItalic r:id="rId67"/>
    </p:embeddedFont>
    <p:embeddedFont>
      <p:font typeface="Roboto" panose="02000000000000000000" pitchFamily="2" charset="0"/>
      <p:regular r:id="rId68"/>
      <p:bold r:id="rId69"/>
      <p:italic r:id="rId70"/>
      <p:boldItalic r:id="rId71"/>
    </p:embeddedFont>
    <p:embeddedFont>
      <p:font typeface="Tw Cen MT" panose="020B0602020104020603" pitchFamily="34" charset="0"/>
      <p:regular r:id="rId72"/>
      <p:bold r:id="rId73"/>
      <p:italic r:id="rId74"/>
      <p:boldItalic r:id="rId75"/>
    </p:embeddedFont>
    <p:embeddedFont>
      <p:font typeface="work sans" pitchFamily="2" charset="0"/>
      <p:regular r:id="rId76"/>
      <p:bold r:id="rId77"/>
      <p:italic r:id="rId78"/>
      <p:boldItalic r:id="rId7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BED7"/>
    <a:srgbClr val="D3837A"/>
    <a:srgbClr val="FF0066"/>
    <a:srgbClr val="FF6BA6"/>
    <a:srgbClr val="911F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37" autoAdjust="0"/>
    <p:restoredTop sz="78244" autoAdjust="0"/>
  </p:normalViewPr>
  <p:slideViewPr>
    <p:cSldViewPr snapToGrid="0">
      <p:cViewPr varScale="1">
        <p:scale>
          <a:sx n="27" d="100"/>
          <a:sy n="27" d="100"/>
        </p:scale>
        <p:origin x="806" y="41"/>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font" Target="fonts/font6.fntdata"/><Relationship Id="rId47" Type="http://schemas.openxmlformats.org/officeDocument/2006/relationships/font" Target="fonts/font11.fntdata"/><Relationship Id="rId63" Type="http://schemas.openxmlformats.org/officeDocument/2006/relationships/font" Target="fonts/font27.fntdata"/><Relationship Id="rId68" Type="http://schemas.openxmlformats.org/officeDocument/2006/relationships/font" Target="fonts/font32.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font" Target="fonts/font1.fntdata"/><Relationship Id="rId53" Type="http://schemas.openxmlformats.org/officeDocument/2006/relationships/font" Target="fonts/font17.fntdata"/><Relationship Id="rId58" Type="http://schemas.openxmlformats.org/officeDocument/2006/relationships/font" Target="fonts/font22.fntdata"/><Relationship Id="rId74" Type="http://schemas.openxmlformats.org/officeDocument/2006/relationships/font" Target="fonts/font38.fntdata"/><Relationship Id="rId79" Type="http://schemas.openxmlformats.org/officeDocument/2006/relationships/font" Target="fonts/font43.fntdata"/><Relationship Id="rId5" Type="http://schemas.openxmlformats.org/officeDocument/2006/relationships/slide" Target="slides/slide3.xml"/><Relationship Id="rId61" Type="http://schemas.openxmlformats.org/officeDocument/2006/relationships/font" Target="fonts/font25.fntdata"/><Relationship Id="rId82"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64" Type="http://schemas.openxmlformats.org/officeDocument/2006/relationships/font" Target="fonts/font28.fntdata"/><Relationship Id="rId69" Type="http://schemas.openxmlformats.org/officeDocument/2006/relationships/font" Target="fonts/font33.fntdata"/><Relationship Id="rId77" Type="http://schemas.openxmlformats.org/officeDocument/2006/relationships/font" Target="fonts/font41.fntdata"/><Relationship Id="rId8" Type="http://schemas.openxmlformats.org/officeDocument/2006/relationships/slide" Target="slides/slide6.xml"/><Relationship Id="rId51" Type="http://schemas.openxmlformats.org/officeDocument/2006/relationships/font" Target="fonts/font15.fntdata"/><Relationship Id="rId72" Type="http://schemas.openxmlformats.org/officeDocument/2006/relationships/font" Target="fonts/font36.fntdata"/><Relationship Id="rId80"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font" Target="fonts/font23.fntdata"/><Relationship Id="rId67" Type="http://schemas.openxmlformats.org/officeDocument/2006/relationships/font" Target="fonts/font31.fntdata"/><Relationship Id="rId20" Type="http://schemas.openxmlformats.org/officeDocument/2006/relationships/slide" Target="slides/slide18.xml"/><Relationship Id="rId41" Type="http://schemas.openxmlformats.org/officeDocument/2006/relationships/font" Target="fonts/font5.fntdata"/><Relationship Id="rId54" Type="http://schemas.openxmlformats.org/officeDocument/2006/relationships/font" Target="fonts/font18.fntdata"/><Relationship Id="rId62" Type="http://schemas.openxmlformats.org/officeDocument/2006/relationships/font" Target="fonts/font26.fntdata"/><Relationship Id="rId70" Type="http://schemas.openxmlformats.org/officeDocument/2006/relationships/font" Target="fonts/font34.fntdata"/><Relationship Id="rId75" Type="http://schemas.openxmlformats.org/officeDocument/2006/relationships/font" Target="fonts/font39.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font" Target="fonts/font21.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font" Target="fonts/font24.fntdata"/><Relationship Id="rId65" Type="http://schemas.openxmlformats.org/officeDocument/2006/relationships/font" Target="fonts/font29.fntdata"/><Relationship Id="rId73" Type="http://schemas.openxmlformats.org/officeDocument/2006/relationships/font" Target="fonts/font37.fntdata"/><Relationship Id="rId78" Type="http://schemas.openxmlformats.org/officeDocument/2006/relationships/font" Target="fonts/font42.fntdata"/><Relationship Id="rId8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font" Target="fonts/font3.fntdata"/><Relationship Id="rId34" Type="http://schemas.openxmlformats.org/officeDocument/2006/relationships/slide" Target="slides/slide32.xml"/><Relationship Id="rId50" Type="http://schemas.openxmlformats.org/officeDocument/2006/relationships/font" Target="fonts/font14.fntdata"/><Relationship Id="rId55" Type="http://schemas.openxmlformats.org/officeDocument/2006/relationships/font" Target="fonts/font19.fntdata"/><Relationship Id="rId76" Type="http://schemas.openxmlformats.org/officeDocument/2006/relationships/font" Target="fonts/font40.fntdata"/><Relationship Id="rId7" Type="http://schemas.openxmlformats.org/officeDocument/2006/relationships/slide" Target="slides/slide5.xml"/><Relationship Id="rId71" Type="http://schemas.openxmlformats.org/officeDocument/2006/relationships/font" Target="fonts/font35.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font" Target="fonts/font4.fntdata"/><Relationship Id="rId45" Type="http://schemas.openxmlformats.org/officeDocument/2006/relationships/font" Target="fonts/font9.fntdata"/><Relationship Id="rId66" Type="http://schemas.openxmlformats.org/officeDocument/2006/relationships/font" Target="fonts/font3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9367DD-BB89-7B4F-9A63-82D14CA7EA6F}" type="datetimeFigureOut">
              <a:rPr lang="en-US" smtClean="0"/>
              <a:t>9/5/2022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6A85F3-3311-604D-B675-7A85C2086622}" type="slidenum">
              <a:rPr lang="en-US" smtClean="0"/>
              <a:t>‹#›</a:t>
            </a:fld>
            <a:endParaRPr lang="en-US" dirty="0"/>
          </a:p>
        </p:txBody>
      </p:sp>
    </p:spTree>
    <p:extLst>
      <p:ext uri="{BB962C8B-B14F-4D97-AF65-F5344CB8AC3E}">
        <p14:creationId xmlns:p14="http://schemas.microsoft.com/office/powerpoint/2010/main" val="1444701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epa.gov/climate-indicators/climate-change-indicators-us-greenhouse-gas-emissions"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epa.gov/climate-indicators/climate-change-indicators-global-greenhouse-gas-emission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arbonbrief.org/qa-how-do-climate-models-work"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carbonbrief.org/qa-how-do-climate-models-work#cmip"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carbonbrief.org/qa-how-do-climate-models-work#inout"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arbonbrief.org/explainer-how-shared-socioeconomic-pathways-explore-future-climate-change" TargetMode="External"/><Relationship Id="rId7" Type="http://schemas.openxmlformats.org/officeDocument/2006/relationships/hyperlink" Target="https://www.carbonbrief.org/explainer-the-high-emissions-rcp8-5-global-warming-scenario"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www.carbonbrief.org/interactive-the-paris-agreement-on-climate-change" TargetMode="External"/><Relationship Id="rId5" Type="http://schemas.openxmlformats.org/officeDocument/2006/relationships/hyperlink" Target="https://climateactiontracker.org/global/cat-thermometer/" TargetMode="External"/><Relationship Id="rId4" Type="http://schemas.openxmlformats.org/officeDocument/2006/relationships/hyperlink" Target="https://www.geosci-model-dev.net/9/3461/2016/"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1</a:t>
            </a:fld>
            <a:endParaRPr lang="en-US" dirty="0"/>
          </a:p>
        </p:txBody>
      </p:sp>
    </p:spTree>
    <p:extLst>
      <p:ext uri="{BB962C8B-B14F-4D97-AF65-F5344CB8AC3E}">
        <p14:creationId xmlns:p14="http://schemas.microsoft.com/office/powerpoint/2010/main" val="525325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6D6DD7-EABB-F044-B64D-A7477366D6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9792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D02080-3889-4FA7-9057-CCCA0E8A8453}" type="slidenum">
              <a:rPr lang="en-US" smtClean="0"/>
              <a:pPr/>
              <a:t>3</a:t>
            </a:fld>
            <a:endParaRPr lang="en-US" dirty="0"/>
          </a:p>
        </p:txBody>
      </p:sp>
    </p:spTree>
    <p:extLst>
      <p:ext uri="{BB962C8B-B14F-4D97-AF65-F5344CB8AC3E}">
        <p14:creationId xmlns:p14="http://schemas.microsoft.com/office/powerpoint/2010/main" val="3782711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6D6DD7-EABB-F044-B64D-A7477366D6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4059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6D6DD7-EABB-F044-B64D-A7477366D6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3171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Scientists think </a:t>
            </a:r>
            <a:r>
              <a:rPr lang="en-US" sz="1100" b="1" dirty="0">
                <a:latin typeface="Arial" panose="020B0604020202020204" pitchFamily="34" charset="0"/>
                <a:cs typeface="Arial" panose="020B0604020202020204" pitchFamily="34" charset="0"/>
              </a:rPr>
              <a:t>of climate variability </a:t>
            </a:r>
            <a:r>
              <a:rPr lang="en-US" sz="1100" dirty="0">
                <a:latin typeface="Arial" panose="020B0604020202020204" pitchFamily="34" charset="0"/>
                <a:cs typeface="Arial" panose="020B0604020202020204" pitchFamily="34" charset="0"/>
              </a:rPr>
              <a:t>as the way climate fluctuates </a:t>
            </a:r>
            <a:r>
              <a:rPr lang="en-US" sz="1100" b="1" dirty="0">
                <a:latin typeface="Arial" panose="020B0604020202020204" pitchFamily="34" charset="0"/>
                <a:cs typeface="Arial" panose="020B0604020202020204" pitchFamily="34" charset="0"/>
              </a:rPr>
              <a:t>yearly above or below a long-term average value</a:t>
            </a:r>
            <a:r>
              <a:rPr lang="en-US" sz="1100" dirty="0">
                <a:latin typeface="Arial" panose="020B0604020202020204" pitchFamily="34" charset="0"/>
                <a:cs typeface="Arial" panose="020B0604020202020204" pitchFamily="34" charset="0"/>
              </a:rPr>
              <a:t>. You can think of it as a story with two parts: average and range. These parts complement each other; understanding the range gives context to the average and vice versa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These 30-year averages are called climatological </a:t>
            </a:r>
            <a:r>
              <a:rPr lang="en-US" sz="1100" dirty="0" err="1">
                <a:latin typeface="Arial" panose="020B0604020202020204" pitchFamily="34" charset="0"/>
                <a:cs typeface="Arial" panose="020B0604020202020204" pitchFamily="34" charset="0"/>
              </a:rPr>
              <a:t>normals</a:t>
            </a:r>
            <a:r>
              <a:rPr lang="en-US" sz="1100" dirty="0">
                <a:latin typeface="Arial" panose="020B0604020202020204" pitchFamily="34" charset="0"/>
                <a:cs typeface="Arial" panose="020B0604020202020204" pitchFamily="34" charset="0"/>
              </a:rPr>
              <a:t>, and are used to determine, monitor or represent the climate – or a specific slice of climate – at a particular location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There is significant year-to-year variability around these 30-year averages.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rPr>
              <a:t>Climate variability </a:t>
            </a:r>
            <a:r>
              <a:rPr lang="en-US" sz="1100" dirty="0">
                <a:latin typeface="Arial" panose="020B0604020202020204" pitchFamily="34" charset="0"/>
                <a:cs typeface="Arial" panose="020B0604020202020204" pitchFamily="34" charset="0"/>
              </a:rPr>
              <a:t>– The way climate fluctuates yearly above or below a long-term average value.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rPr>
              <a:t>Climate change</a:t>
            </a:r>
            <a:r>
              <a:rPr lang="en-US" sz="1100" dirty="0">
                <a:latin typeface="Arial" panose="020B0604020202020204" pitchFamily="34" charset="0"/>
                <a:cs typeface="Arial" panose="020B0604020202020204" pitchFamily="34" charset="0"/>
              </a:rPr>
              <a:t> – Long-term continuous change (increase or decrease) to average weather conditions or the range of weather.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rPr>
              <a:t>Climatological normal</a:t>
            </a:r>
            <a:r>
              <a:rPr lang="en-US" sz="1100" dirty="0">
                <a:latin typeface="Arial" panose="020B0604020202020204" pitchFamily="34" charset="0"/>
                <a:cs typeface="Arial" panose="020B0604020202020204" pitchFamily="34" charset="0"/>
              </a:rPr>
              <a:t> – 30-year average of a weather variable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1" i="0" strike="noStrike" kern="1200" cap="none" spc="0" normalizeH="0" baseline="0" noProof="0" dirty="0">
                <a:ln>
                  <a:noFill/>
                </a:ln>
                <a:effectLst/>
                <a:uLnTx/>
                <a:uFillTx/>
                <a:latin typeface="Gill Sans MT" panose="020B0502020104020203" pitchFamily="34" charset="0"/>
                <a:cs typeface="Tw Cen MT"/>
              </a:rPr>
              <a:t>Weather</a:t>
            </a:r>
            <a:endParaRPr kumimoji="0" lang="en-US" sz="1100" i="0" strike="noStrike" kern="1200" cap="none" spc="0" normalizeH="0" baseline="0" noProof="0" dirty="0">
              <a:ln>
                <a:noFill/>
              </a:ln>
              <a:effectLst/>
              <a:uLnTx/>
              <a:uFillTx/>
              <a:latin typeface="Gill Sans MT" panose="020B0502020104020203" pitchFamily="34" charset="0"/>
              <a:cs typeface="Tw Cen MT"/>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1100" dirty="0">
                <a:latin typeface="Gill Sans MT" panose="020B0502020104020203" pitchFamily="34" charset="0"/>
                <a:cs typeface="Tw Cen MT"/>
              </a:rPr>
              <a:t>	Short</a:t>
            </a:r>
            <a:r>
              <a:rPr kumimoji="0" lang="en-US" sz="110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-term</a:t>
            </a:r>
            <a:r>
              <a:rPr kumimoji="0" lang="en-US" sz="11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a:t>
            </a:r>
            <a:r>
              <a:rPr lang="en-US" sz="1100" dirty="0">
                <a:solidFill>
                  <a:sysClr val="windowText" lastClr="000000"/>
                </a:solidFill>
                <a:latin typeface="Gill Sans MT" panose="020B0502020104020203" pitchFamily="34" charset="0"/>
                <a:cs typeface="Tw Cen MT"/>
              </a:rPr>
              <a:t>i.e., minutes, hours, days, weeks) </a:t>
            </a:r>
            <a:r>
              <a:rPr kumimoji="0" lang="en-US" sz="11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atmospheric conditions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100" b="1" i="0" strike="noStrike" kern="1200" cap="none" spc="0" normalizeH="0" baseline="0" noProof="0" dirty="0">
              <a:ln>
                <a:noFill/>
              </a:ln>
              <a:effectLst/>
              <a:uLnTx/>
              <a:uFillTx/>
              <a:latin typeface="Gill Sans MT" panose="020B0502020104020203" pitchFamily="34" charset="0"/>
              <a:cs typeface="Tw Cen MT"/>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1" i="0" strike="noStrike" kern="1200" cap="none" spc="0" normalizeH="0" baseline="0" noProof="0" dirty="0">
                <a:ln>
                  <a:noFill/>
                </a:ln>
                <a:effectLst/>
                <a:uLnTx/>
                <a:uFillTx/>
                <a:latin typeface="Gill Sans MT" panose="020B0502020104020203" pitchFamily="34" charset="0"/>
                <a:cs typeface="Tw Cen MT"/>
              </a:rPr>
              <a:t>Climate Change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1100" b="1" dirty="0">
                <a:latin typeface="Gill Sans MT" panose="020B0502020104020203" pitchFamily="34" charset="0"/>
                <a:cs typeface="Tw Cen MT"/>
              </a:rPr>
              <a:t>	</a:t>
            </a:r>
            <a:r>
              <a:rPr lang="en-US" sz="1100" dirty="0">
                <a:latin typeface="Gill Sans MT" panose="020B0502020104020203" pitchFamily="34" charset="0"/>
                <a:cs typeface="Tw Cen MT"/>
              </a:rPr>
              <a:t>L</a:t>
            </a:r>
            <a:r>
              <a:rPr kumimoji="0" lang="en-US" sz="1100" i="0" u="none" strike="noStrike" kern="1200" cap="none" spc="0" normalizeH="0" baseline="0" noProof="0" dirty="0" err="1">
                <a:ln>
                  <a:noFill/>
                </a:ln>
                <a:solidFill>
                  <a:sysClr val="windowText" lastClr="000000"/>
                </a:solidFill>
                <a:effectLst/>
                <a:uLnTx/>
                <a:uFillTx/>
                <a:latin typeface="Gill Sans MT" panose="020B0502020104020203" pitchFamily="34" charset="0"/>
                <a:cs typeface="Tw Cen MT"/>
              </a:rPr>
              <a:t>ong</a:t>
            </a:r>
            <a:r>
              <a:rPr kumimoji="0" lang="en-US" sz="110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-term</a:t>
            </a:r>
            <a:r>
              <a:rPr kumimoji="0" lang="en-US" sz="11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continuous change (increase or decrease) to </a:t>
            </a:r>
            <a:r>
              <a:rPr kumimoji="0" lang="en-US" sz="1100" b="1" i="1"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average</a:t>
            </a:r>
            <a:r>
              <a:rPr kumimoji="0" lang="en-US" sz="11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weather conditions or the </a:t>
            </a:r>
            <a:r>
              <a:rPr kumimoji="0" lang="en-US" sz="1100" b="1" i="1"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range</a:t>
            </a:r>
            <a:r>
              <a:rPr kumimoji="0" lang="en-US" sz="11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of weather</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1" i="0" strike="noStrike" kern="1200" cap="none" spc="0" normalizeH="0" baseline="0" noProof="0" dirty="0">
                <a:ln>
                  <a:noFill/>
                </a:ln>
                <a:effectLst/>
                <a:uLnTx/>
                <a:uFillTx/>
                <a:latin typeface="Gill Sans MT" panose="020B0502020104020203" pitchFamily="34" charset="0"/>
                <a:cs typeface="Tw Cen MT"/>
              </a:rPr>
              <a:t>Climate Variability</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The way climate fluctuates yearly above or below a long-term average value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100" b="1" i="0" u="sng" strike="noStrike" kern="1200" cap="none" spc="0" normalizeH="0" baseline="0" noProof="0" dirty="0">
              <a:ln>
                <a:noFill/>
              </a:ln>
              <a:effectLst/>
              <a:uLnTx/>
              <a:uFillTx/>
              <a:latin typeface="Gill Sans MT" panose="020B0502020104020203" pitchFamily="34" charset="0"/>
              <a:cs typeface="Tw Cen MT"/>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1" i="0" strike="noStrike" kern="1200" cap="none" spc="0" normalizeH="0" baseline="0" noProof="0" dirty="0">
                <a:ln>
                  <a:noFill/>
                </a:ln>
                <a:effectLst/>
                <a:uLnTx/>
                <a:uFillTx/>
                <a:latin typeface="Gill Sans MT" panose="020B0502020104020203" pitchFamily="34" charset="0"/>
                <a:cs typeface="Tw Cen MT"/>
              </a:rPr>
              <a:t>Climatological Normal</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30-year average of a weather variable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1" i="0" strike="noStrike" kern="1200" cap="none" spc="0" normalizeH="0" baseline="0" noProof="0" dirty="0">
                <a:ln>
                  <a:noFill/>
                </a:ln>
                <a:effectLst/>
                <a:uLnTx/>
                <a:uFillTx/>
                <a:latin typeface="Gill Sans MT" panose="020B0502020104020203" pitchFamily="34" charset="0"/>
                <a:cs typeface="Tw Cen MT"/>
              </a:rPr>
              <a:t>Anomaly</a:t>
            </a:r>
            <a:r>
              <a:rPr kumimoji="0" lang="en-US" sz="11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Departure from a reference value or long-term average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Positive – Observed temp higher than the average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Negative – Observed temp lower than the average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26D6DD7-EABB-F044-B64D-A7477366D664}" type="slidenum">
              <a:rPr lang="en-US" smtClean="0"/>
              <a:t>6</a:t>
            </a:fld>
            <a:endParaRPr lang="en-US"/>
          </a:p>
        </p:txBody>
      </p:sp>
    </p:spTree>
    <p:extLst>
      <p:ext uri="{BB962C8B-B14F-4D97-AF65-F5344CB8AC3E}">
        <p14:creationId xmlns:p14="http://schemas.microsoft.com/office/powerpoint/2010/main" val="3234467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Climate anomalies are basically current climate condition put in the context of past events. For example here, they used the 1850-1900 </a:t>
            </a:r>
            <a:r>
              <a:rPr lang="en-US" sz="1200" kern="1200" err="1">
                <a:solidFill>
                  <a:schemeClr val="tx1"/>
                </a:solidFill>
                <a:effectLst/>
                <a:latin typeface="+mn-lt"/>
                <a:ea typeface="+mn-ea"/>
                <a:cs typeface="+mn-cs"/>
              </a:rPr>
              <a:t>normals</a:t>
            </a:r>
            <a:r>
              <a:rPr lang="en-US" sz="1200" kern="1200">
                <a:solidFill>
                  <a:schemeClr val="tx1"/>
                </a:solidFill>
                <a:effectLst/>
                <a:latin typeface="+mn-lt"/>
                <a:ea typeface="+mn-ea"/>
                <a:cs typeface="+mn-cs"/>
              </a:rPr>
              <a:t> period to determine anomalies. </a:t>
            </a:r>
            <a:r>
              <a:rPr lang="en-US" b="0" i="0">
                <a:solidFill>
                  <a:srgbClr val="3D3D3D"/>
                </a:solidFill>
                <a:effectLst/>
                <a:latin typeface="Mulish"/>
              </a:rPr>
              <a:t>The last seven years stand out as the seven warmest years to have been directly observed.</a:t>
            </a:r>
          </a:p>
          <a:p>
            <a:endParaRPr lang="en-US" sz="1200" kern="1200">
              <a:solidFill>
                <a:schemeClr val="tx1"/>
              </a:solidFill>
              <a:effectLst/>
              <a:latin typeface="+mn-lt"/>
              <a:ea typeface="+mn-ea"/>
              <a:cs typeface="+mn-cs"/>
            </a:endParaRPr>
          </a:p>
          <a:p>
            <a:r>
              <a:rPr lang="en-US" b="0" i="0">
                <a:solidFill>
                  <a:srgbClr val="3D3D3D"/>
                </a:solidFill>
                <a:effectLst/>
                <a:latin typeface="Mulish"/>
              </a:rPr>
              <a:t>The last seven years have been part of a period of significant warmth well above all previous years since 1850. This reflects the long-term trend towards global warming. Though 2021 is cooler than some of the other recent years, its overall temperature remains consistent with the long-term warming trend. 2021 was the sixth warmest year on Earth since 1850</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428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1800" dirty="0">
                <a:effectLst/>
                <a:latin typeface="Corbel" panose="020B0503020204020204" pitchFamily="34" charset="0"/>
                <a:ea typeface="Calibri" panose="020F0502020204030204" pitchFamily="34" charset="0"/>
                <a:cs typeface="Calibri" panose="020F0502020204030204" pitchFamily="34" charset="0"/>
              </a:rPr>
              <a:t>The greenhouse effect is a process that occurs when energy – in the form of heat from the Sun – is trapped close to Earth’s surface by greenhouse gases. These gases are important; they can be thought of as a blanket that wraps the earth in warmth.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l" defTabSz="914400" rtl="0" eaLnBrk="1" fontAlgn="base" latinLnBrk="0" hangingPunct="1">
              <a:lnSpc>
                <a:spcPct val="100000"/>
              </a:lnSpc>
              <a:spcBef>
                <a:spcPct val="30000"/>
              </a:spcBef>
              <a:spcAft>
                <a:spcPct val="0"/>
              </a:spcAft>
              <a:buClrTx/>
              <a:buSzTx/>
              <a:buFont typeface="Arial"/>
              <a:buNone/>
              <a:tabLst/>
              <a:defRPr/>
            </a:pPr>
            <a:endParaRPr lang="en-US" dirty="0"/>
          </a:p>
          <a:p>
            <a:pPr marL="0" marR="0" indent="0" algn="l" defTabSz="914400" rtl="0" eaLnBrk="1" fontAlgn="base" latinLnBrk="0" hangingPunct="1">
              <a:lnSpc>
                <a:spcPct val="100000"/>
              </a:lnSpc>
              <a:spcBef>
                <a:spcPct val="30000"/>
              </a:spcBef>
              <a:spcAft>
                <a:spcPct val="0"/>
              </a:spcAft>
              <a:buClrTx/>
              <a:buSzTx/>
              <a:buFont typeface="Arial"/>
              <a:buNone/>
              <a:tabLst/>
              <a:defRPr/>
            </a:pPr>
            <a:r>
              <a:rPr lang="en-US" dirty="0"/>
              <a:t>Human activities,</a:t>
            </a:r>
            <a:r>
              <a:rPr lang="en-US" baseline="0" dirty="0"/>
              <a:t> specifically emissions of certain gases and landcover changes, have intensified the greenhouse effect, disrupting the natural energy balance of the Earth-Atmosphere system.</a:t>
            </a:r>
          </a:p>
          <a:p>
            <a:pPr marL="0" marR="0" indent="0" algn="l" defTabSz="914400" rtl="0" eaLnBrk="1" fontAlgn="base" latinLnBrk="0" hangingPunct="1">
              <a:lnSpc>
                <a:spcPct val="100000"/>
              </a:lnSpc>
              <a:spcBef>
                <a:spcPct val="30000"/>
              </a:spcBef>
              <a:spcAft>
                <a:spcPct val="0"/>
              </a:spcAft>
              <a:buClrTx/>
              <a:buSzTx/>
              <a:buFont typeface="Arial"/>
              <a:buNone/>
              <a:tabLst/>
              <a:defRPr/>
            </a:pPr>
            <a:endParaRPr lang="en-US" dirty="0"/>
          </a:p>
          <a:p>
            <a:pPr marL="228600" marR="0" indent="-228600" algn="l" defTabSz="914400" rtl="0" eaLnBrk="1" fontAlgn="base" latinLnBrk="0" hangingPunct="1">
              <a:lnSpc>
                <a:spcPct val="100000"/>
              </a:lnSpc>
              <a:spcBef>
                <a:spcPct val="30000"/>
              </a:spcBef>
              <a:spcAft>
                <a:spcPct val="0"/>
              </a:spcAft>
              <a:buClrTx/>
              <a:buSzTx/>
              <a:buFont typeface="Arial"/>
              <a:buChar char="•"/>
              <a:tabLst/>
              <a:defRPr/>
            </a:pPr>
            <a:r>
              <a:rPr lang="en-US" dirty="0"/>
              <a:t>Yellow is</a:t>
            </a:r>
            <a:r>
              <a:rPr lang="en-US" baseline="0" dirty="0"/>
              <a:t> solar, shortwave radiation, </a:t>
            </a:r>
          </a:p>
          <a:p>
            <a:pPr marL="228600" marR="0" indent="-228600" algn="l" defTabSz="914400" rtl="0" eaLnBrk="1" fontAlgn="base" latinLnBrk="0" hangingPunct="1">
              <a:lnSpc>
                <a:spcPct val="100000"/>
              </a:lnSpc>
              <a:spcBef>
                <a:spcPct val="30000"/>
              </a:spcBef>
              <a:spcAft>
                <a:spcPct val="0"/>
              </a:spcAft>
              <a:buClrTx/>
              <a:buSzTx/>
              <a:buFont typeface="Arial"/>
              <a:buChar char="•"/>
              <a:tabLst/>
              <a:defRPr/>
            </a:pPr>
            <a:r>
              <a:rPr lang="en-US" baseline="0" dirty="0"/>
              <a:t>while orange is infrared, longwave radiation, also known as heat. </a:t>
            </a:r>
          </a:p>
          <a:p>
            <a:pPr marL="228600" marR="0" indent="-228600" algn="l" defTabSz="914400" rtl="0" eaLnBrk="1" fontAlgn="base" latinLnBrk="0" hangingPunct="1">
              <a:lnSpc>
                <a:spcPct val="100000"/>
              </a:lnSpc>
              <a:spcBef>
                <a:spcPct val="30000"/>
              </a:spcBef>
              <a:spcAft>
                <a:spcPct val="0"/>
              </a:spcAft>
              <a:buClrTx/>
              <a:buSzTx/>
              <a:buFont typeface="Arial"/>
              <a:buChar char="•"/>
              <a:tabLst/>
              <a:defRPr/>
            </a:pPr>
            <a:r>
              <a:rPr lang="en-US" dirty="0"/>
              <a:t>Irradiance is the radiant flux (power) received by a surface </a:t>
            </a:r>
            <a:r>
              <a:rPr lang="en-US" i="1" dirty="0"/>
              <a:t>per</a:t>
            </a:r>
            <a:r>
              <a:rPr lang="en-US" dirty="0"/>
              <a:t> unit area. The SI unit of irradiance is the </a:t>
            </a:r>
            <a:r>
              <a:rPr lang="en-US" i="1" dirty="0"/>
              <a:t>watt per</a:t>
            </a:r>
            <a:r>
              <a:rPr lang="en-US" dirty="0"/>
              <a:t> square </a:t>
            </a:r>
            <a:r>
              <a:rPr lang="en-US" dirty="0" err="1"/>
              <a:t>metre</a:t>
            </a:r>
            <a:r>
              <a:rPr lang="en-US" dirty="0"/>
              <a:t> (W/m</a:t>
            </a:r>
            <a:r>
              <a:rPr lang="en-US" baseline="30000" dirty="0"/>
              <a:t>2</a:t>
            </a:r>
            <a:r>
              <a:rPr lang="en-US" dirty="0"/>
              <a:t>). </a:t>
            </a:r>
          </a:p>
          <a:p>
            <a:pPr marL="228600" indent="-228600" eaLnBrk="1" hangingPunct="1">
              <a:buFont typeface="Arial"/>
              <a:buChar char="•"/>
            </a:pPr>
            <a:endParaRPr lang="en-US" dirty="0"/>
          </a:p>
          <a:p>
            <a:pPr marL="0" indent="0" eaLnBrk="1" hangingPunct="1">
              <a:buFont typeface="Arial"/>
              <a:buNone/>
            </a:pPr>
            <a:r>
              <a:rPr lang="en-US" b="1" baseline="0" dirty="0"/>
              <a:t>Earth-Atmosphere System is in balance over a year + numbers. </a:t>
            </a:r>
          </a:p>
          <a:p>
            <a:pPr marL="0" indent="0" eaLnBrk="1" hangingPunct="1">
              <a:buFont typeface="Arial"/>
              <a:buNone/>
            </a:pPr>
            <a:r>
              <a:rPr lang="en-US" b="1" baseline="0" dirty="0"/>
              <a:t>A portion of shortwave radiation is absorbed by (the atmosphere and) the Earth’s surface, then re-radiated as longwave radiation back towards space</a:t>
            </a:r>
          </a:p>
          <a:p>
            <a:pPr marL="0" indent="0" eaLnBrk="1" hangingPunct="1">
              <a:buFont typeface="Arial"/>
              <a:buNone/>
            </a:pPr>
            <a:r>
              <a:rPr lang="en-US" b="1" baseline="0" dirty="0"/>
              <a:t>BUT! greenhouse gases absorb some of this longwave radiation and back radiate (or re-radiate) this lower energy longwave radiation back towards the Earth’s Surface. Eventually, this energy does make it back out to space.</a:t>
            </a:r>
          </a:p>
          <a:p>
            <a:pPr marL="0" indent="0" eaLnBrk="1" hangingPunct="1">
              <a:buFont typeface="Arial"/>
              <a:buNone/>
            </a:pPr>
            <a:endParaRPr lang="en-US" b="1" baseline="0" dirty="0"/>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b="0" i="0" dirty="0">
                <a:solidFill>
                  <a:srgbClr val="000000"/>
                </a:solidFill>
                <a:effectLst/>
                <a:latin typeface="Myriad Pro"/>
              </a:rPr>
              <a:t>Any changes to the Earth’s climate system that affect how much energy enters or leaves the system alters Earth’s radiative equilibrium and can force temperatures to rise or fall. These destabilizing influences are called climate forcings.</a:t>
            </a:r>
            <a:endParaRPr lang="en-US" dirty="0">
              <a:latin typeface="Arial" panose="020B0604020202020204" pitchFamily="34" charset="0"/>
              <a:cs typeface="Arial" panose="020B0604020202020204" pitchFamily="34" charset="0"/>
            </a:endParaRPr>
          </a:p>
          <a:p>
            <a:pPr marL="0" indent="0" eaLnBrk="1" hangingPunct="1">
              <a:buFont typeface="Arial"/>
              <a:buNone/>
            </a:pPr>
            <a:endParaRPr lang="en-US" b="1" dirty="0"/>
          </a:p>
          <a:p>
            <a:pPr marL="0" indent="0" eaLnBrk="1" hangingPunct="1">
              <a:buFont typeface="Arial"/>
              <a:buNone/>
            </a:pPr>
            <a:endParaRPr lang="en-US" dirty="0"/>
          </a:p>
          <a:p>
            <a:pPr marL="0" marR="0" indent="0" algn="l" defTabSz="914400" rtl="0" eaLnBrk="1" fontAlgn="base" latinLnBrk="0" hangingPunct="1">
              <a:lnSpc>
                <a:spcPct val="100000"/>
              </a:lnSpc>
              <a:spcBef>
                <a:spcPct val="30000"/>
              </a:spcBef>
              <a:spcAft>
                <a:spcPct val="0"/>
              </a:spcAft>
              <a:buClrTx/>
              <a:buSzTx/>
              <a:buFont typeface="Arial"/>
              <a:buNone/>
              <a:tabLst/>
              <a:defRPr/>
            </a:pPr>
            <a:r>
              <a:rPr lang="en-US" baseline="0" dirty="0"/>
              <a:t>SOLAR RADIATION Atmosphere ***343 incoming</a:t>
            </a:r>
            <a:endParaRPr lang="en-US" dirty="0"/>
          </a:p>
          <a:p>
            <a:pPr marL="228600" indent="-228600" eaLnBrk="1" hangingPunct="1">
              <a:buFont typeface="Arial"/>
              <a:buChar char="•"/>
            </a:pPr>
            <a:r>
              <a:rPr lang="en-US" dirty="0"/>
              <a:t>On</a:t>
            </a:r>
            <a:r>
              <a:rPr lang="en-US" baseline="0" dirty="0"/>
              <a:t> average and over the long term, the Earth-Atmosphere system is in radiative equilibrium, or in balance. That is, the amount of energy coming in from the sun is the same as the amount going out (from the reflection of the sun and emission of infrared radiation). ***343 incoming, 103 reflected, 240 net incoming, 240 net outgoing***</a:t>
            </a:r>
          </a:p>
          <a:p>
            <a:pPr marL="228600" indent="-228600" eaLnBrk="1" hangingPunct="1">
              <a:buFont typeface="Arial"/>
              <a:buChar char="•"/>
            </a:pPr>
            <a:r>
              <a:rPr lang="en-US" sz="1200" kern="1200" dirty="0">
                <a:solidFill>
                  <a:schemeClr val="tx1"/>
                </a:solidFill>
                <a:effectLst/>
                <a:latin typeface="Arial" charset="0"/>
                <a:ea typeface="+mn-ea"/>
                <a:cs typeface="+mn-cs"/>
              </a:rPr>
              <a:t>Insolation is absorbed, reflected, or transmitted by gases in the atmosphere. </a:t>
            </a:r>
          </a:p>
          <a:p>
            <a:pPr marL="228600" indent="-228600" eaLnBrk="1" hangingPunct="1">
              <a:buFont typeface="Arial"/>
              <a:buChar char="•"/>
            </a:pPr>
            <a:r>
              <a:rPr lang="en-US" sz="1200" kern="1200" dirty="0">
                <a:solidFill>
                  <a:schemeClr val="tx1"/>
                </a:solidFill>
                <a:effectLst/>
                <a:latin typeface="Arial" charset="0"/>
                <a:ea typeface="+mn-ea"/>
                <a:cs typeface="+mn-cs"/>
              </a:rPr>
              <a:t>This image does not show atmospheric</a:t>
            </a:r>
            <a:r>
              <a:rPr lang="en-US" sz="1200" kern="1200" baseline="0" dirty="0">
                <a:solidFill>
                  <a:schemeClr val="tx1"/>
                </a:solidFill>
                <a:effectLst/>
                <a:latin typeface="Arial" charset="0"/>
                <a:ea typeface="+mn-ea"/>
                <a:cs typeface="+mn-cs"/>
              </a:rPr>
              <a:t> absorption, as t</a:t>
            </a:r>
            <a:r>
              <a:rPr lang="en-US" sz="1200" kern="1200" dirty="0">
                <a:solidFill>
                  <a:schemeClr val="tx1"/>
                </a:solidFill>
                <a:effectLst/>
                <a:latin typeface="Arial" charset="0"/>
                <a:ea typeface="+mn-ea"/>
                <a:cs typeface="+mn-cs"/>
              </a:rPr>
              <a:t>he atmosphere is not a good absorber of shortwave radiation, with only about 20% of the shortwave radiation absorbed by atmospheric gases. This percentage of shortwave radiation absorbed by the atmosphere is emitted as longwave radiation. </a:t>
            </a:r>
          </a:p>
          <a:p>
            <a:pPr marL="228600" indent="-228600" eaLnBrk="1" hangingPunct="1">
              <a:buFont typeface="Arial"/>
              <a:buChar char="•"/>
            </a:pPr>
            <a:endParaRPr lang="en-US" dirty="0">
              <a:effectLst/>
            </a:endParaRPr>
          </a:p>
          <a:p>
            <a:pPr marL="0" marR="0" indent="0" algn="l" defTabSz="914400" rtl="0" eaLnBrk="1" fontAlgn="base" latinLnBrk="0" hangingPunct="1">
              <a:lnSpc>
                <a:spcPct val="100000"/>
              </a:lnSpc>
              <a:spcBef>
                <a:spcPct val="30000"/>
              </a:spcBef>
              <a:spcAft>
                <a:spcPct val="0"/>
              </a:spcAft>
              <a:buClrTx/>
              <a:buSzTx/>
              <a:buFont typeface="Arial"/>
              <a:buNone/>
              <a:tabLst/>
              <a:defRPr/>
            </a:pPr>
            <a:r>
              <a:rPr lang="en-US" dirty="0">
                <a:effectLst/>
              </a:rPr>
              <a:t>SOLAR RADIATION Reflection </a:t>
            </a:r>
            <a:r>
              <a:rPr lang="en-US" baseline="0" dirty="0"/>
              <a:t>***103 Watts per meter squared (both arrows for atmosphere and earth’s surface)***</a:t>
            </a:r>
            <a:endParaRPr lang="en-US" dirty="0">
              <a:effectLst/>
            </a:endParaRPr>
          </a:p>
          <a:p>
            <a:pPr marL="228600" marR="0" indent="-228600" algn="l" defTabSz="914400" rtl="0" eaLnBrk="1" fontAlgn="base" latinLnBrk="0" hangingPunct="1">
              <a:lnSpc>
                <a:spcPct val="100000"/>
              </a:lnSpc>
              <a:spcBef>
                <a:spcPct val="30000"/>
              </a:spcBef>
              <a:spcAft>
                <a:spcPct val="0"/>
              </a:spcAft>
              <a:buClrTx/>
              <a:buSzTx/>
              <a:buFont typeface="Arial"/>
              <a:buChar char="•"/>
              <a:tabLst/>
              <a:defRPr/>
            </a:pPr>
            <a:r>
              <a:rPr lang="en-US" sz="1200" kern="1200" dirty="0">
                <a:solidFill>
                  <a:schemeClr val="tx1"/>
                </a:solidFill>
                <a:effectLst/>
                <a:latin typeface="Arial" charset="0"/>
                <a:ea typeface="+mn-ea"/>
                <a:cs typeface="+mn-cs"/>
              </a:rPr>
              <a:t>The albedo, or reflectivity, of a surface is one factor that determines the ratio of incident solar radiation that is absorbed and reflected by the Earth’s surface. Albedo ranges from 0 to 1, with a value of one denoting complete reflection of all wavelengths. Bright surfaces with high albedo like snow and clouds, reflect almost all wavelengths of incoming radiation, while dark surfaces like asphalt absorb almost all wavelengths of incoming radiation. </a:t>
            </a:r>
          </a:p>
          <a:p>
            <a:pPr marL="228600" indent="-228600" eaLnBrk="1" hangingPunct="1">
              <a:buFont typeface="Arial"/>
              <a:buChar char="•"/>
            </a:pPr>
            <a:r>
              <a:rPr lang="en-US" sz="1200" kern="1200" dirty="0">
                <a:solidFill>
                  <a:schemeClr val="tx1"/>
                </a:solidFill>
                <a:effectLst/>
                <a:latin typeface="Arial" charset="0"/>
                <a:ea typeface="+mn-ea"/>
                <a:cs typeface="+mn-cs"/>
              </a:rPr>
              <a:t>Regarding the reflection of insolation, atmospheric</a:t>
            </a:r>
            <a:r>
              <a:rPr lang="en-US" sz="1200" kern="1200" baseline="0" dirty="0">
                <a:solidFill>
                  <a:schemeClr val="tx1"/>
                </a:solidFill>
                <a:effectLst/>
                <a:latin typeface="Arial" charset="0"/>
                <a:ea typeface="+mn-ea"/>
                <a:cs typeface="+mn-cs"/>
              </a:rPr>
              <a:t> gases, </a:t>
            </a:r>
            <a:r>
              <a:rPr lang="en-US" sz="1200" kern="1200" dirty="0">
                <a:solidFill>
                  <a:schemeClr val="tx1"/>
                </a:solidFill>
                <a:effectLst/>
                <a:latin typeface="Arial" charset="0"/>
                <a:ea typeface="+mn-ea"/>
                <a:cs typeface="+mn-cs"/>
              </a:rPr>
              <a:t>clouds, and the Earth’s surface reflect around 42% of the incoming solar</a:t>
            </a:r>
            <a:r>
              <a:rPr lang="en-US" sz="1200" kern="1200" baseline="0" dirty="0">
                <a:solidFill>
                  <a:schemeClr val="tx1"/>
                </a:solidFill>
                <a:effectLst/>
                <a:latin typeface="Arial" charset="0"/>
                <a:ea typeface="+mn-ea"/>
                <a:cs typeface="+mn-cs"/>
              </a:rPr>
              <a:t> radiation</a:t>
            </a:r>
            <a:r>
              <a:rPr lang="en-US" sz="1200" kern="1200" dirty="0">
                <a:solidFill>
                  <a:schemeClr val="tx1"/>
                </a:solidFill>
                <a:effectLst/>
                <a:latin typeface="Arial" charset="0"/>
                <a:ea typeface="+mn-ea"/>
                <a:cs typeface="+mn-cs"/>
              </a:rPr>
              <a:t>, leaving almost half of the solar radiation to be absorbed by the Earth’s surface. </a:t>
            </a:r>
          </a:p>
          <a:p>
            <a:pPr marL="228600" marR="0" indent="-228600" algn="l" defTabSz="914400" rtl="0" eaLnBrk="1" fontAlgn="base" latinLnBrk="0" hangingPunct="1">
              <a:lnSpc>
                <a:spcPct val="100000"/>
              </a:lnSpc>
              <a:spcBef>
                <a:spcPct val="30000"/>
              </a:spcBef>
              <a:spcAft>
                <a:spcPct val="0"/>
              </a:spcAft>
              <a:buClrTx/>
              <a:buSzTx/>
              <a:buFont typeface="Arial"/>
              <a:buChar char="•"/>
              <a:tabLst/>
              <a:defRPr/>
            </a:pPr>
            <a:r>
              <a:rPr lang="en-US" sz="1200" kern="1200" dirty="0">
                <a:solidFill>
                  <a:schemeClr val="tx1"/>
                </a:solidFill>
                <a:effectLst/>
                <a:latin typeface="Arial" charset="0"/>
                <a:ea typeface="+mn-ea"/>
                <a:cs typeface="+mn-cs"/>
              </a:rPr>
              <a:t>The portion of insolation that is reflected by the Earth’s surface travels back into space, as the atmosphere is a poor absorber of shortwave radiation, whether shortwave radiation travels towards Earth or space</a:t>
            </a:r>
            <a:r>
              <a:rPr lang="en-US" dirty="0">
                <a:effectLst/>
              </a:rPr>
              <a:t> </a:t>
            </a:r>
            <a:endParaRPr lang="en-US" sz="1200" kern="1200" dirty="0">
              <a:solidFill>
                <a:schemeClr val="tx1"/>
              </a:solidFill>
              <a:effectLst/>
              <a:latin typeface="Arial" charset="0"/>
              <a:ea typeface="+mn-ea"/>
              <a:cs typeface="+mn-cs"/>
            </a:endParaRPr>
          </a:p>
          <a:p>
            <a:pPr marL="0" indent="0" eaLnBrk="1" hangingPunct="1">
              <a:buFont typeface="Arial"/>
              <a:buNone/>
            </a:pPr>
            <a:endParaRPr lang="en-US" sz="1200" kern="1200" dirty="0">
              <a:solidFill>
                <a:schemeClr val="tx1"/>
              </a:solidFill>
              <a:effectLst/>
              <a:latin typeface="Arial" charset="0"/>
              <a:ea typeface="+mn-ea"/>
              <a:cs typeface="+mn-cs"/>
            </a:endParaRPr>
          </a:p>
          <a:p>
            <a:pPr marL="0" indent="0" eaLnBrk="1" hangingPunct="1">
              <a:buFont typeface="Arial"/>
              <a:buNone/>
            </a:pPr>
            <a:r>
              <a:rPr lang="en-US" sz="1200" kern="1200" dirty="0">
                <a:solidFill>
                  <a:schemeClr val="tx1"/>
                </a:solidFill>
                <a:effectLst/>
                <a:latin typeface="Arial" charset="0"/>
                <a:ea typeface="+mn-ea"/>
                <a:cs typeface="+mn-cs"/>
              </a:rPr>
              <a:t>LAND SURFACE Absorption</a:t>
            </a:r>
            <a:r>
              <a:rPr lang="en-US" sz="1200" kern="1200" baseline="0" dirty="0">
                <a:solidFill>
                  <a:schemeClr val="tx1"/>
                </a:solidFill>
                <a:effectLst/>
                <a:latin typeface="Arial" charset="0"/>
                <a:ea typeface="+mn-ea"/>
                <a:cs typeface="+mn-cs"/>
              </a:rPr>
              <a:t>/emission</a:t>
            </a:r>
            <a:endParaRPr lang="en-US" sz="1200" kern="1200" dirty="0">
              <a:solidFill>
                <a:schemeClr val="tx1"/>
              </a:solidFill>
              <a:effectLst/>
              <a:latin typeface="Arial" charset="0"/>
              <a:ea typeface="+mn-ea"/>
              <a:cs typeface="+mn-cs"/>
            </a:endParaRPr>
          </a:p>
          <a:p>
            <a:pPr marL="228600" indent="-228600" eaLnBrk="1" hangingPunct="1">
              <a:buFont typeface="Arial"/>
              <a:buChar char="•"/>
            </a:pPr>
            <a:r>
              <a:rPr lang="en-US" sz="1200" kern="1200" dirty="0">
                <a:solidFill>
                  <a:schemeClr val="tx1"/>
                </a:solidFill>
                <a:effectLst/>
                <a:latin typeface="Arial" charset="0"/>
                <a:ea typeface="+mn-ea"/>
                <a:cs typeface="+mn-cs"/>
              </a:rPr>
              <a:t>During the day, the land surface absorbs and stores a certain percentage of insolation. A percentage of the absorbed insolation that is stored in the surface material is emitted as longwave radiation, or infrared heat, raising the temperature in the troposphere. Unlike solar radiation, longwave radiation emitted by the Earth can take place all the time. </a:t>
            </a:r>
          </a:p>
          <a:p>
            <a:pPr marL="228600" indent="-228600" eaLnBrk="1" hangingPunct="1">
              <a:buFont typeface="Arial"/>
              <a:buChar char="•"/>
            </a:pPr>
            <a:endParaRPr lang="en-US" sz="1200" kern="1200" dirty="0">
              <a:solidFill>
                <a:schemeClr val="tx1"/>
              </a:solidFill>
              <a:effectLst/>
              <a:latin typeface="Arial" charset="0"/>
              <a:ea typeface="+mn-ea"/>
              <a:cs typeface="+mn-cs"/>
            </a:endParaRPr>
          </a:p>
          <a:p>
            <a:pPr marL="0" indent="0" eaLnBrk="1" hangingPunct="1">
              <a:buFont typeface="Arial"/>
              <a:buNone/>
            </a:pPr>
            <a:r>
              <a:rPr lang="en-US" sz="1200" kern="1200" dirty="0">
                <a:solidFill>
                  <a:schemeClr val="tx1"/>
                </a:solidFill>
                <a:effectLst/>
                <a:latin typeface="Arial" charset="0"/>
                <a:ea typeface="+mn-ea"/>
                <a:cs typeface="+mn-cs"/>
              </a:rPr>
              <a:t>LAND SURFACE</a:t>
            </a:r>
            <a:r>
              <a:rPr lang="en-US" sz="1200" kern="1200" baseline="0" dirty="0">
                <a:solidFill>
                  <a:schemeClr val="tx1"/>
                </a:solidFill>
                <a:effectLst/>
                <a:latin typeface="Arial" charset="0"/>
                <a:ea typeface="+mn-ea"/>
                <a:cs typeface="+mn-cs"/>
              </a:rPr>
              <a:t> Longwave radiation</a:t>
            </a:r>
            <a:endParaRPr lang="en-US" sz="1200" kern="1200" dirty="0">
              <a:solidFill>
                <a:schemeClr val="tx1"/>
              </a:solidFill>
              <a:effectLst/>
              <a:latin typeface="Arial" charset="0"/>
              <a:ea typeface="+mn-ea"/>
              <a:cs typeface="+mn-cs"/>
            </a:endParaRPr>
          </a:p>
          <a:p>
            <a:pPr marL="228600" indent="-228600" eaLnBrk="1" hangingPunct="1">
              <a:buFont typeface="Arial"/>
              <a:buChar char="•"/>
            </a:pPr>
            <a:r>
              <a:rPr lang="en-US" sz="1200" kern="1200" dirty="0">
                <a:solidFill>
                  <a:schemeClr val="tx1"/>
                </a:solidFill>
                <a:effectLst/>
                <a:latin typeface="Arial" charset="0"/>
                <a:ea typeface="+mn-ea"/>
                <a:cs typeface="+mn-cs"/>
              </a:rPr>
              <a:t>As this longwave radiation emitted from the Earth’s surface travels through the atmosphere, greenhouse gases like water vapor and carbon dioxide absorb a larger proportion of this lower-energy radiation than incoming or outgoing shortwave radiation.</a:t>
            </a:r>
            <a:r>
              <a:rPr lang="en-US" dirty="0">
                <a:effectLst/>
              </a:rPr>
              <a:t> </a:t>
            </a:r>
            <a:r>
              <a:rPr lang="en-US" sz="1200" kern="1200" dirty="0">
                <a:solidFill>
                  <a:schemeClr val="tx1"/>
                </a:solidFill>
                <a:effectLst/>
                <a:latin typeface="Arial" charset="0"/>
                <a:ea typeface="+mn-ea"/>
                <a:cs typeface="+mn-cs"/>
              </a:rPr>
              <a:t>resulting in back radiation of thermal-infrared heat from the atmosphere towards the Earth’s surface. In essence, the back radiation of longwave radiation by atmospheric greenhouse gases allows the lower levels of the troposphere to be at temperatures that sustain life, </a:t>
            </a:r>
          </a:p>
          <a:p>
            <a:pPr marL="228600" indent="-228600" eaLnBrk="1" hangingPunct="1">
              <a:buFont typeface="Arial"/>
              <a:buChar char="•"/>
            </a:pPr>
            <a:endParaRPr lang="en-US" sz="1200" kern="1200" dirty="0">
              <a:solidFill>
                <a:schemeClr val="tx1"/>
              </a:solidFill>
              <a:effectLst/>
              <a:latin typeface="Arial" charset="0"/>
              <a:ea typeface="+mn-ea"/>
              <a:cs typeface="+mn-cs"/>
            </a:endParaRPr>
          </a:p>
          <a:p>
            <a:pPr marL="0" indent="0" eaLnBrk="1" hangingPunct="1">
              <a:buFont typeface="Arial"/>
              <a:buNone/>
            </a:pPr>
            <a:r>
              <a:rPr lang="en-US" sz="1200" kern="1200" dirty="0">
                <a:solidFill>
                  <a:schemeClr val="tx1"/>
                </a:solidFill>
                <a:effectLst/>
                <a:latin typeface="Arial" charset="0"/>
                <a:ea typeface="+mn-ea"/>
                <a:cs typeface="+mn-cs"/>
              </a:rPr>
              <a:t>What do you think</a:t>
            </a:r>
            <a:r>
              <a:rPr lang="en-US" sz="1200" kern="1200" baseline="0" dirty="0">
                <a:solidFill>
                  <a:schemeClr val="tx1"/>
                </a:solidFill>
                <a:effectLst/>
                <a:latin typeface="Arial" charset="0"/>
                <a:ea typeface="+mn-ea"/>
                <a:cs typeface="+mn-cs"/>
              </a:rPr>
              <a:t> the average temperature of the Earth would be without naturally occurring greenhouse gases? </a:t>
            </a:r>
          </a:p>
          <a:p>
            <a:pPr marL="171450" indent="-171450" eaLnBrk="1" hangingPunct="1">
              <a:buFont typeface="Arial"/>
              <a:buChar char="•"/>
            </a:pPr>
            <a:r>
              <a:rPr lang="en-US" sz="1200" kern="1200" dirty="0">
                <a:solidFill>
                  <a:schemeClr val="tx1"/>
                </a:solidFill>
                <a:effectLst/>
                <a:latin typeface="Arial" charset="0"/>
                <a:ea typeface="+mn-ea"/>
                <a:cs typeface="+mn-cs"/>
              </a:rPr>
              <a:t>An atmosphere without naturally occurring greenhouse gases would exhibit average temperatures near 0°F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Myriad Pro"/>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6D6DD7-EABB-F044-B64D-A7477366D6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5390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B1B1B"/>
                </a:solidFill>
                <a:effectLst/>
                <a:latin typeface="Source Sans Pro Web"/>
              </a:rPr>
              <a:t>Monthly mean CO2 measured at Mauna Loa Observatory --- longest record of direct CO2 measurements in the atmosphere</a:t>
            </a:r>
          </a:p>
          <a:p>
            <a:pPr algn="l"/>
            <a:endParaRPr lang="en-US" b="0" i="0" dirty="0">
              <a:solidFill>
                <a:srgbClr val="1B1B1B"/>
              </a:solidFill>
              <a:effectLst/>
              <a:latin typeface="Source Sans Pro Web"/>
            </a:endParaRPr>
          </a:p>
          <a:p>
            <a:pPr algn="l"/>
            <a:r>
              <a:rPr lang="en-US" b="0" i="0" dirty="0">
                <a:solidFill>
                  <a:srgbClr val="1B1B1B"/>
                </a:solidFill>
                <a:effectLst/>
                <a:latin typeface="Source Sans Pro Web"/>
              </a:rPr>
              <a:t>Every monthly mean is the average of daily means, which are based on hourly averages.</a:t>
            </a:r>
          </a:p>
          <a:p>
            <a:pPr algn="l"/>
            <a:endParaRPr lang="en-US" b="0" i="0" dirty="0">
              <a:solidFill>
                <a:srgbClr val="1B1B1B"/>
              </a:solidFill>
              <a:effectLst/>
              <a:latin typeface="Source Sans Pro Web"/>
            </a:endParaRPr>
          </a:p>
          <a:p>
            <a:pPr algn="l"/>
            <a:r>
              <a:rPr lang="en-US" b="0" i="0" dirty="0">
                <a:solidFill>
                  <a:srgbClr val="1B1B1B"/>
                </a:solidFill>
                <a:effectLst/>
                <a:latin typeface="Source Sans Pro Web"/>
              </a:rPr>
              <a:t>The RED lines represent the monthly mean values. The black line represents the same, after correcting for seasonal cycle.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6D6DD7-EABB-F044-B64D-A7477366D6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191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1800" dirty="0">
                <a:effectLst/>
                <a:latin typeface="Corbel" panose="020B0503020204020204" pitchFamily="34" charset="0"/>
                <a:ea typeface="Calibri" panose="020F0502020204030204" pitchFamily="34" charset="0"/>
                <a:cs typeface="Calibri" panose="020F0502020204030204" pitchFamily="34" charset="0"/>
              </a:rPr>
              <a:t>So, what evidence do we have that there is a relationship between CO2 and global temperature?  </a:t>
            </a:r>
          </a:p>
          <a:p>
            <a:pPr marL="0" marR="0">
              <a:spcBef>
                <a:spcPts val="0"/>
              </a:spcBef>
              <a:spcAft>
                <a:spcPts val="800"/>
              </a:spcAft>
            </a:pPr>
            <a:r>
              <a:rPr lang="en-US" sz="1800" dirty="0">
                <a:effectLst/>
                <a:latin typeface="Corbel" panose="020B0503020204020204" pitchFamily="34" charset="0"/>
                <a:ea typeface="Calibri" panose="020F0502020204030204" pitchFamily="34" charset="0"/>
                <a:cs typeface="Calibri" panose="020F0502020204030204" pitchFamily="34" charset="0"/>
              </a:rPr>
              <a:t>Here, we are looking at yearly temperatures compared to the 20</a:t>
            </a:r>
            <a:r>
              <a:rPr lang="en-US" sz="1800" baseline="30000" dirty="0">
                <a:effectLst/>
                <a:latin typeface="Corbel" panose="020B0503020204020204" pitchFamily="34" charset="0"/>
                <a:ea typeface="Calibri" panose="020F0502020204030204" pitchFamily="34" charset="0"/>
                <a:cs typeface="Calibri" panose="020F0502020204030204" pitchFamily="34" charset="0"/>
              </a:rPr>
              <a:t>th</a:t>
            </a:r>
            <a:r>
              <a:rPr lang="en-US" sz="1800" dirty="0">
                <a:effectLst/>
                <a:latin typeface="Corbel" panose="020B0503020204020204" pitchFamily="34" charset="0"/>
                <a:ea typeface="Calibri" panose="020F0502020204030204" pitchFamily="34" charset="0"/>
                <a:cs typeface="Calibri" panose="020F0502020204030204" pitchFamily="34" charset="0"/>
              </a:rPr>
              <a:t> century average (this is shown in the blue bars, red bars) from 1880 to 2019. Overlaid on top of this (grey line) are atmospheric carbon dioxide (CO2) concentrations.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6D6DD7-EABB-F044-B64D-A7477366D6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188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dirty="0">
                <a:effectLst/>
                <a:latin typeface="Corbel" panose="020B0503020204020204" pitchFamily="34" charset="0"/>
                <a:ea typeface="Calibri" panose="020F0502020204030204" pitchFamily="34" charset="0"/>
                <a:cs typeface="Calibri" panose="020F0502020204030204" pitchFamily="34" charset="0"/>
              </a:rPr>
              <a:t>Greenhouse gases trap infrared radiation near the surface, warming the climate</a:t>
            </a:r>
            <a:r>
              <a:rPr lang="en-US" b="0" i="0" dirty="0">
                <a:solidFill>
                  <a:srgbClr val="2E2E2E"/>
                </a:solidFill>
                <a:effectLst/>
                <a:latin typeface="NexusSans"/>
              </a:rPr>
              <a:t>. These gases differ in their ability to absorb energy, that is, they have various radiative efficiencies. They also differ in their atmospheric residence times. Each gas has a specific global warming potential (GWP), which allows comparisons of the amount of energy the emissions of 1 ton of a gas will absorb over a given time period, usually a 100-year averaging time, compared with the emissions of 1 ton of CO</a:t>
            </a:r>
            <a:r>
              <a:rPr lang="en-US" b="0" i="0" baseline="-25000" dirty="0">
                <a:solidFill>
                  <a:srgbClr val="2E2E2E"/>
                </a:solidFill>
                <a:effectLst/>
                <a:latin typeface="NexusSans"/>
              </a:rPr>
              <a:t>2</a:t>
            </a:r>
            <a:r>
              <a:rPr lang="en-US" b="0" i="0" dirty="0">
                <a:solidFill>
                  <a:srgbClr val="2E2E2E"/>
                </a:solidFill>
                <a:effectLst/>
                <a:latin typeface="NexusSans"/>
              </a:rPr>
              <a:t>.</a:t>
            </a:r>
          </a:p>
          <a:p>
            <a:pPr algn="l"/>
            <a:endParaRPr lang="en-US" b="0" i="0" dirty="0">
              <a:solidFill>
                <a:srgbClr val="2E2E2E"/>
              </a:solidFill>
              <a:effectLst/>
              <a:latin typeface="NexusSans"/>
            </a:endParaRPr>
          </a:p>
          <a:p>
            <a:pPr algn="l"/>
            <a:r>
              <a:rPr lang="en-US" b="0" i="0" dirty="0">
                <a:solidFill>
                  <a:srgbClr val="2E2E2E"/>
                </a:solidFill>
                <a:effectLst/>
                <a:latin typeface="NexusSans"/>
              </a:rPr>
              <a:t>CO2 remains by far the most important positive anthropogenic driver, with methane next most significant; anthropogenic methane stems from such sources as fossil fuel extraction, natural gas pipeline leakage, agriculture, and landfills</a:t>
            </a:r>
          </a:p>
          <a:p>
            <a:pPr algn="l"/>
            <a:endParaRPr lang="en-US" b="0" i="0" dirty="0">
              <a:solidFill>
                <a:srgbClr val="2E2E2E"/>
              </a:solidFill>
              <a:effectLst/>
              <a:latin typeface="NexusSans"/>
            </a:endParaRPr>
          </a:p>
          <a:p>
            <a:pPr algn="l"/>
            <a:r>
              <a:rPr lang="en-US" b="0" i="0" dirty="0">
                <a:solidFill>
                  <a:srgbClr val="333333"/>
                </a:solidFill>
                <a:effectLst/>
                <a:latin typeface="Rubik"/>
              </a:rPr>
              <a:t>GWPs are multipliers applied to greenhouse gases such as methane (CH</a:t>
            </a:r>
            <a:r>
              <a:rPr lang="en-US" b="0" i="0" baseline="-25000" dirty="0">
                <a:solidFill>
                  <a:srgbClr val="333333"/>
                </a:solidFill>
                <a:effectLst/>
                <a:latin typeface="Rubik"/>
              </a:rPr>
              <a:t>4</a:t>
            </a:r>
            <a:r>
              <a:rPr lang="en-US" b="0" i="0" dirty="0">
                <a:solidFill>
                  <a:srgbClr val="333333"/>
                </a:solidFill>
                <a:effectLst/>
                <a:latin typeface="Rubik"/>
              </a:rPr>
              <a:t>) and Nitrous Oxide (N</a:t>
            </a:r>
            <a:r>
              <a:rPr lang="en-US" b="0" i="0" baseline="-25000" dirty="0">
                <a:solidFill>
                  <a:srgbClr val="333333"/>
                </a:solidFill>
                <a:effectLst/>
                <a:latin typeface="Rubik"/>
              </a:rPr>
              <a:t>2</a:t>
            </a:r>
            <a:r>
              <a:rPr lang="en-US" b="0" i="0" dirty="0">
                <a:solidFill>
                  <a:srgbClr val="333333"/>
                </a:solidFill>
                <a:effectLst/>
                <a:latin typeface="Rubik"/>
              </a:rPr>
              <a:t>O) to equate the impact they have on the Earth’s temperature with that of Carbon Dioxide (CO</a:t>
            </a:r>
            <a:r>
              <a:rPr lang="en-US" b="0" i="0" baseline="-25000" dirty="0">
                <a:solidFill>
                  <a:srgbClr val="333333"/>
                </a:solidFill>
                <a:effectLst/>
                <a:latin typeface="Rubik"/>
              </a:rPr>
              <a:t>2</a:t>
            </a:r>
            <a:r>
              <a:rPr lang="en-US" b="0" i="0" dirty="0">
                <a:solidFill>
                  <a:srgbClr val="333333"/>
                </a:solidFill>
                <a:effectLst/>
                <a:latin typeface="Rubik"/>
              </a:rPr>
              <a:t>). </a:t>
            </a:r>
          </a:p>
          <a:p>
            <a:pPr algn="l"/>
            <a:endParaRPr lang="en-US" b="0" i="0" dirty="0">
              <a:solidFill>
                <a:srgbClr val="333333"/>
              </a:solidFill>
              <a:effectLst/>
              <a:latin typeface="Rubik"/>
            </a:endParaRPr>
          </a:p>
          <a:p>
            <a:pPr algn="l"/>
            <a:r>
              <a:rPr lang="en-US" b="0" i="0" dirty="0">
                <a:solidFill>
                  <a:srgbClr val="333333"/>
                </a:solidFill>
                <a:effectLst/>
                <a:latin typeface="Rubik"/>
              </a:rPr>
              <a:t>For instance, </a:t>
            </a:r>
            <a:r>
              <a:rPr lang="en-US" b="0" i="0" dirty="0">
                <a:solidFill>
                  <a:srgbClr val="1B1B1B"/>
                </a:solidFill>
                <a:effectLst/>
                <a:latin typeface="Source Sans Pro Web"/>
              </a:rPr>
              <a:t>Pound for pound, the comparative impact of CH</a:t>
            </a:r>
            <a:r>
              <a:rPr lang="en-US" b="0" i="0" baseline="-25000" dirty="0">
                <a:solidFill>
                  <a:srgbClr val="1B1B1B"/>
                </a:solidFill>
                <a:effectLst/>
                <a:latin typeface="Source Sans Pro Web"/>
              </a:rPr>
              <a:t>4</a:t>
            </a:r>
            <a:r>
              <a:rPr lang="en-US" b="0" i="0" dirty="0">
                <a:solidFill>
                  <a:srgbClr val="1B1B1B"/>
                </a:solidFill>
                <a:effectLst/>
                <a:latin typeface="Source Sans Pro Web"/>
              </a:rPr>
              <a:t> is about 30 times greater than CO</a:t>
            </a:r>
            <a:r>
              <a:rPr lang="en-US" b="0" i="0" baseline="-25000" dirty="0">
                <a:solidFill>
                  <a:srgbClr val="1B1B1B"/>
                </a:solidFill>
                <a:effectLst/>
                <a:latin typeface="Source Sans Pro Web"/>
              </a:rPr>
              <a:t>2</a:t>
            </a:r>
            <a:r>
              <a:rPr lang="en-US" b="0" i="0" dirty="0">
                <a:solidFill>
                  <a:srgbClr val="1B1B1B"/>
                </a:solidFill>
                <a:effectLst/>
                <a:latin typeface="Source Sans Pro Web"/>
              </a:rPr>
              <a:t> over a 100-year period.</a:t>
            </a:r>
          </a:p>
          <a:p>
            <a:pPr algn="l"/>
            <a:r>
              <a:rPr lang="en-US" b="0" i="0" dirty="0">
                <a:solidFill>
                  <a:srgbClr val="333333"/>
                </a:solidFill>
                <a:effectLst/>
                <a:latin typeface="Rubik"/>
              </a:rPr>
              <a:t>In the AR6 report, an additional GWP for methane has been included to differentiate between methane which originates from fossil fuel sources, and methane from non-fossil fuel sources, like agriculture.</a:t>
            </a:r>
          </a:p>
          <a:p>
            <a:pPr algn="l"/>
            <a:endParaRPr lang="en-US" b="0" i="0" dirty="0">
              <a:solidFill>
                <a:srgbClr val="333333"/>
              </a:solidFill>
              <a:effectLst/>
              <a:latin typeface="Rubik"/>
            </a:endParaRPr>
          </a:p>
          <a:p>
            <a:pPr algn="l"/>
            <a:endParaRPr lang="en-US" b="0" i="0" dirty="0">
              <a:solidFill>
                <a:srgbClr val="1B1B1B"/>
              </a:solidFill>
              <a:effectLst/>
              <a:latin typeface="Source Sans Pro Web"/>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6D6DD7-EABB-F044-B64D-A7477366D6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65936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1800" dirty="0">
                <a:effectLst/>
                <a:latin typeface="Corbel" panose="020B0503020204020204" pitchFamily="34" charset="0"/>
                <a:ea typeface="Calibri" panose="020F0502020204030204" pitchFamily="34" charset="0"/>
                <a:cs typeface="Calibri" panose="020F0502020204030204" pitchFamily="34" charset="0"/>
              </a:rPr>
              <a:t>This figure shows worldwide emissions of carbon dioxide, methane, nitrous oxide, and several fluorinated gases from 1990 to 2019.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Include examples of sources for each emission type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In 2015, estimated worldwide emissions from human activities totaled nearly </a:t>
            </a:r>
            <a:r>
              <a:rPr lang="en-US" sz="1800" b="1" dirty="0">
                <a:effectLst/>
                <a:latin typeface="Corbel" panose="020B0503020204020204" pitchFamily="34" charset="0"/>
                <a:ea typeface="Calibri" panose="020F0502020204030204" pitchFamily="34" charset="0"/>
                <a:cs typeface="Calibri" panose="020F0502020204030204" pitchFamily="34" charset="0"/>
              </a:rPr>
              <a:t>47 billion metric tons of greenhouse gases</a:t>
            </a:r>
            <a:r>
              <a:rPr lang="en-US" sz="1800" dirty="0">
                <a:effectLst/>
                <a:latin typeface="Corbel" panose="020B0503020204020204" pitchFamily="34" charset="0"/>
                <a:ea typeface="Calibri" panose="020F0502020204030204" pitchFamily="34" charset="0"/>
                <a:cs typeface="Calibri" panose="020F0502020204030204" pitchFamily="34" charset="0"/>
              </a:rPr>
              <a:t>, expressed as carbon dioxide equivalents. This represents a </a:t>
            </a:r>
            <a:r>
              <a:rPr lang="en-US" sz="1800" b="1" dirty="0">
                <a:effectLst/>
                <a:latin typeface="Corbel" panose="020B0503020204020204" pitchFamily="34" charset="0"/>
                <a:ea typeface="Calibri" panose="020F0502020204030204" pitchFamily="34" charset="0"/>
                <a:cs typeface="Calibri" panose="020F0502020204030204" pitchFamily="34" charset="0"/>
              </a:rPr>
              <a:t>43 percent increase from 1990</a:t>
            </a:r>
            <a:r>
              <a:rPr lang="en-US" sz="1800" dirty="0">
                <a:effectLst/>
                <a:latin typeface="Corbel" panose="020B0503020204020204" pitchFamily="34" charset="0"/>
                <a:ea typeface="Calibri" panose="020F0502020204030204" pitchFamily="34" charset="0"/>
                <a:cs typeface="Calibri" panose="020F0502020204030204" pitchFamily="34" charset="0"/>
              </a:rPr>
              <a:t> (see Figures 1 and 2). These numbers represent net emissions, which include the effects of land use and forestry.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Between 1990 and 2015, </a:t>
            </a:r>
            <a:r>
              <a:rPr lang="en-US" sz="1800" b="1" dirty="0">
                <a:effectLst/>
                <a:latin typeface="Corbel" panose="020B0503020204020204" pitchFamily="34" charset="0"/>
                <a:ea typeface="Calibri" panose="020F0502020204030204" pitchFamily="34" charset="0"/>
                <a:cs typeface="Calibri" panose="020F0502020204030204" pitchFamily="34" charset="0"/>
              </a:rPr>
              <a:t>global emissions of all major greenhouse gases increased</a:t>
            </a:r>
            <a:r>
              <a:rPr lang="en-US" sz="1800" dirty="0">
                <a:effectLst/>
                <a:latin typeface="Corbel" panose="020B0503020204020204" pitchFamily="34" charset="0"/>
                <a:ea typeface="Calibri" panose="020F0502020204030204" pitchFamily="34" charset="0"/>
                <a:cs typeface="Calibri" panose="020F0502020204030204" pitchFamily="34" charset="0"/>
              </a:rPr>
              <a:t>. Net emissions </a:t>
            </a:r>
            <a:r>
              <a:rPr lang="en-US" sz="1800" b="1" dirty="0">
                <a:effectLst/>
                <a:latin typeface="Corbel" panose="020B0503020204020204" pitchFamily="34" charset="0"/>
                <a:ea typeface="Calibri" panose="020F0502020204030204" pitchFamily="34" charset="0"/>
                <a:cs typeface="Calibri" panose="020F0502020204030204" pitchFamily="34" charset="0"/>
              </a:rPr>
              <a:t>of carbon dioxide increased by 51 percent</a:t>
            </a:r>
            <a:r>
              <a:rPr lang="en-US" sz="1800" dirty="0">
                <a:effectLst/>
                <a:latin typeface="Corbel" panose="020B0503020204020204" pitchFamily="34" charset="0"/>
                <a:ea typeface="Calibri" panose="020F0502020204030204" pitchFamily="34" charset="0"/>
                <a:cs typeface="Calibri" panose="020F0502020204030204" pitchFamily="34" charset="0"/>
              </a:rPr>
              <a:t>, which is particularly important because carbon dioxide accounts for about three-fourths of total global emissions. </a:t>
            </a: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Methane emissions increased the least—17 percent—while emissions of nitrous oxide increased by 24 percent. Emissions of fluorinated gases more than tripled.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Energy production and use (including fuels used by vehicles and buildings) represent the largest source of greenhouse gas emissions worldwide (about 75 percent of the total in 2015), followed by agriculture (12 percent in 2015) (see Figure 2). While land-use change and forestry represent a net sink for emissions in the United States, absorbing carbon dioxide and offsetting emissions from other sources (see the </a:t>
            </a:r>
            <a:r>
              <a:rPr lang="en-US" sz="1800" u="sng" dirty="0">
                <a:solidFill>
                  <a:srgbClr val="0563C1"/>
                </a:solidFill>
                <a:effectLst/>
                <a:latin typeface="Corbel" panose="020B0503020204020204" pitchFamily="34" charset="0"/>
                <a:ea typeface="Calibri" panose="020F0502020204030204" pitchFamily="34" charset="0"/>
                <a:cs typeface="Calibri" panose="020F0502020204030204" pitchFamily="34" charset="0"/>
                <a:hlinkClick r:id="rId3"/>
              </a:rPr>
              <a:t>U.S. Greenhouse Gas Emissions</a:t>
            </a:r>
            <a:r>
              <a:rPr lang="en-US" sz="1800" dirty="0">
                <a:effectLst/>
                <a:latin typeface="Corbel" panose="020B0503020204020204" pitchFamily="34" charset="0"/>
                <a:ea typeface="Calibri" panose="020F0502020204030204" pitchFamily="34" charset="0"/>
                <a:cs typeface="Calibri" panose="020F0502020204030204" pitchFamily="34" charset="0"/>
              </a:rPr>
              <a:t> indicator), these activities are a net source of emissions on a global scale, largely because of deforestation.</a:t>
            </a:r>
            <a:r>
              <a:rPr lang="en-US" sz="1800" u="sng" baseline="30000" dirty="0">
                <a:solidFill>
                  <a:srgbClr val="0563C1"/>
                </a:solidFill>
                <a:effectLst/>
                <a:latin typeface="Corbel" panose="020B0503020204020204" pitchFamily="34" charset="0"/>
                <a:ea typeface="Calibri" panose="020F0502020204030204" pitchFamily="34" charset="0"/>
                <a:cs typeface="Calibri" panose="020F0502020204030204" pitchFamily="34" charset="0"/>
                <a:hlinkClick r:id="rId4"/>
              </a:rPr>
              <a:t>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800" dirty="0">
                <a:effectLst/>
                <a:latin typeface="Corbel" panose="020B0503020204020204" pitchFamily="34" charset="0"/>
                <a:ea typeface="Calibri" panose="020F0502020204030204" pitchFamily="34" charset="0"/>
                <a:cs typeface="Calibri" panose="020F0502020204030204" pitchFamily="34" charset="0"/>
              </a:rPr>
              <a:t>Carbon dioxide emissions are increasing faster in some parts of the world (for example, East Asia and the Pacific) than in others (see Figure 3). The majority of emissions come from three regions: East Asia and Pacific, Europe and Central Asia, and the United States, which together accounted for 74 percent of total global emissions in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US" b="0" i="0" dirty="0">
              <a:solidFill>
                <a:srgbClr val="1B1B1B"/>
              </a:solidFill>
              <a:effectLst/>
              <a:latin typeface="Source Sans Pro Web"/>
            </a:endParaRPr>
          </a:p>
          <a:p>
            <a:pPr algn="l"/>
            <a:endParaRPr lang="en-US" b="0" i="0" dirty="0">
              <a:solidFill>
                <a:srgbClr val="1B1B1B"/>
              </a:solidFill>
              <a:effectLst/>
              <a:latin typeface="Source Sans Pro Web"/>
            </a:endParaRPr>
          </a:p>
          <a:p>
            <a:pPr algn="l"/>
            <a:r>
              <a:rPr lang="en-US" b="0" i="0" dirty="0">
                <a:solidFill>
                  <a:srgbClr val="1B1B1B"/>
                </a:solidFill>
                <a:effectLst/>
                <a:latin typeface="Source Sans Pro Web"/>
              </a:rPr>
              <a:t>https://www.ipcc.ch/report/ar6/wg3/figures/summary-for-policymakers/IPCC_AR6_WGIII_FigureSPM1.png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6D6DD7-EABB-F044-B64D-A7477366D6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1056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orbel" panose="020B0503020204020204" pitchFamily="34" charset="0"/>
                <a:ea typeface="Calibri" panose="020F0502020204030204" pitchFamily="34" charset="0"/>
                <a:cs typeface="Calibri" panose="020F0502020204030204" pitchFamily="34" charset="0"/>
              </a:rPr>
              <a:t>With this knowledge of the amount of greenhouse gases in our atmosphere, we can model global climate change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9268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2F8FCE"/>
                </a:solidFill>
                <a:effectLst/>
                <a:latin typeface="PT Serif" panose="020A0603040505020204" pitchFamily="18" charset="0"/>
                <a:hlinkClick r:id="rId3"/>
              </a:rPr>
              <a:t>Climate models</a:t>
            </a:r>
            <a:r>
              <a:rPr lang="en-US" b="0" i="0" dirty="0">
                <a:solidFill>
                  <a:srgbClr val="333333"/>
                </a:solidFill>
                <a:effectLst/>
                <a:latin typeface="PT Serif" panose="020A0603040505020204" pitchFamily="18" charset="0"/>
              </a:rPr>
              <a:t> are one of the primary means for scientists to understand how the climate has changed in the past and may change in the future. These models simulate the physics, chemistry and biology of the atmosphere, land and oceans in great detail, and require some of the largest supercomputers in the world to generate their climate projections</a:t>
            </a:r>
          </a:p>
          <a:p>
            <a:endParaRPr lang="en-US" b="0" i="0" dirty="0">
              <a:solidFill>
                <a:srgbClr val="BDC1C6"/>
              </a:solidFill>
              <a:effectLst/>
              <a:latin typeface="Roboto" panose="02000000000000000000" pitchFamily="2" charset="0"/>
            </a:endParaRPr>
          </a:p>
          <a:p>
            <a:r>
              <a:rPr lang="en-US" b="0" i="0" dirty="0">
                <a:solidFill>
                  <a:srgbClr val="BDC1C6"/>
                </a:solidFill>
                <a:effectLst/>
                <a:latin typeface="Roboto" panose="02000000000000000000" pitchFamily="2" charset="0"/>
              </a:rPr>
              <a:t>A global climate model (GCM) is a complex mathematical representation of the major climate system components (</a:t>
            </a:r>
            <a:r>
              <a:rPr lang="en-US" b="1" i="0" dirty="0">
                <a:solidFill>
                  <a:srgbClr val="BDC1C6"/>
                </a:solidFill>
                <a:effectLst/>
                <a:latin typeface="Roboto" panose="02000000000000000000" pitchFamily="2" charset="0"/>
              </a:rPr>
              <a:t>atmosphere, land surface, ocean, and sea ice</a:t>
            </a:r>
            <a:r>
              <a:rPr lang="en-US" b="0" i="0" dirty="0">
                <a:solidFill>
                  <a:srgbClr val="BDC1C6"/>
                </a:solidFill>
                <a:effectLst/>
                <a:latin typeface="Roboto" panose="02000000000000000000" pitchFamily="2" charset="0"/>
              </a:rPr>
              <a:t>), and their interactions. Earth's energy balance between the four components is the key to long-term climate prediction.</a:t>
            </a:r>
          </a:p>
          <a:p>
            <a:pPr algn="l"/>
            <a:endParaRPr lang="en-US" b="0" i="0" dirty="0">
              <a:solidFill>
                <a:srgbClr val="212529"/>
              </a:solidFill>
              <a:effectLst/>
              <a:latin typeface="Open Sans" panose="020B0606030504020204" pitchFamily="34" charset="0"/>
            </a:endParaRPr>
          </a:p>
          <a:p>
            <a:pPr algn="l"/>
            <a:r>
              <a:rPr lang="en-US" b="0" i="0" dirty="0">
                <a:solidFill>
                  <a:srgbClr val="212529"/>
                </a:solidFill>
                <a:effectLst/>
                <a:latin typeface="Open Sans" panose="020B0606030504020204" pitchFamily="34" charset="0"/>
              </a:rPr>
              <a:t>Main climate system components treated in a climate model are:</a:t>
            </a:r>
          </a:p>
          <a:p>
            <a:pPr algn="l">
              <a:buFont typeface="Arial" panose="020B0604020202020204" pitchFamily="34" charset="0"/>
              <a:buChar char="•"/>
            </a:pPr>
            <a:r>
              <a:rPr lang="en-US" b="0" i="0" dirty="0">
                <a:solidFill>
                  <a:srgbClr val="212529"/>
                </a:solidFill>
                <a:effectLst/>
                <a:latin typeface="Open Sans" panose="020B0606030504020204" pitchFamily="34" charset="0"/>
              </a:rPr>
              <a:t>The atmospheric component, which simulates clouds and aerosols, and plays a large role in transport of heat and water around the globe.</a:t>
            </a:r>
          </a:p>
          <a:p>
            <a:pPr algn="l">
              <a:buFont typeface="Arial" panose="020B0604020202020204" pitchFamily="34" charset="0"/>
              <a:buChar char="•"/>
            </a:pPr>
            <a:r>
              <a:rPr lang="en-US" b="0" i="0" dirty="0">
                <a:solidFill>
                  <a:srgbClr val="212529"/>
                </a:solidFill>
                <a:effectLst/>
                <a:latin typeface="Open Sans" panose="020B0606030504020204" pitchFamily="34" charset="0"/>
              </a:rPr>
              <a:t>The land surface component, which simulates surface characteristics such as vegetation, snow cover, soil water, rivers, and carbon storing.</a:t>
            </a:r>
          </a:p>
          <a:p>
            <a:pPr algn="l">
              <a:buFont typeface="Arial" panose="020B0604020202020204" pitchFamily="34" charset="0"/>
              <a:buChar char="•"/>
            </a:pPr>
            <a:r>
              <a:rPr lang="en-US" b="0" i="0" dirty="0">
                <a:solidFill>
                  <a:srgbClr val="212529"/>
                </a:solidFill>
                <a:effectLst/>
                <a:latin typeface="Open Sans" panose="020B0606030504020204" pitchFamily="34" charset="0"/>
              </a:rPr>
              <a:t>The ocean component, which simulates current movement and mixing, and biogeochemistry, since the ocean is the dominant reservoir of heat and carbon in the climate system.</a:t>
            </a:r>
          </a:p>
          <a:p>
            <a:pPr algn="l">
              <a:buFont typeface="Arial" panose="020B0604020202020204" pitchFamily="34" charset="0"/>
              <a:buChar char="•"/>
            </a:pPr>
            <a:r>
              <a:rPr lang="en-US" b="0" i="0" dirty="0">
                <a:solidFill>
                  <a:srgbClr val="212529"/>
                </a:solidFill>
                <a:effectLst/>
                <a:latin typeface="Open Sans" panose="020B0606030504020204" pitchFamily="34" charset="0"/>
              </a:rPr>
              <a:t>The sea ice component, which modulates solar radiation absorption and air-sea heat and water exchanges.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793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PT Serif" panose="020A0603040505020204" pitchFamily="18" charset="0"/>
              </a:rPr>
              <a:t>The goal of </a:t>
            </a:r>
            <a:r>
              <a:rPr lang="en-US" b="0" i="0" u="none" strike="noStrike" dirty="0">
                <a:solidFill>
                  <a:srgbClr val="2F8FCE"/>
                </a:solidFill>
                <a:effectLst/>
                <a:latin typeface="PT Serif" panose="020A0603040505020204" pitchFamily="18" charset="0"/>
                <a:hlinkClick r:id="rId3"/>
              </a:rPr>
              <a:t>CMIP</a:t>
            </a:r>
            <a:r>
              <a:rPr lang="en-US" b="0" i="0" dirty="0">
                <a:solidFill>
                  <a:srgbClr val="333333"/>
                </a:solidFill>
                <a:effectLst/>
                <a:latin typeface="PT Serif" panose="020A0603040505020204" pitchFamily="18" charset="0"/>
              </a:rPr>
              <a:t> is to generate a set of standard simulations that each model will run. This allows results to be directly comparable across different models, to see where models agree and disagree on future changes. One of the main sets of simulations run by models are future climate scenarios, where models are given a common set of future concentrations of greenhouse gases, aerosols and other </a:t>
            </a:r>
            <a:r>
              <a:rPr lang="en-US" b="0" i="0" u="none" strike="noStrike" dirty="0">
                <a:solidFill>
                  <a:srgbClr val="2F8FCE"/>
                </a:solidFill>
                <a:effectLst/>
                <a:latin typeface="PT Serif" panose="020A0603040505020204" pitchFamily="18" charset="0"/>
                <a:hlinkClick r:id="rId4"/>
              </a:rPr>
              <a:t>climate forcings</a:t>
            </a:r>
            <a:r>
              <a:rPr lang="en-US" b="0" i="0" dirty="0">
                <a:solidFill>
                  <a:srgbClr val="333333"/>
                </a:solidFill>
                <a:effectLst/>
                <a:latin typeface="PT Serif" panose="020A0603040505020204" pitchFamily="18" charset="0"/>
              </a:rPr>
              <a:t> to project what might happen in the future.</a:t>
            </a:r>
          </a:p>
          <a:p>
            <a:endParaRPr lang="en-US" b="0" i="0" dirty="0">
              <a:solidFill>
                <a:srgbClr val="333333"/>
              </a:solidFill>
              <a:effectLst/>
              <a:latin typeface="PT Serif" panose="020A0603040505020204" pitchFamily="18" charset="0"/>
            </a:endParaRPr>
          </a:p>
          <a:p>
            <a:r>
              <a:rPr lang="en-US" b="1" i="0" dirty="0">
                <a:solidFill>
                  <a:srgbClr val="333333"/>
                </a:solidFill>
                <a:effectLst/>
                <a:latin typeface="PT Serif" panose="020A0603040505020204" pitchFamily="18" charset="0"/>
              </a:rPr>
              <a:t>Climate forcing </a:t>
            </a:r>
            <a:r>
              <a:rPr lang="en-US" b="0" i="0" dirty="0">
                <a:solidFill>
                  <a:srgbClr val="333333"/>
                </a:solidFill>
                <a:effectLst/>
                <a:latin typeface="PT Serif" panose="020A0603040505020204" pitchFamily="18" charset="0"/>
              </a:rPr>
              <a:t>is a measure of the ‘radiative forcing’ (or HEATING EFFECT) caused by greenhouse gases in the atmosphere. </a:t>
            </a:r>
          </a:p>
          <a:p>
            <a:r>
              <a:rPr lang="en-US" b="1" i="0" dirty="0">
                <a:solidFill>
                  <a:srgbClr val="333333"/>
                </a:solidFill>
                <a:effectLst/>
                <a:latin typeface="PT Serif" panose="020A0603040505020204" pitchFamily="18" charset="0"/>
              </a:rPr>
              <a:t>Radiative forcing – </a:t>
            </a:r>
            <a:r>
              <a:rPr lang="en-US" b="0" i="0" dirty="0">
                <a:solidFill>
                  <a:srgbClr val="333333"/>
                </a:solidFill>
                <a:effectLst/>
                <a:latin typeface="PT Serif" panose="020A0603040505020204" pitchFamily="18" charset="0"/>
              </a:rPr>
              <a:t>the amount of warming or cooling that affects global energy balance; It’s calculated in watts/square meter, which represents the size of the energy imbalance in the atmosphere</a:t>
            </a:r>
          </a:p>
          <a:p>
            <a:endParaRPr lang="en-US" b="1" i="0" dirty="0">
              <a:solidFill>
                <a:srgbClr val="333333"/>
              </a:solidFill>
              <a:effectLst/>
              <a:latin typeface="PT Serif" panose="020A0603040505020204" pitchFamily="18" charset="0"/>
            </a:endParaRPr>
          </a:p>
          <a:p>
            <a:r>
              <a:rPr lang="en-US" b="1" i="0" dirty="0">
                <a:solidFill>
                  <a:srgbClr val="333333"/>
                </a:solidFill>
                <a:effectLst/>
                <a:latin typeface="PT Serif" panose="020A0603040505020204" pitchFamily="18" charset="0"/>
              </a:rPr>
              <a:t>Of the greenhouse gases in the atmosphere</a:t>
            </a:r>
            <a:r>
              <a:rPr lang="en-US" b="0" i="0" dirty="0">
                <a:solidFill>
                  <a:srgbClr val="333333"/>
                </a:solidFill>
                <a:effectLst/>
                <a:latin typeface="PT Serif" panose="020A0603040505020204" pitchFamily="18" charset="0"/>
              </a:rPr>
              <a:t>, CO2 accounts for the LARGEST SHARE of radiative forcing and continues to grow at steady rate.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6822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dirty="0">
                <a:solidFill>
                  <a:srgbClr val="333333"/>
                </a:solidFill>
                <a:effectLst/>
                <a:latin typeface="PT Serif" panose="020A0603040505020204" pitchFamily="18" charset="0"/>
              </a:rPr>
              <a:t>The energy modelling community has developed a new set of emissions scenarios driven by different socioeconomic assumptions, These are the “</a:t>
            </a:r>
            <a:r>
              <a:rPr lang="en-US" b="0" i="0" u="none" strike="noStrike" dirty="0">
                <a:solidFill>
                  <a:srgbClr val="2F8FCE"/>
                </a:solidFill>
                <a:effectLst/>
                <a:latin typeface="PT Serif" panose="020A0603040505020204" pitchFamily="18" charset="0"/>
                <a:hlinkClick r:id="rId3"/>
              </a:rPr>
              <a:t>Shared Socioeconomic Pathways</a:t>
            </a:r>
            <a:r>
              <a:rPr lang="en-US" b="0" i="0" dirty="0">
                <a:solidFill>
                  <a:srgbClr val="333333"/>
                </a:solidFill>
                <a:effectLst/>
                <a:latin typeface="PT Serif" panose="020A0603040505020204" pitchFamily="18" charset="0"/>
              </a:rPr>
              <a:t>” (SSPs). A number of these SSP scenarios </a:t>
            </a:r>
            <a:r>
              <a:rPr lang="en-US" b="0" i="0" u="none" strike="noStrike" dirty="0">
                <a:solidFill>
                  <a:srgbClr val="2F8FCE"/>
                </a:solidFill>
                <a:effectLst/>
                <a:latin typeface="PT Serif" panose="020A0603040505020204" pitchFamily="18" charset="0"/>
                <a:hlinkClick r:id="rId4"/>
              </a:rPr>
              <a:t>have been selected</a:t>
            </a:r>
            <a:r>
              <a:rPr lang="en-US" b="0" i="0" dirty="0">
                <a:solidFill>
                  <a:srgbClr val="333333"/>
                </a:solidFill>
                <a:effectLst/>
                <a:latin typeface="PT Serif" panose="020A0603040505020204" pitchFamily="18" charset="0"/>
              </a:rPr>
              <a:t> to drive climate models for CMIP6. A set of scenarios were chosen to provide a range of distinct end-of-century climate change outcomes.</a:t>
            </a:r>
          </a:p>
          <a:p>
            <a:pPr algn="l">
              <a:buFont typeface="Arial" panose="020B0604020202020204" pitchFamily="34" charset="0"/>
              <a:buChar char="•"/>
            </a:pPr>
            <a:endParaRPr lang="en-US" b="0" i="0" dirty="0">
              <a:solidFill>
                <a:srgbClr val="333333"/>
              </a:solidFill>
              <a:effectLst/>
              <a:latin typeface="PT Serif" panose="020A0603040505020204" pitchFamily="18" charset="0"/>
            </a:endParaRPr>
          </a:p>
          <a:p>
            <a:pPr algn="l">
              <a:buFont typeface="Arial" panose="020B0604020202020204" pitchFamily="34" charset="0"/>
              <a:buChar char="•"/>
            </a:pPr>
            <a:r>
              <a:rPr lang="en-US" b="0" i="0" dirty="0">
                <a:solidFill>
                  <a:srgbClr val="333333"/>
                </a:solidFill>
                <a:effectLst/>
                <a:latin typeface="PT Serif" panose="020A0603040505020204" pitchFamily="18" charset="0"/>
              </a:rPr>
              <a:t>SSP1-1.9: ​Holds warming to approximately 1.5C above 1850-1900 in 2100 “after slight overshoot” and implied net-zero CO2 emissions around the middle of the century.</a:t>
            </a:r>
          </a:p>
          <a:p>
            <a:pPr algn="l">
              <a:buFont typeface="Arial" panose="020B0604020202020204" pitchFamily="34" charset="0"/>
              <a:buChar char="•"/>
            </a:pPr>
            <a:r>
              <a:rPr lang="en-US" b="0" i="0" dirty="0">
                <a:solidFill>
                  <a:srgbClr val="333333"/>
                </a:solidFill>
                <a:effectLst/>
                <a:latin typeface="PT Serif" panose="020A0603040505020204" pitchFamily="18" charset="0"/>
              </a:rPr>
              <a:t>SSP1-2.6: Stays below 2C warming with implied net-zero emissions in the second half of the century.</a:t>
            </a:r>
          </a:p>
          <a:p>
            <a:pPr algn="l">
              <a:buFont typeface="Arial" panose="020B0604020202020204" pitchFamily="34" charset="0"/>
              <a:buChar char="•"/>
            </a:pPr>
            <a:r>
              <a:rPr lang="en-US" b="0" i="0" dirty="0">
                <a:solidFill>
                  <a:srgbClr val="333333"/>
                </a:solidFill>
                <a:effectLst/>
                <a:latin typeface="PT Serif" panose="020A0603040505020204" pitchFamily="18" charset="0"/>
              </a:rPr>
              <a:t>SSP2-4.5: (optimistic) Approximately in line with the upper end of </a:t>
            </a:r>
            <a:r>
              <a:rPr lang="en-US" b="0" i="0" u="none" strike="noStrike" dirty="0">
                <a:solidFill>
                  <a:srgbClr val="2F8FCE"/>
                </a:solidFill>
                <a:effectLst/>
                <a:latin typeface="PT Serif" panose="020A0603040505020204" pitchFamily="18" charset="0"/>
                <a:hlinkClick r:id="rId5"/>
              </a:rPr>
              <a:t>combined pledges</a:t>
            </a:r>
            <a:r>
              <a:rPr lang="en-US" b="0" i="0" dirty="0">
                <a:solidFill>
                  <a:srgbClr val="333333"/>
                </a:solidFill>
                <a:effectLst/>
                <a:latin typeface="PT Serif" panose="020A0603040505020204" pitchFamily="18" charset="0"/>
              </a:rPr>
              <a:t> under the </a:t>
            </a:r>
            <a:r>
              <a:rPr lang="en-US" b="0" i="0" u="none" strike="noStrike" dirty="0">
                <a:solidFill>
                  <a:srgbClr val="2F8FCE"/>
                </a:solidFill>
                <a:effectLst/>
                <a:latin typeface="PT Serif" panose="020A0603040505020204" pitchFamily="18" charset="0"/>
                <a:hlinkClick r:id="rId6"/>
              </a:rPr>
              <a:t>Paris Agreement</a:t>
            </a:r>
            <a:r>
              <a:rPr lang="en-US" b="0" i="0" dirty="0">
                <a:solidFill>
                  <a:srgbClr val="333333"/>
                </a:solidFill>
                <a:effectLst/>
                <a:latin typeface="PT Serif" panose="020A0603040505020204" pitchFamily="18" charset="0"/>
              </a:rPr>
              <a:t>. The scenario “deviates mildly from a ‘no-additional climate-policy’ reference scenario, resulting in a best-estimate warming around 2.7C by the end of the 21st century”.</a:t>
            </a:r>
          </a:p>
          <a:p>
            <a:pPr algn="l">
              <a:buFont typeface="Arial" panose="020B0604020202020204" pitchFamily="34" charset="0"/>
              <a:buChar char="•"/>
            </a:pPr>
            <a:r>
              <a:rPr lang="en-US" b="0" i="0" dirty="0">
                <a:solidFill>
                  <a:srgbClr val="333333"/>
                </a:solidFill>
                <a:effectLst/>
                <a:latin typeface="PT Serif" panose="020A0603040505020204" pitchFamily="18" charset="0"/>
              </a:rPr>
              <a:t>SSP3-7.0: (middle-of-the-road scenario) A medium-to-high reference scenario resulting from no additional climate policy, with “particularly high non-CO2 emissions, including high aerosols emissions”.</a:t>
            </a:r>
          </a:p>
          <a:p>
            <a:pPr algn="l">
              <a:buFont typeface="Arial" panose="020B0604020202020204" pitchFamily="34" charset="0"/>
              <a:buChar char="•"/>
            </a:pPr>
            <a:r>
              <a:rPr lang="en-US" b="0" i="0" u="none" strike="noStrike" dirty="0">
                <a:solidFill>
                  <a:srgbClr val="2F8FCE"/>
                </a:solidFill>
                <a:effectLst/>
                <a:latin typeface="PT Serif" panose="020A0603040505020204" pitchFamily="18" charset="0"/>
                <a:hlinkClick r:id="rId7"/>
              </a:rPr>
              <a:t>SSP5-8.5</a:t>
            </a:r>
            <a:r>
              <a:rPr lang="en-US" b="0" i="0" dirty="0">
                <a:solidFill>
                  <a:srgbClr val="333333"/>
                </a:solidFill>
                <a:effectLst/>
                <a:latin typeface="PT Serif" panose="020A0603040505020204" pitchFamily="18" charset="0"/>
              </a:rPr>
              <a:t>: (worse case scenario) A high reference scenario with no additional climate policy. Emissions as high as SSP5-8.5 are only achieved within the fossil-fueled SSP5 socioeconomic development pathway.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3073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6893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1800" dirty="0">
                <a:effectLst/>
                <a:latin typeface="Corbel" panose="020B0503020204020204" pitchFamily="34" charset="0"/>
                <a:ea typeface="Calibri" panose="020F0502020204030204" pitchFamily="34" charset="0"/>
                <a:cs typeface="Calibri" panose="020F0502020204030204" pitchFamily="34" charset="0"/>
              </a:rPr>
              <a:t>First, we would be remiss if we didn’t discuss the Intergovernmental Panel on Climate Change, or the IPCC, and its role in climate science. The IPCC was created in 1988 to provide policymakers with</a:t>
            </a:r>
            <a:r>
              <a:rPr lang="en-US" sz="1800" b="1" dirty="0">
                <a:effectLst/>
                <a:latin typeface="Corbel" panose="020B0503020204020204" pitchFamily="34" charset="0"/>
                <a:ea typeface="Calibri" panose="020F0502020204030204" pitchFamily="34" charset="0"/>
                <a:cs typeface="Calibri" panose="020F0502020204030204" pitchFamily="34" charset="0"/>
              </a:rPr>
              <a:t> regular scientific assessments on climate change</a:t>
            </a:r>
            <a:r>
              <a:rPr lang="en-US" sz="1800" dirty="0">
                <a:effectLst/>
                <a:latin typeface="Corbel" panose="020B0503020204020204" pitchFamily="34" charset="0"/>
                <a:ea typeface="Calibri" panose="020F0502020204030204" pitchFamily="34" charset="0"/>
                <a:cs typeface="Calibri" panose="020F0502020204030204" pitchFamily="34" charset="0"/>
              </a:rPr>
              <a:t>, its implications and potential future risks, as well as to put forward adaptation and mitigation options. It is a coalition of </a:t>
            </a:r>
            <a:r>
              <a:rPr lang="en-US" sz="1800" b="1" dirty="0">
                <a:effectLst/>
                <a:latin typeface="Corbel" panose="020B0503020204020204" pitchFamily="34" charset="0"/>
                <a:ea typeface="Calibri" panose="020F0502020204030204" pitchFamily="34" charset="0"/>
                <a:cs typeface="Calibri" panose="020F0502020204030204" pitchFamily="34" charset="0"/>
              </a:rPr>
              <a:t>volunteer scientists from around the globe</a:t>
            </a: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Through its assessments, the IPCC determines the state of knowledge on climate change.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These assessments are large reports that synthesize the current climate science and are released, on average, every six to seven years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250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1800" dirty="0">
                <a:effectLst/>
                <a:latin typeface="Corbel" panose="020B0503020204020204" pitchFamily="34" charset="0"/>
                <a:ea typeface="Calibri" panose="020F0502020204030204" pitchFamily="34" charset="0"/>
                <a:cs typeface="Calibri" panose="020F0502020204030204" pitchFamily="34" charset="0"/>
              </a:rPr>
              <a:t>In Fall 2021, the IPCC released it’s 6</a:t>
            </a:r>
            <a:r>
              <a:rPr lang="en-US" sz="1800" baseline="30000" dirty="0">
                <a:effectLst/>
                <a:latin typeface="Corbel" panose="020B0503020204020204" pitchFamily="34" charset="0"/>
                <a:ea typeface="Calibri" panose="020F0502020204030204" pitchFamily="34" charset="0"/>
                <a:cs typeface="Calibri" panose="020F0502020204030204" pitchFamily="34" charset="0"/>
              </a:rPr>
              <a:t>th</a:t>
            </a:r>
            <a:r>
              <a:rPr lang="en-US" sz="1800" dirty="0">
                <a:effectLst/>
                <a:latin typeface="Corbel" panose="020B0503020204020204" pitchFamily="34" charset="0"/>
                <a:ea typeface="Calibri" panose="020F0502020204030204" pitchFamily="34" charset="0"/>
                <a:cs typeface="Calibri" panose="020F0502020204030204" pitchFamily="34" charset="0"/>
              </a:rPr>
              <a:t> assessment. It utilized more than 14,000 peer-reviewed studies. The conclusions are stark and demand attention: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“It is unequivocal that human influence has warmed the atmosphere, ocean, and land. Widespread and rapid changes in the atmosphere, ocean, cryosphere, and biosphere have occurred.”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7634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1800" dirty="0">
                <a:effectLst/>
                <a:latin typeface="Corbel" panose="020B0503020204020204" pitchFamily="34" charset="0"/>
                <a:ea typeface="Calibri" panose="020F0502020204030204" pitchFamily="34" charset="0"/>
                <a:cs typeface="Calibri" panose="020F0502020204030204" pitchFamily="34" charset="0"/>
              </a:rPr>
              <a:t>The rapid changes in these systems are due to human influence. In this graph showing reconstructed climate and observed climate, we can see unprecedented warming in the last 2000 years. Around 1850 (corresponds to the Industrial Revolution), warming substantially increased.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1800" dirty="0">
                <a:effectLst/>
                <a:latin typeface="Corbel" panose="020B0503020204020204" pitchFamily="34" charset="0"/>
                <a:ea typeface="Calibri" panose="020F0502020204030204" pitchFamily="34" charset="0"/>
                <a:cs typeface="Calibri" panose="020F0502020204030204" pitchFamily="34" charset="0"/>
              </a:rPr>
              <a:t>Each of the last four decades has been successively warmer than any decade that </a:t>
            </a:r>
            <a:r>
              <a:rPr lang="en-US" sz="1800" dirty="0" err="1">
                <a:effectLst/>
                <a:latin typeface="Corbel" panose="020B0503020204020204" pitchFamily="34" charset="0"/>
                <a:ea typeface="Calibri" panose="020F0502020204030204" pitchFamily="34" charset="0"/>
                <a:cs typeface="Calibri" panose="020F0502020204030204" pitchFamily="34" charset="0"/>
              </a:rPr>
              <a:t>preceeded</a:t>
            </a:r>
            <a:r>
              <a:rPr lang="en-US" sz="1800" dirty="0">
                <a:effectLst/>
                <a:latin typeface="Corbel" panose="020B0503020204020204" pitchFamily="34" charset="0"/>
                <a:ea typeface="Calibri" panose="020F0502020204030204" pitchFamily="34" charset="0"/>
                <a:cs typeface="Calibri" panose="020F0502020204030204" pitchFamily="34" charset="0"/>
              </a:rPr>
              <a:t> it since 1850.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dirty="0">
                <a:effectLst/>
                <a:latin typeface="Corbel" panose="020B0503020204020204" pitchFamily="34" charset="0"/>
                <a:ea typeface="Calibri" panose="020F0502020204030204" pitchFamily="34" charset="0"/>
                <a:cs typeface="Calibri" panose="020F0502020204030204" pitchFamily="34" charset="0"/>
              </a:rPr>
              <a:t>Global surface temps in the first two decades (2001 – 2020) was nearly 1°C higher than the time period 1850-1900.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800"/>
              </a:spcAft>
              <a:buFont typeface="Symbol" panose="05050102010706020507" pitchFamily="18" charset="2"/>
              <a:buChar char=""/>
            </a:pPr>
            <a:r>
              <a:rPr lang="en-US" sz="1800" dirty="0">
                <a:effectLst/>
                <a:latin typeface="Corbel" panose="020B0503020204020204" pitchFamily="34" charset="0"/>
                <a:ea typeface="Calibri" panose="020F0502020204030204" pitchFamily="34" charset="0"/>
                <a:cs typeface="Calibri" panose="020F0502020204030204" pitchFamily="34" charset="0"/>
              </a:rPr>
              <a:t>Global surface temps were 1.09 °C higher in 2011-2020 than 1850 – 1900. – these changes were larger over land than the ocean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6D6DD7-EABB-F044-B64D-A7477366D6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0877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1800" dirty="0">
                <a:effectLst/>
                <a:latin typeface="Corbel" panose="020B0503020204020204" pitchFamily="34" charset="0"/>
                <a:ea typeface="Calibri" panose="020F0502020204030204" pitchFamily="34" charset="0"/>
                <a:cs typeface="Calibri" panose="020F0502020204030204" pitchFamily="34" charset="0"/>
              </a:rPr>
              <a:t>And, the science now allows us to look more specifically at the human contribution by running models that simulate human and natural contributions to global climate change (so, GHG emissions from human activity and natural sources like solar and volcanic activities). This is shown in brown. We can then compare the change in global surface temperatures in model simulations that *only* include natural sources (solar and volcanic), shown in green.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orbel" panose="020B0503020204020204" pitchFamily="34" charset="0"/>
                <a:ea typeface="Calibri" panose="020F0502020204030204" pitchFamily="34" charset="0"/>
                <a:cs typeface="Calibri" panose="020F0502020204030204" pitchFamily="34" charset="0"/>
              </a:rPr>
              <a:t>We can see clearly that humans are driving much of the global surface temperature rise. And, this becomes dramatically apparent around the 1970s, when the two model estimates diverge. We can see that the decade from 2010-2020 was the </a:t>
            </a:r>
            <a:r>
              <a:rPr lang="en-US" sz="1800" b="1" dirty="0">
                <a:effectLst/>
                <a:latin typeface="Corbel" panose="020B0503020204020204" pitchFamily="34" charset="0"/>
                <a:ea typeface="Calibri" panose="020F0502020204030204" pitchFamily="34" charset="0"/>
                <a:cs typeface="Calibri" panose="020F0502020204030204" pitchFamily="34" charset="0"/>
              </a:rPr>
              <a:t>HOTTEST DECADE IN 125,000 YEAR</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6D6DD7-EABB-F044-B64D-A7477366D6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536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1800" dirty="0">
                <a:effectLst/>
                <a:latin typeface="Corbel" panose="020B0503020204020204" pitchFamily="34" charset="0"/>
                <a:ea typeface="Calibri" panose="020F0502020204030204" pitchFamily="34" charset="0"/>
                <a:cs typeface="Calibri" panose="020F0502020204030204" pitchFamily="34" charset="0"/>
              </a:rPr>
              <a:t>Observed warming is driven by emissions from human activities, with greenhouse gas warming partly masked by aerosol cooling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effectLst/>
              <a:latin typeface="Corbel" panose="020B050302020402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Included in this figure are measures of natural factors (small black vertical bar) and internal variability of the models (larger black bar). However, these are minimal in their contribution to the overall warming and cooling effects we see from human influence and greenhouse gases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6D6DD7-EABB-F044-B64D-A7477366D6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67265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orbel" panose="020B0503020204020204" pitchFamily="34" charset="0"/>
                <a:ea typeface="Calibri" panose="020F0502020204030204" pitchFamily="34" charset="0"/>
                <a:cs typeface="Calibri" panose="020F0502020204030204" pitchFamily="34" charset="0"/>
              </a:rPr>
              <a:t>The signs of climate change are unequivocal at the global scale and are increasingly apparent on smaller spatial scales. The </a:t>
            </a:r>
            <a:r>
              <a:rPr lang="en-US" sz="1800" b="1" dirty="0">
                <a:effectLst/>
                <a:latin typeface="Corbel" panose="020B0503020204020204" pitchFamily="34" charset="0"/>
                <a:ea typeface="Calibri" panose="020F0502020204030204" pitchFamily="34" charset="0"/>
                <a:cs typeface="Calibri" panose="020F0502020204030204" pitchFamily="34" charset="0"/>
              </a:rPr>
              <a:t>high northern latitudes show the largest temperature increase</a:t>
            </a:r>
            <a:r>
              <a:rPr lang="en-US" sz="1800" dirty="0">
                <a:effectLst/>
                <a:latin typeface="Corbel" panose="020B0503020204020204" pitchFamily="34" charset="0"/>
                <a:ea typeface="Calibri" panose="020F0502020204030204" pitchFamily="34" charset="0"/>
                <a:cs typeface="Calibri" panose="020F0502020204030204" pitchFamily="34" charset="0"/>
              </a:rPr>
              <a:t>, with clear effects on sea ice and glaciers. The warming in the tropical regions is also apparent because the natural year-to-year variations in temperature there are small. Long-term changes in other variables such as rainfall and some weather and climate extremes have also now become apparent in many regions.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Human influence is a main driver of some of the impacts we’re seeing today. In particular, we are seeing: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Extreme heat that is becoming more common – including in parts of the world that didn’t experience extreme heat – and the heat events are more intense. Meaning, the temperatures are getting higher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Since the 1970s, there’s been a well-documented trend in ocean temperatures increasing. This is associated with ocean acidification – where the reduction of seawater pH is a consequence of the oceans absorbing large amounts of CO2.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Changes in the frozen areas of the planet: Specifically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Global retreat of glaciers since the 1990s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40% decrease in Arctic sea ice since 1979</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Decrease in spring snow cover since the 1950s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6D6DD7-EABB-F044-B64D-A7477366D6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9283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1800" dirty="0">
                <a:effectLst/>
                <a:latin typeface="Corbel" panose="020B0503020204020204" pitchFamily="34" charset="0"/>
                <a:ea typeface="Calibri" panose="020F0502020204030204" pitchFamily="34" charset="0"/>
                <a:cs typeface="Calibri" panose="020F0502020204030204" pitchFamily="34" charset="0"/>
              </a:rPr>
              <a:t>Human influence on global climate is </a:t>
            </a:r>
            <a:r>
              <a:rPr lang="en-US" sz="1800" i="1" dirty="0">
                <a:effectLst/>
                <a:latin typeface="Corbel" panose="020B0503020204020204" pitchFamily="34" charset="0"/>
                <a:ea typeface="Calibri" panose="020F0502020204030204" pitchFamily="34" charset="0"/>
                <a:cs typeface="Calibri" panose="020F0502020204030204" pitchFamily="34" charset="0"/>
              </a:rPr>
              <a:t>unequivocal</a:t>
            </a: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The scale of recent changes across the climate system is </a:t>
            </a:r>
            <a:r>
              <a:rPr lang="en-US" sz="1800" i="1" dirty="0">
                <a:effectLst/>
                <a:latin typeface="Corbel" panose="020B0503020204020204" pitchFamily="34" charset="0"/>
                <a:ea typeface="Calibri" panose="020F0502020204030204" pitchFamily="34" charset="0"/>
                <a:cs typeface="Calibri" panose="020F0502020204030204" pitchFamily="34" charset="0"/>
              </a:rPr>
              <a:t>unprecedented</a:t>
            </a: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Evidence of observed changes in extremes has strengthened since AR5 (2013).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800" dirty="0">
                <a:effectLst/>
                <a:latin typeface="Corbel" panose="020B0503020204020204" pitchFamily="34" charset="0"/>
                <a:ea typeface="Calibri" panose="020F0502020204030204" pitchFamily="34" charset="0"/>
                <a:cs typeface="Calibri" panose="020F0502020204030204" pitchFamily="34" charset="0"/>
              </a:rPr>
              <a:t>Every world region is projected to increasingly experience concurrent and multiple changes.  Even a difference between 1.5</a:t>
            </a:r>
            <a:r>
              <a:rPr lang="en-US" sz="1800" baseline="30000" dirty="0">
                <a:effectLst/>
                <a:latin typeface="Corbel" panose="020B0503020204020204" pitchFamily="34" charset="0"/>
                <a:ea typeface="Calibri" panose="020F0502020204030204" pitchFamily="34" charset="0"/>
                <a:cs typeface="Calibri" panose="020F0502020204030204" pitchFamily="34" charset="0"/>
              </a:rPr>
              <a:t>o</a:t>
            </a:r>
            <a:r>
              <a:rPr lang="en-US" sz="1800" dirty="0">
                <a:effectLst/>
                <a:latin typeface="Corbel" panose="020B0503020204020204" pitchFamily="34" charset="0"/>
                <a:ea typeface="Calibri" panose="020F0502020204030204" pitchFamily="34" charset="0"/>
                <a:cs typeface="Calibri" panose="020F0502020204030204" pitchFamily="34" charset="0"/>
              </a:rPr>
              <a:t>C and 2</a:t>
            </a:r>
            <a:r>
              <a:rPr lang="en-US" sz="1800" baseline="30000" dirty="0">
                <a:effectLst/>
                <a:latin typeface="Corbel" panose="020B0503020204020204" pitchFamily="34" charset="0"/>
                <a:ea typeface="Calibri" panose="020F0502020204030204" pitchFamily="34" charset="0"/>
                <a:cs typeface="Calibri" panose="020F0502020204030204" pitchFamily="34" charset="0"/>
              </a:rPr>
              <a:t>o</a:t>
            </a:r>
            <a:r>
              <a:rPr lang="en-US" sz="1800" dirty="0">
                <a:effectLst/>
                <a:latin typeface="Corbel" panose="020B0503020204020204" pitchFamily="34" charset="0"/>
                <a:ea typeface="Calibri" panose="020F0502020204030204" pitchFamily="34" charset="0"/>
                <a:cs typeface="Calibri" panose="020F0502020204030204" pitchFamily="34" charset="0"/>
              </a:rPr>
              <a:t>C can lead to pronounced changes. Strong, rapid, and sustained reductions in emissions required now. </a:t>
            </a:r>
          </a:p>
          <a:p>
            <a:pPr marL="342900" marR="0" lvl="0" indent="-342900">
              <a:spcBef>
                <a:spcPts val="0"/>
              </a:spcBef>
              <a:spcAft>
                <a:spcPts val="0"/>
              </a:spcAft>
              <a:buFont typeface="Arial" panose="020B0604020202020204" pitchFamily="34" charset="0"/>
              <a:buChar char="•"/>
              <a:tabLst>
                <a:tab pos="457200" algn="l"/>
              </a:tabLst>
            </a:pPr>
            <a:r>
              <a:rPr lang="en-US" sz="2800" b="0" i="0" dirty="0">
                <a:solidFill>
                  <a:srgbClr val="333333"/>
                </a:solidFill>
                <a:effectLst/>
                <a:latin typeface="PT Serif" panose="020A0603040505020204" pitchFamily="18" charset="0"/>
              </a:rPr>
              <a:t>In response to these impacts, adaptation efforts “have been observed across all sectors and regions, generating multiple benefits”, the authors say, but this progress is “unevenly distributed” as well as being “fragmented, small in scale [and] incremental”.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orbel" panose="020B0503020204020204" pitchFamily="34" charset="0"/>
                <a:ea typeface="Calibri" panose="020F0502020204030204" pitchFamily="34" charset="0"/>
                <a:cs typeface="Calibri" panose="020F0502020204030204" pitchFamily="34" charset="0"/>
              </a:rPr>
              <a:t>Changes due to past GHG emissions are irreversible for centuries to millennia.</a:t>
            </a:r>
            <a:endParaRPr lang="en-US" dirty="0"/>
          </a:p>
        </p:txBody>
      </p:sp>
      <p:sp>
        <p:nvSpPr>
          <p:cNvPr id="4" name="Slide Number Placeholder 3"/>
          <p:cNvSpPr>
            <a:spLocks noGrp="1"/>
          </p:cNvSpPr>
          <p:nvPr>
            <p:ph type="sldNum" sz="quarter" idx="5"/>
          </p:nvPr>
        </p:nvSpPr>
        <p:spPr/>
        <p:txBody>
          <a:bodyPr/>
          <a:lstStyle/>
          <a:p>
            <a:fld id="{CE8E03C0-C7FD-448B-A548-76DAF9A813F7}" type="slidenum">
              <a:rPr lang="en-US" smtClean="0"/>
              <a:t>24</a:t>
            </a:fld>
            <a:endParaRPr lang="en-US"/>
          </a:p>
        </p:txBody>
      </p:sp>
    </p:spTree>
    <p:extLst>
      <p:ext uri="{BB962C8B-B14F-4D97-AF65-F5344CB8AC3E}">
        <p14:creationId xmlns:p14="http://schemas.microsoft.com/office/powerpoint/2010/main" val="2065052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PT Serif" panose="020A0603040505020204" pitchFamily="18" charset="0"/>
              </a:rPr>
              <a:t>If the world does not begin to rapidly reduce emissions, it is clear that the 1.5C target will be passed sometime between 2026 and 2042.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8579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Deliberate removal of carbon dioxide (CO2) from the atmosphere could reverse (i.e. change the direction of) some aspects of climate change. However, this will only happen if it results in a net reduction in the total amount of CO2 in the atmosphere, that is, if deliberate removals are larger than emissions. Some climate change trends, such as the increase in global surface temperature, would start to reverse within a few years. Other aspects of climate change would take decades (e.g., permafrost thawing) or centuries (e.g.,  acidification of the deep ocean) to reverse, and some, such as sea level rise, would take centuries to millennia to change direction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98556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limit our warming to 2C before 2100, we would need net-zero commitments</a:t>
            </a:r>
          </a:p>
          <a:p>
            <a:r>
              <a:rPr lang="en-US" b="0" i="0" dirty="0">
                <a:solidFill>
                  <a:srgbClr val="333333"/>
                </a:solidFill>
                <a:effectLst/>
                <a:latin typeface="PT Serif" panose="020A0603040505020204" pitchFamily="18" charset="0"/>
              </a:rPr>
              <a:t>If emissions continue to increase, global warming could exceed 2C between the 2030s and 2050s.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2203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1800" dirty="0">
                <a:effectLst/>
                <a:latin typeface="Corbel" panose="020B0503020204020204" pitchFamily="34" charset="0"/>
                <a:ea typeface="Calibri" panose="020F0502020204030204" pitchFamily="34" charset="0"/>
                <a:cs typeface="Calibri" panose="020F0502020204030204" pitchFamily="34" charset="0"/>
              </a:rPr>
              <a:t>With every increment of global warming, changes get larger in regional mean temperature, precipitation, and soil moisture. Let’s look here at temperature.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Warming at 1</a:t>
            </a:r>
            <a:r>
              <a:rPr lang="en-US" sz="1800" baseline="30000" dirty="0">
                <a:effectLst/>
                <a:latin typeface="Corbel" panose="020B0503020204020204" pitchFamily="34" charset="0"/>
                <a:ea typeface="Calibri" panose="020F0502020204030204" pitchFamily="34" charset="0"/>
                <a:cs typeface="Calibri" panose="020F0502020204030204" pitchFamily="34" charset="0"/>
              </a:rPr>
              <a:t>o</a:t>
            </a:r>
            <a:r>
              <a:rPr lang="en-US" sz="1800" dirty="0">
                <a:effectLst/>
                <a:latin typeface="Corbel" panose="020B0503020204020204" pitchFamily="34" charset="0"/>
                <a:ea typeface="Calibri" panose="020F0502020204030204" pitchFamily="34" charset="0"/>
                <a:cs typeface="Calibri" panose="020F0502020204030204" pitchFamily="34" charset="0"/>
              </a:rPr>
              <a:t>C affects all continents and is generally larger over land than over the oceans in both observations and models.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We see three simulated changes: 1.5</a:t>
            </a:r>
            <a:r>
              <a:rPr lang="en-US" sz="1800" baseline="30000" dirty="0">
                <a:effectLst/>
                <a:latin typeface="Corbel" panose="020B0503020204020204" pitchFamily="34" charset="0"/>
                <a:ea typeface="Calibri" panose="020F0502020204030204" pitchFamily="34" charset="0"/>
                <a:cs typeface="Calibri" panose="020F0502020204030204" pitchFamily="34" charset="0"/>
              </a:rPr>
              <a:t>o</a:t>
            </a:r>
            <a:r>
              <a:rPr lang="en-US" sz="1800" dirty="0">
                <a:effectLst/>
                <a:latin typeface="Corbel" panose="020B0503020204020204" pitchFamily="34" charset="0"/>
                <a:ea typeface="Calibri" panose="020F0502020204030204" pitchFamily="34" charset="0"/>
                <a:cs typeface="Calibri" panose="020F0502020204030204" pitchFamily="34" charset="0"/>
              </a:rPr>
              <a:t>C, 2</a:t>
            </a:r>
            <a:r>
              <a:rPr lang="en-US" sz="1800" baseline="30000" dirty="0">
                <a:effectLst/>
                <a:latin typeface="Corbel" panose="020B0503020204020204" pitchFamily="34" charset="0"/>
                <a:ea typeface="Calibri" panose="020F0502020204030204" pitchFamily="34" charset="0"/>
                <a:cs typeface="Calibri" panose="020F0502020204030204" pitchFamily="34" charset="0"/>
              </a:rPr>
              <a:t>o</a:t>
            </a:r>
            <a:r>
              <a:rPr lang="en-US" sz="1800" dirty="0">
                <a:effectLst/>
                <a:latin typeface="Corbel" panose="020B0503020204020204" pitchFamily="34" charset="0"/>
                <a:ea typeface="Calibri" panose="020F0502020204030204" pitchFamily="34" charset="0"/>
                <a:cs typeface="Calibri" panose="020F0502020204030204" pitchFamily="34" charset="0"/>
              </a:rPr>
              <a:t>C, and 4</a:t>
            </a:r>
            <a:r>
              <a:rPr lang="en-US" sz="1800" baseline="30000" dirty="0">
                <a:effectLst/>
                <a:latin typeface="Corbel" panose="020B0503020204020204" pitchFamily="34" charset="0"/>
                <a:ea typeface="Calibri" panose="020F0502020204030204" pitchFamily="34" charset="0"/>
                <a:cs typeface="Calibri" panose="020F0502020204030204" pitchFamily="34" charset="0"/>
              </a:rPr>
              <a:t>o</a:t>
            </a:r>
            <a:r>
              <a:rPr lang="en-US" sz="1800" dirty="0">
                <a:effectLst/>
                <a:latin typeface="Corbel" panose="020B0503020204020204" pitchFamily="34" charset="0"/>
                <a:ea typeface="Calibri" panose="020F0502020204030204" pitchFamily="34" charset="0"/>
                <a:cs typeface="Calibri" panose="020F0502020204030204" pitchFamily="34" charset="0"/>
              </a:rPr>
              <a:t>C. Across warming levels, *land areas* warm more than ocean areas, and the Arctic and Antarctica warm more than tropics.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22995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1800" dirty="0">
                <a:effectLst/>
                <a:latin typeface="Corbel" panose="020B0503020204020204" pitchFamily="34" charset="0"/>
                <a:ea typeface="Calibri" panose="020F0502020204030204" pitchFamily="34" charset="0"/>
                <a:cs typeface="Calibri" panose="020F0502020204030204" pitchFamily="34" charset="0"/>
              </a:rPr>
              <a:t>Here, we have similar simulations, but looking at annual mean changes in precipitation.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Calibri" panose="020F0502020204030204" pitchFamily="34" charset="0"/>
              </a:rPr>
              <a:t>Precipitation is projected to </a:t>
            </a:r>
            <a:r>
              <a:rPr lang="en-US" sz="1800" b="1" dirty="0">
                <a:effectLst/>
                <a:latin typeface="Corbel" panose="020B0503020204020204" pitchFamily="34" charset="0"/>
                <a:ea typeface="Calibri" panose="020F0502020204030204" pitchFamily="34" charset="0"/>
                <a:cs typeface="Calibri" panose="020F0502020204030204" pitchFamily="34" charset="0"/>
              </a:rPr>
              <a:t>increase over high latitudes</a:t>
            </a:r>
            <a:r>
              <a:rPr lang="en-US" sz="1800" dirty="0">
                <a:effectLst/>
                <a:latin typeface="Corbel" panose="020B0503020204020204" pitchFamily="34" charset="0"/>
                <a:ea typeface="Calibri" panose="020F0502020204030204" pitchFamily="34" charset="0"/>
                <a:cs typeface="Calibri" panose="020F0502020204030204" pitchFamily="34" charset="0"/>
              </a:rPr>
              <a:t>, </a:t>
            </a:r>
            <a:r>
              <a:rPr lang="en-US" sz="1800" b="1" dirty="0">
                <a:effectLst/>
                <a:latin typeface="Corbel" panose="020B0503020204020204" pitchFamily="34" charset="0"/>
                <a:ea typeface="Calibri" panose="020F0502020204030204" pitchFamily="34" charset="0"/>
                <a:cs typeface="Calibri" panose="020F0502020204030204" pitchFamily="34" charset="0"/>
              </a:rPr>
              <a:t>the equatorial Pacific, and parts of the monsoon regions</a:t>
            </a:r>
            <a:r>
              <a:rPr lang="en-US" sz="1800" dirty="0">
                <a:effectLst/>
                <a:latin typeface="Corbel" panose="020B0503020204020204" pitchFamily="34" charset="0"/>
                <a:ea typeface="Calibri" panose="020F0502020204030204" pitchFamily="34" charset="0"/>
                <a:cs typeface="Calibri" panose="020F0502020204030204" pitchFamily="34" charset="0"/>
              </a:rPr>
              <a:t>, but </a:t>
            </a:r>
            <a:r>
              <a:rPr lang="en-US" sz="1800" b="1" dirty="0">
                <a:effectLst/>
                <a:latin typeface="Corbel" panose="020B0503020204020204" pitchFamily="34" charset="0"/>
                <a:ea typeface="Calibri" panose="020F0502020204030204" pitchFamily="34" charset="0"/>
                <a:cs typeface="Calibri" panose="020F0502020204030204" pitchFamily="34" charset="0"/>
              </a:rPr>
              <a:t>decrease over parts of the subtropics and in limited areas of the tropics</a:t>
            </a:r>
            <a:r>
              <a:rPr lang="en-US" sz="1800" dirty="0">
                <a:effectLst/>
                <a:latin typeface="Corbel" panose="020B0503020204020204" pitchFamily="34" charset="0"/>
                <a:ea typeface="Calibri" panose="020F0502020204030204" pitchFamily="34" charset="0"/>
                <a:cs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16041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orbel" panose="020B0503020204020204" pitchFamily="34" charset="0"/>
                <a:ea typeface="Calibri" panose="020F0502020204030204" pitchFamily="34" charset="0"/>
                <a:cs typeface="Calibri" panose="020F0502020204030204" pitchFamily="34" charset="0"/>
              </a:rPr>
              <a:t>Lastly, we look at soil moisture. Soil moisture is important because it is one of the indicators of drought. We see across warming levels, changes in soil moisture </a:t>
            </a:r>
            <a:r>
              <a:rPr lang="en-US" sz="1800" b="1" dirty="0">
                <a:effectLst/>
                <a:latin typeface="Corbel" panose="020B0503020204020204" pitchFamily="34" charset="0"/>
                <a:ea typeface="Calibri" panose="020F0502020204030204" pitchFamily="34" charset="0"/>
                <a:cs typeface="Calibri" panose="020F0502020204030204" pitchFamily="34" charset="0"/>
              </a:rPr>
              <a:t>largely follow changes in precipitation</a:t>
            </a:r>
            <a:r>
              <a:rPr lang="en-US" sz="1800" dirty="0">
                <a:effectLst/>
                <a:latin typeface="Corbel" panose="020B0503020204020204" pitchFamily="34" charset="0"/>
                <a:ea typeface="Calibri" panose="020F0502020204030204" pitchFamily="34" charset="0"/>
                <a:cs typeface="Calibri" panose="020F0502020204030204" pitchFamily="34" charset="0"/>
              </a:rPr>
              <a:t> but also show </a:t>
            </a:r>
            <a:r>
              <a:rPr lang="en-US" sz="1800" b="1" dirty="0">
                <a:effectLst/>
                <a:latin typeface="Corbel" panose="020B0503020204020204" pitchFamily="34" charset="0"/>
                <a:ea typeface="Calibri" panose="020F0502020204030204" pitchFamily="34" charset="0"/>
                <a:cs typeface="Calibri" panose="020F0502020204030204" pitchFamily="34" charset="0"/>
              </a:rPr>
              <a:t>some differences due to the influence of evapotranspiration (where water moves from the earth’s surface into the atmosphere)</a:t>
            </a:r>
            <a:r>
              <a:rPr lang="en-US" sz="1800" dirty="0">
                <a:effectLst/>
                <a:latin typeface="Corbel" panose="020B050302020402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79343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Why we’re interested in how attribution can be integrated models;</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a:t>
            </a:r>
            <a:r>
              <a:rPr lang="en-US" sz="1200" b="0" i="1" kern="1200" dirty="0">
                <a:solidFill>
                  <a:schemeClr val="tx1"/>
                </a:solidFill>
                <a:effectLst/>
                <a:latin typeface="+mn-lt"/>
                <a:ea typeface="+mn-ea"/>
                <a:cs typeface="+mn-cs"/>
              </a:rPr>
              <a:t>BAMS </a:t>
            </a:r>
            <a:r>
              <a:rPr lang="en-US" sz="1200" b="0" i="0" kern="1200" dirty="0">
                <a:solidFill>
                  <a:schemeClr val="tx1"/>
                </a:solidFill>
                <a:effectLst/>
                <a:latin typeface="+mn-lt"/>
                <a:ea typeface="+mn-ea"/>
                <a:cs typeface="+mn-cs"/>
              </a:rPr>
              <a:t>special report presents assessments of how human-caused climate change may have affected the strength and likelihood of individual extreme events.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Attribution statements are provided when the studies are available in the scientific publications. Not being mentioned does not mean that the change is not attributable to climate change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41070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5492CD"/>
                </a:solidFill>
                <a:effectLst/>
                <a:latin typeface="work sans" pitchFamily="2" charset="0"/>
              </a:rPr>
              <a:t>The Interactive Atlas has two components. </a:t>
            </a:r>
          </a:p>
          <a:p>
            <a:r>
              <a:rPr lang="en-US" b="0" i="0" dirty="0">
                <a:solidFill>
                  <a:srgbClr val="5492CD"/>
                </a:solidFill>
                <a:effectLst/>
                <a:latin typeface="work sans" pitchFamily="2" charset="0"/>
              </a:rPr>
              <a:t>The first (</a:t>
            </a:r>
            <a:r>
              <a:rPr lang="en-US" b="1" i="0" dirty="0">
                <a:solidFill>
                  <a:srgbClr val="5492CD"/>
                </a:solidFill>
                <a:effectLst/>
                <a:latin typeface="work sans" pitchFamily="2" charset="0"/>
              </a:rPr>
              <a:t>regional information</a:t>
            </a:r>
            <a:r>
              <a:rPr lang="en-US" b="0" i="0" dirty="0">
                <a:solidFill>
                  <a:srgbClr val="5492CD"/>
                </a:solidFill>
                <a:effectLst/>
                <a:latin typeface="work sans" pitchFamily="2" charset="0"/>
              </a:rPr>
              <a:t>) includes the ability to generate global maps and a number of regionally aggregated products (time series, scatter plots, tables, climate stripes, etc.) for observed and projected climate change for time periods, emissions scenarios or global warming levels of interest. It integrates a range of different datasets, including global and regional observations and the three most recent coordinated global and regional climate projection experiments: CMIP5, CORDEX and CMIP6, for different key variables, extreme indices and climatic impact-drivers (CIDs). </a:t>
            </a:r>
          </a:p>
          <a:p>
            <a:endParaRPr lang="en-US" b="0" i="0" dirty="0">
              <a:solidFill>
                <a:srgbClr val="5492CD"/>
              </a:solidFill>
              <a:effectLst/>
              <a:latin typeface="work sans" pitchFamily="2" charset="0"/>
            </a:endParaRPr>
          </a:p>
          <a:p>
            <a:r>
              <a:rPr lang="en-US" b="0" i="0" dirty="0">
                <a:solidFill>
                  <a:srgbClr val="5492CD"/>
                </a:solidFill>
                <a:effectLst/>
                <a:latin typeface="work sans" pitchFamily="2" charset="0"/>
              </a:rPr>
              <a:t>The second component (</a:t>
            </a:r>
            <a:r>
              <a:rPr lang="en-US" b="1" i="0" dirty="0">
                <a:solidFill>
                  <a:srgbClr val="5492CD"/>
                </a:solidFill>
                <a:effectLst/>
                <a:latin typeface="work sans" pitchFamily="2" charset="0"/>
              </a:rPr>
              <a:t>regional synthesis</a:t>
            </a:r>
            <a:r>
              <a:rPr lang="en-US" b="0" i="0" dirty="0">
                <a:solidFill>
                  <a:srgbClr val="5492CD"/>
                </a:solidFill>
                <a:effectLst/>
                <a:latin typeface="work sans" pitchFamily="2" charset="0"/>
              </a:rPr>
              <a:t>) provides qualitative information about changes in climatic impact-drivers (CIDs) in several categories such as heat and cold, wet and dry, or coastal and oceanic. Users can select one or several impact-drivers and visualize the regional historical trends and projected changes over the sub-continental reference regions.</a:t>
            </a:r>
          </a:p>
          <a:p>
            <a:endParaRPr lang="en-US" sz="1200" b="0" i="0" kern="1200" dirty="0">
              <a:solidFill>
                <a:srgbClr val="5492CD"/>
              </a:solidFill>
              <a:effectLst/>
              <a:latin typeface="work sans" pitchFamily="2" charset="0"/>
              <a:ea typeface="+mn-ea"/>
              <a:cs typeface="+mn-cs"/>
            </a:endParaRPr>
          </a:p>
          <a:p>
            <a:r>
              <a:rPr lang="en-US" sz="1200" b="0" i="0" kern="1200" dirty="0">
                <a:solidFill>
                  <a:srgbClr val="5492CD"/>
                </a:solidFill>
                <a:effectLst/>
                <a:latin typeface="work sans" pitchFamily="2" charset="0"/>
                <a:ea typeface="+mn-ea"/>
                <a:cs typeface="+mn-cs"/>
              </a:rPr>
              <a:t>One thing that is particularly useful about the IPCC Atlas is that it demonstrates what happens if humans (i.e., governments) fail to cut carbon emissions</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E03C0-C7FD-448B-A548-76DAF9A813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4587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6A85F3-3311-604D-B675-7A85C2086622}" type="slidenum">
              <a:rPr lang="en-US" smtClean="0"/>
              <a:t>33</a:t>
            </a:fld>
            <a:endParaRPr lang="en-US" dirty="0"/>
          </a:p>
        </p:txBody>
      </p:sp>
    </p:spTree>
    <p:extLst>
      <p:ext uri="{BB962C8B-B14F-4D97-AF65-F5344CB8AC3E}">
        <p14:creationId xmlns:p14="http://schemas.microsoft.com/office/powerpoint/2010/main" val="1399838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430E9CC-72E7-49EA-A170-62E2C3982419}" type="datetime1">
              <a:rPr lang="en-US" smtClean="0"/>
              <a:t>9/5/2022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611B6-83A3-474C-BC02-85CF2819EDC9}" type="datetime1">
              <a:rPr lang="en-US" smtClean="0"/>
              <a:t>9/5/2022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C80243-2E38-4B66-9C6E-6B729F3994BF}" type="datetime1">
              <a:rPr lang="en-US" smtClean="0"/>
              <a:t>9/5/2022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B0D8DC-C28E-4D3B-84AF-88377C13D641}" type="datetime1">
              <a:rPr lang="en-US" smtClean="0"/>
              <a:t>9/5/2022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A1B902B-6F96-49C2-971B-DF6903FDDA72}" type="datetime1">
              <a:rPr lang="en-US" smtClean="0"/>
              <a:t>9/5/2022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39C3A4-9118-4A4A-859C-96F6D9A00AD6}" type="datetime1">
              <a:rPr lang="en-US" smtClean="0"/>
              <a:t>9/5/2022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49DF42-F3D7-4BA7-8FE3-AA38F9E08488}" type="datetime1">
              <a:rPr lang="en-US" smtClean="0"/>
              <a:t>9/5/2022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6CF75E-E59F-452D-A751-4959C4A96C8E}" type="datetime1">
              <a:rPr lang="en-US" smtClean="0"/>
              <a:t>9/5/2022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31E705-8498-4CA3-B16B-BBA7A5C2978D}" type="datetime1">
              <a:rPr lang="en-US" smtClean="0"/>
              <a:t>9/5/2022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75A0BE-E266-46B3-A98E-CD02118BB822}" type="datetime1">
              <a:rPr lang="en-US" smtClean="0"/>
              <a:t>9/5/2022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DA260C-0CB6-4E1C-A71B-A523B1AB2762}" type="datetime1">
              <a:rPr lang="en-US" smtClean="0"/>
              <a:t>9/5/2022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778031" y="2769869"/>
            <a:ext cx="4731936" cy="1272540"/>
          </a:xfrm>
          <a:prstGeom prst="rect">
            <a:avLst/>
          </a:prstGeom>
        </p:spPr>
        <p:txBody>
          <a:bodyPr wrap="square" lIns="0" tIns="0" rIns="0" bIns="0">
            <a:spAutoFit/>
          </a:bodyPr>
          <a:lstStyle>
            <a:lvl1pPr>
              <a:defRPr sz="8100" b="0" i="0">
                <a:solidFill>
                  <a:schemeClr val="tx1"/>
                </a:solidFill>
                <a:latin typeface="Arial"/>
                <a:cs typeface="Arial"/>
              </a:defRPr>
            </a:lvl1pPr>
          </a:lstStyle>
          <a:p>
            <a:endParaRPr/>
          </a:p>
        </p:txBody>
      </p:sp>
      <p:sp>
        <p:nvSpPr>
          <p:cNvPr id="3" name="Holder 3"/>
          <p:cNvSpPr>
            <a:spLocks noGrp="1"/>
          </p:cNvSpPr>
          <p:nvPr>
            <p:ph type="subTitle" idx="4"/>
          </p:nvPr>
        </p:nvSpPr>
        <p:spPr>
          <a:xfrm>
            <a:off x="6265205" y="5467351"/>
            <a:ext cx="5757588" cy="492443"/>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2CCA1569-878B-42BD-98A2-12E064FB2DE6}" type="datetime1">
              <a:rPr lang="en-US" smtClean="0"/>
              <a:t>9/5/2022</a:t>
            </a:fld>
            <a:endParaRPr lang="en-US" dirty="0"/>
          </a:p>
        </p:txBody>
      </p:sp>
      <p:sp>
        <p:nvSpPr>
          <p:cNvPr id="6" name="Holder 6"/>
          <p:cNvSpPr>
            <a:spLocks noGrp="1"/>
          </p:cNvSpPr>
          <p:nvPr>
            <p:ph type="sldNum" sz="quarter" idx="7"/>
          </p:nvPr>
        </p:nvSpPr>
        <p:spPr/>
        <p:txBody>
          <a:bodyPr lIns="0" tIns="0" rIns="0" bIns="0"/>
          <a:lstStyle>
            <a:lvl1pPr>
              <a:defRPr sz="1800" b="0" i="0">
                <a:solidFill>
                  <a:srgbClr val="888888"/>
                </a:solidFill>
                <a:latin typeface="Arial"/>
                <a:cs typeface="Arial"/>
              </a:defRPr>
            </a:lvl1pPr>
          </a:lstStyle>
          <a:p>
            <a:pPr marL="57150">
              <a:lnSpc>
                <a:spcPts val="2145"/>
              </a:lnSpc>
            </a:pPr>
            <a:fld id="{81D60167-4931-47E6-BA6A-407CBD079E47}" type="slidenum">
              <a:rPr lang="en-US" spc="-90" smtClean="0"/>
              <a:pPr marL="57150">
                <a:lnSpc>
                  <a:spcPts val="2145"/>
                </a:lnSpc>
              </a:pPr>
              <a:t>‹#›</a:t>
            </a:fld>
            <a:endParaRPr lang="en-US" spc="-90" dirty="0"/>
          </a:p>
        </p:txBody>
      </p:sp>
    </p:spTree>
    <p:extLst>
      <p:ext uri="{BB962C8B-B14F-4D97-AF65-F5344CB8AC3E}">
        <p14:creationId xmlns:p14="http://schemas.microsoft.com/office/powerpoint/2010/main" val="3378183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F71F7-153D-4829-8997-D867948AE9EE}"/>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38E5FBE9-E1AE-4057-B967-B5B6B5A45689}"/>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4E0643CD-4AFE-48A0-A82E-8EAA4166061F}"/>
              </a:ext>
            </a:extLst>
          </p:cNvPr>
          <p:cNvSpPr>
            <a:spLocks noGrp="1"/>
          </p:cNvSpPr>
          <p:nvPr>
            <p:ph type="dt" sz="half" idx="10"/>
          </p:nvPr>
        </p:nvSpPr>
        <p:spPr/>
        <p:txBody>
          <a:bodyPr/>
          <a:lstStyle/>
          <a:p>
            <a:fld id="{7B5E7E25-3841-45A9-ABC0-7251D3275B0F}" type="datetime1">
              <a:rPr lang="en-US" smtClean="0"/>
              <a:t>9/5/2022</a:t>
            </a:fld>
            <a:endParaRPr lang="en-US" dirty="0"/>
          </a:p>
        </p:txBody>
      </p:sp>
      <p:sp>
        <p:nvSpPr>
          <p:cNvPr id="5" name="Footer Placeholder 4">
            <a:extLst>
              <a:ext uri="{FF2B5EF4-FFF2-40B4-BE49-F238E27FC236}">
                <a16:creationId xmlns:a16="http://schemas.microsoft.com/office/drawing/2014/main" id="{E46D25E5-A01B-410F-A701-6E80F62F006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A0C4CD8-1F22-441F-8C23-0DF8F3DCDCFC}"/>
              </a:ext>
            </a:extLst>
          </p:cNvPr>
          <p:cNvSpPr>
            <a:spLocks noGrp="1"/>
          </p:cNvSpPr>
          <p:nvPr>
            <p:ph type="sldNum" sz="quarter" idx="12"/>
          </p:nvPr>
        </p:nvSpPr>
        <p:spPr/>
        <p:txBody>
          <a:bodyPr/>
          <a:lstStyle/>
          <a:p>
            <a:fld id="{E52F1DF9-F706-437B-AF34-9354CBDBB130}" type="slidenum">
              <a:rPr lang="en-US" smtClean="0"/>
              <a:t>‹#›</a:t>
            </a:fld>
            <a:endParaRPr lang="en-US" dirty="0"/>
          </a:p>
        </p:txBody>
      </p:sp>
    </p:spTree>
    <p:extLst>
      <p:ext uri="{BB962C8B-B14F-4D97-AF65-F5344CB8AC3E}">
        <p14:creationId xmlns:p14="http://schemas.microsoft.com/office/powerpoint/2010/main" val="29566117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54D99-1A7D-47C9-997E-2416101EFD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F73CCB-B0F6-418B-8315-F24E9582D36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A876E0-361E-4DAB-B230-29F37D8A7D94}"/>
              </a:ext>
            </a:extLst>
          </p:cNvPr>
          <p:cNvSpPr>
            <a:spLocks noGrp="1"/>
          </p:cNvSpPr>
          <p:nvPr>
            <p:ph type="dt" sz="half" idx="10"/>
          </p:nvPr>
        </p:nvSpPr>
        <p:spPr/>
        <p:txBody>
          <a:bodyPr/>
          <a:lstStyle/>
          <a:p>
            <a:fld id="{4CCB05E8-0BE0-4E5B-B951-9318AA66944F}" type="datetime1">
              <a:rPr lang="en-US" smtClean="0"/>
              <a:t>9/5/2022</a:t>
            </a:fld>
            <a:endParaRPr lang="en-US" dirty="0"/>
          </a:p>
        </p:txBody>
      </p:sp>
      <p:sp>
        <p:nvSpPr>
          <p:cNvPr id="5" name="Footer Placeholder 4">
            <a:extLst>
              <a:ext uri="{FF2B5EF4-FFF2-40B4-BE49-F238E27FC236}">
                <a16:creationId xmlns:a16="http://schemas.microsoft.com/office/drawing/2014/main" id="{22E17BF6-62D9-4A30-A8CE-7CA792198E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682A10-C78E-4C98-8EB6-F1DFC10071A3}"/>
              </a:ext>
            </a:extLst>
          </p:cNvPr>
          <p:cNvSpPr>
            <a:spLocks noGrp="1"/>
          </p:cNvSpPr>
          <p:nvPr>
            <p:ph type="sldNum" sz="quarter" idx="12"/>
          </p:nvPr>
        </p:nvSpPr>
        <p:spPr/>
        <p:txBody>
          <a:bodyPr/>
          <a:lstStyle/>
          <a:p>
            <a:fld id="{E52F1DF9-F706-437B-AF34-9354CBDBB130}" type="slidenum">
              <a:rPr lang="en-US" smtClean="0"/>
              <a:t>‹#›</a:t>
            </a:fld>
            <a:endParaRPr lang="en-US" dirty="0"/>
          </a:p>
        </p:txBody>
      </p:sp>
    </p:spTree>
    <p:extLst>
      <p:ext uri="{BB962C8B-B14F-4D97-AF65-F5344CB8AC3E}">
        <p14:creationId xmlns:p14="http://schemas.microsoft.com/office/powerpoint/2010/main" val="32027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AD183-A6FE-45C5-BDC6-E0A3A6F4CBBF}"/>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60844C5A-AC9C-49F4-B95C-EA7F222024C6}"/>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142281-AE05-4435-9980-930BE6037B2C}"/>
              </a:ext>
            </a:extLst>
          </p:cNvPr>
          <p:cNvSpPr>
            <a:spLocks noGrp="1"/>
          </p:cNvSpPr>
          <p:nvPr>
            <p:ph type="dt" sz="half" idx="10"/>
          </p:nvPr>
        </p:nvSpPr>
        <p:spPr/>
        <p:txBody>
          <a:bodyPr/>
          <a:lstStyle/>
          <a:p>
            <a:fld id="{7335EE7C-513E-49F0-9E80-E17AFC80D858}" type="datetime1">
              <a:rPr lang="en-US" smtClean="0"/>
              <a:t>9/5/2022</a:t>
            </a:fld>
            <a:endParaRPr lang="en-US" dirty="0"/>
          </a:p>
        </p:txBody>
      </p:sp>
      <p:sp>
        <p:nvSpPr>
          <p:cNvPr id="5" name="Footer Placeholder 4">
            <a:extLst>
              <a:ext uri="{FF2B5EF4-FFF2-40B4-BE49-F238E27FC236}">
                <a16:creationId xmlns:a16="http://schemas.microsoft.com/office/drawing/2014/main" id="{2E142B94-8DBE-4A53-9DEF-D7573BDB117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25DE627-E51B-4046-9207-E794AAAA5A75}"/>
              </a:ext>
            </a:extLst>
          </p:cNvPr>
          <p:cNvSpPr>
            <a:spLocks noGrp="1"/>
          </p:cNvSpPr>
          <p:nvPr>
            <p:ph type="sldNum" sz="quarter" idx="12"/>
          </p:nvPr>
        </p:nvSpPr>
        <p:spPr/>
        <p:txBody>
          <a:bodyPr/>
          <a:lstStyle/>
          <a:p>
            <a:fld id="{E52F1DF9-F706-437B-AF34-9354CBDBB130}" type="slidenum">
              <a:rPr lang="en-US" smtClean="0"/>
              <a:t>‹#›</a:t>
            </a:fld>
            <a:endParaRPr lang="en-US" dirty="0"/>
          </a:p>
        </p:txBody>
      </p:sp>
    </p:spTree>
    <p:extLst>
      <p:ext uri="{BB962C8B-B14F-4D97-AF65-F5344CB8AC3E}">
        <p14:creationId xmlns:p14="http://schemas.microsoft.com/office/powerpoint/2010/main" val="2484569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5D5C6-E1A7-4D87-9778-F1913EE371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2C9B90-C066-4853-9AE5-349289E3FCD4}"/>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83C171-1ADD-4D9A-8BE4-857CB0216515}"/>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B047DD-F716-4EE0-B85A-AD669DE32B94}"/>
              </a:ext>
            </a:extLst>
          </p:cNvPr>
          <p:cNvSpPr>
            <a:spLocks noGrp="1"/>
          </p:cNvSpPr>
          <p:nvPr>
            <p:ph type="dt" sz="half" idx="10"/>
          </p:nvPr>
        </p:nvSpPr>
        <p:spPr/>
        <p:txBody>
          <a:bodyPr/>
          <a:lstStyle/>
          <a:p>
            <a:fld id="{F5393269-8911-4342-ACCB-514E7298701E}" type="datetime1">
              <a:rPr lang="en-US" smtClean="0"/>
              <a:t>9/5/2022</a:t>
            </a:fld>
            <a:endParaRPr lang="en-US" dirty="0"/>
          </a:p>
        </p:txBody>
      </p:sp>
      <p:sp>
        <p:nvSpPr>
          <p:cNvPr id="6" name="Footer Placeholder 5">
            <a:extLst>
              <a:ext uri="{FF2B5EF4-FFF2-40B4-BE49-F238E27FC236}">
                <a16:creationId xmlns:a16="http://schemas.microsoft.com/office/drawing/2014/main" id="{F80DA97B-D1AF-4598-8692-B99BBA6D67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6644245-A883-4585-83F2-9243E70E2E44}"/>
              </a:ext>
            </a:extLst>
          </p:cNvPr>
          <p:cNvSpPr>
            <a:spLocks noGrp="1"/>
          </p:cNvSpPr>
          <p:nvPr>
            <p:ph type="sldNum" sz="quarter" idx="12"/>
          </p:nvPr>
        </p:nvSpPr>
        <p:spPr/>
        <p:txBody>
          <a:bodyPr/>
          <a:lstStyle/>
          <a:p>
            <a:fld id="{E52F1DF9-F706-437B-AF34-9354CBDBB130}" type="slidenum">
              <a:rPr lang="en-US" smtClean="0"/>
              <a:t>‹#›</a:t>
            </a:fld>
            <a:endParaRPr lang="en-US" dirty="0"/>
          </a:p>
        </p:txBody>
      </p:sp>
    </p:spTree>
    <p:extLst>
      <p:ext uri="{BB962C8B-B14F-4D97-AF65-F5344CB8AC3E}">
        <p14:creationId xmlns:p14="http://schemas.microsoft.com/office/powerpoint/2010/main" val="2014687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C3C3C-3B19-4902-BC67-6CD57D58DDA0}"/>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593ED7-D212-42D4-B276-C819324704D1}"/>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9CC57FB-C29F-4EF5-9F23-35BBDE87B6E7}"/>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4C27C0-60BC-4E97-A77F-FB85E3688BC4}"/>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F1A69FD-7399-4F2F-B236-12FB0DFBAFD3}"/>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0850DE-F996-4C66-8243-5BE52C07667A}"/>
              </a:ext>
            </a:extLst>
          </p:cNvPr>
          <p:cNvSpPr>
            <a:spLocks noGrp="1"/>
          </p:cNvSpPr>
          <p:nvPr>
            <p:ph type="dt" sz="half" idx="10"/>
          </p:nvPr>
        </p:nvSpPr>
        <p:spPr/>
        <p:txBody>
          <a:bodyPr/>
          <a:lstStyle/>
          <a:p>
            <a:fld id="{89D2F66D-F545-49FD-968B-6EB755B201E3}" type="datetime1">
              <a:rPr lang="en-US" smtClean="0"/>
              <a:t>9/5/2022</a:t>
            </a:fld>
            <a:endParaRPr lang="en-US" dirty="0"/>
          </a:p>
        </p:txBody>
      </p:sp>
      <p:sp>
        <p:nvSpPr>
          <p:cNvPr id="8" name="Footer Placeholder 7">
            <a:extLst>
              <a:ext uri="{FF2B5EF4-FFF2-40B4-BE49-F238E27FC236}">
                <a16:creationId xmlns:a16="http://schemas.microsoft.com/office/drawing/2014/main" id="{3B7A8FFD-5CBC-47D1-BA61-D61A138A9E3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B9732CD-C8BD-40D4-9EC8-64F5D6567665}"/>
              </a:ext>
            </a:extLst>
          </p:cNvPr>
          <p:cNvSpPr>
            <a:spLocks noGrp="1"/>
          </p:cNvSpPr>
          <p:nvPr>
            <p:ph type="sldNum" sz="quarter" idx="12"/>
          </p:nvPr>
        </p:nvSpPr>
        <p:spPr/>
        <p:txBody>
          <a:bodyPr/>
          <a:lstStyle/>
          <a:p>
            <a:fld id="{E52F1DF9-F706-437B-AF34-9354CBDBB130}" type="slidenum">
              <a:rPr lang="en-US" smtClean="0"/>
              <a:t>‹#›</a:t>
            </a:fld>
            <a:endParaRPr lang="en-US" dirty="0"/>
          </a:p>
        </p:txBody>
      </p:sp>
    </p:spTree>
    <p:extLst>
      <p:ext uri="{BB962C8B-B14F-4D97-AF65-F5344CB8AC3E}">
        <p14:creationId xmlns:p14="http://schemas.microsoft.com/office/powerpoint/2010/main" val="8463941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E04C9-70EF-4334-BBC5-D12EABBB10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68A40C-C594-4252-BDE4-032E8D55C543}"/>
              </a:ext>
            </a:extLst>
          </p:cNvPr>
          <p:cNvSpPr>
            <a:spLocks noGrp="1"/>
          </p:cNvSpPr>
          <p:nvPr>
            <p:ph type="dt" sz="half" idx="10"/>
          </p:nvPr>
        </p:nvSpPr>
        <p:spPr/>
        <p:txBody>
          <a:bodyPr/>
          <a:lstStyle/>
          <a:p>
            <a:fld id="{DDBC0D7E-709B-4DD2-85C3-D031F86BE14C}" type="datetime1">
              <a:rPr lang="en-US" smtClean="0"/>
              <a:t>9/5/2022</a:t>
            </a:fld>
            <a:endParaRPr lang="en-US" dirty="0"/>
          </a:p>
        </p:txBody>
      </p:sp>
      <p:sp>
        <p:nvSpPr>
          <p:cNvPr id="4" name="Footer Placeholder 3">
            <a:extLst>
              <a:ext uri="{FF2B5EF4-FFF2-40B4-BE49-F238E27FC236}">
                <a16:creationId xmlns:a16="http://schemas.microsoft.com/office/drawing/2014/main" id="{5784372D-EC82-47C3-8F90-62F01203767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F682DBE-63FF-455B-B5EF-E844D0FC3B2F}"/>
              </a:ext>
            </a:extLst>
          </p:cNvPr>
          <p:cNvSpPr>
            <a:spLocks noGrp="1"/>
          </p:cNvSpPr>
          <p:nvPr>
            <p:ph type="sldNum" sz="quarter" idx="12"/>
          </p:nvPr>
        </p:nvSpPr>
        <p:spPr/>
        <p:txBody>
          <a:bodyPr/>
          <a:lstStyle/>
          <a:p>
            <a:fld id="{E52F1DF9-F706-437B-AF34-9354CBDBB130}" type="slidenum">
              <a:rPr lang="en-US" smtClean="0"/>
              <a:t>‹#›</a:t>
            </a:fld>
            <a:endParaRPr lang="en-US" dirty="0"/>
          </a:p>
        </p:txBody>
      </p:sp>
    </p:spTree>
    <p:extLst>
      <p:ext uri="{BB962C8B-B14F-4D97-AF65-F5344CB8AC3E}">
        <p14:creationId xmlns:p14="http://schemas.microsoft.com/office/powerpoint/2010/main" val="19385798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5B2E5B-50D3-4021-B667-9CFB3DFCCD80}"/>
              </a:ext>
            </a:extLst>
          </p:cNvPr>
          <p:cNvSpPr>
            <a:spLocks noGrp="1"/>
          </p:cNvSpPr>
          <p:nvPr>
            <p:ph type="dt" sz="half" idx="10"/>
          </p:nvPr>
        </p:nvSpPr>
        <p:spPr/>
        <p:txBody>
          <a:bodyPr/>
          <a:lstStyle/>
          <a:p>
            <a:fld id="{9E79F253-1E44-479E-9FA0-D119BA38E454}" type="datetime1">
              <a:rPr lang="en-US" smtClean="0"/>
              <a:t>9/5/2022</a:t>
            </a:fld>
            <a:endParaRPr lang="en-US" dirty="0"/>
          </a:p>
        </p:txBody>
      </p:sp>
      <p:sp>
        <p:nvSpPr>
          <p:cNvPr id="3" name="Footer Placeholder 2">
            <a:extLst>
              <a:ext uri="{FF2B5EF4-FFF2-40B4-BE49-F238E27FC236}">
                <a16:creationId xmlns:a16="http://schemas.microsoft.com/office/drawing/2014/main" id="{F613620A-7E65-4092-A481-5E138DBBADA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CE7854E-F56C-48CE-BE86-23F9A3C7B32D}"/>
              </a:ext>
            </a:extLst>
          </p:cNvPr>
          <p:cNvSpPr>
            <a:spLocks noGrp="1"/>
          </p:cNvSpPr>
          <p:nvPr>
            <p:ph type="sldNum" sz="quarter" idx="12"/>
          </p:nvPr>
        </p:nvSpPr>
        <p:spPr/>
        <p:txBody>
          <a:bodyPr/>
          <a:lstStyle/>
          <a:p>
            <a:fld id="{E52F1DF9-F706-437B-AF34-9354CBDBB130}" type="slidenum">
              <a:rPr lang="en-US" smtClean="0"/>
              <a:t>‹#›</a:t>
            </a:fld>
            <a:endParaRPr lang="en-US" dirty="0"/>
          </a:p>
        </p:txBody>
      </p:sp>
    </p:spTree>
    <p:extLst>
      <p:ext uri="{BB962C8B-B14F-4D97-AF65-F5344CB8AC3E}">
        <p14:creationId xmlns:p14="http://schemas.microsoft.com/office/powerpoint/2010/main" val="6617266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CD0D8-BE1E-4CEA-AF7E-5A2EB5114ABB}"/>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EACF9DBE-1EB4-4791-AEE0-6BE01EB67386}"/>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153AB3-FFA0-4227-908A-F9E3C66206D7}"/>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A7831360-2C3D-4F09-AF6D-5ACD4D863225}"/>
              </a:ext>
            </a:extLst>
          </p:cNvPr>
          <p:cNvSpPr>
            <a:spLocks noGrp="1"/>
          </p:cNvSpPr>
          <p:nvPr>
            <p:ph type="dt" sz="half" idx="10"/>
          </p:nvPr>
        </p:nvSpPr>
        <p:spPr/>
        <p:txBody>
          <a:bodyPr/>
          <a:lstStyle/>
          <a:p>
            <a:fld id="{7AD65DF6-45ED-4ECF-B9C9-939A59FD4C01}" type="datetime1">
              <a:rPr lang="en-US" smtClean="0"/>
              <a:t>9/5/2022</a:t>
            </a:fld>
            <a:endParaRPr lang="en-US" dirty="0"/>
          </a:p>
        </p:txBody>
      </p:sp>
      <p:sp>
        <p:nvSpPr>
          <p:cNvPr id="6" name="Footer Placeholder 5">
            <a:extLst>
              <a:ext uri="{FF2B5EF4-FFF2-40B4-BE49-F238E27FC236}">
                <a16:creationId xmlns:a16="http://schemas.microsoft.com/office/drawing/2014/main" id="{8352B2E1-4A97-425C-838E-47A259AB6D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90B3620-5633-4D0C-BB60-338F73F97ABA}"/>
              </a:ext>
            </a:extLst>
          </p:cNvPr>
          <p:cNvSpPr>
            <a:spLocks noGrp="1"/>
          </p:cNvSpPr>
          <p:nvPr>
            <p:ph type="sldNum" sz="quarter" idx="12"/>
          </p:nvPr>
        </p:nvSpPr>
        <p:spPr/>
        <p:txBody>
          <a:bodyPr/>
          <a:lstStyle/>
          <a:p>
            <a:fld id="{E52F1DF9-F706-437B-AF34-9354CBDBB130}" type="slidenum">
              <a:rPr lang="en-US" smtClean="0"/>
              <a:t>‹#›</a:t>
            </a:fld>
            <a:endParaRPr lang="en-US" dirty="0"/>
          </a:p>
        </p:txBody>
      </p:sp>
    </p:spTree>
    <p:extLst>
      <p:ext uri="{BB962C8B-B14F-4D97-AF65-F5344CB8AC3E}">
        <p14:creationId xmlns:p14="http://schemas.microsoft.com/office/powerpoint/2010/main" val="33038244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6217C-9F07-46E7-849F-C5CCB48D7BE6}"/>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9165DB08-11A3-4714-AAC2-214C7A497480}"/>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dirty="0"/>
          </a:p>
        </p:txBody>
      </p:sp>
      <p:sp>
        <p:nvSpPr>
          <p:cNvPr id="4" name="Text Placeholder 3">
            <a:extLst>
              <a:ext uri="{FF2B5EF4-FFF2-40B4-BE49-F238E27FC236}">
                <a16:creationId xmlns:a16="http://schemas.microsoft.com/office/drawing/2014/main" id="{C4F3249B-7F00-4DF7-8EBE-CD1AEB3810DB}"/>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F9E29C55-8A14-45C8-9A4E-55C723C1CAA8}"/>
              </a:ext>
            </a:extLst>
          </p:cNvPr>
          <p:cNvSpPr>
            <a:spLocks noGrp="1"/>
          </p:cNvSpPr>
          <p:nvPr>
            <p:ph type="dt" sz="half" idx="10"/>
          </p:nvPr>
        </p:nvSpPr>
        <p:spPr/>
        <p:txBody>
          <a:bodyPr/>
          <a:lstStyle/>
          <a:p>
            <a:fld id="{97BC1FB5-A222-44FE-A755-1BD6947D3524}" type="datetime1">
              <a:rPr lang="en-US" smtClean="0"/>
              <a:t>9/5/2022</a:t>
            </a:fld>
            <a:endParaRPr lang="en-US" dirty="0"/>
          </a:p>
        </p:txBody>
      </p:sp>
      <p:sp>
        <p:nvSpPr>
          <p:cNvPr id="6" name="Footer Placeholder 5">
            <a:extLst>
              <a:ext uri="{FF2B5EF4-FFF2-40B4-BE49-F238E27FC236}">
                <a16:creationId xmlns:a16="http://schemas.microsoft.com/office/drawing/2014/main" id="{A6BECE07-3A40-4D2B-9679-D961FEDE1D5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9E40E2D-3694-4C2F-B4F5-6D8026FE0DFB}"/>
              </a:ext>
            </a:extLst>
          </p:cNvPr>
          <p:cNvSpPr>
            <a:spLocks noGrp="1"/>
          </p:cNvSpPr>
          <p:nvPr>
            <p:ph type="sldNum" sz="quarter" idx="12"/>
          </p:nvPr>
        </p:nvSpPr>
        <p:spPr/>
        <p:txBody>
          <a:bodyPr/>
          <a:lstStyle/>
          <a:p>
            <a:fld id="{E52F1DF9-F706-437B-AF34-9354CBDBB130}" type="slidenum">
              <a:rPr lang="en-US" smtClean="0"/>
              <a:t>‹#›</a:t>
            </a:fld>
            <a:endParaRPr lang="en-US" dirty="0"/>
          </a:p>
        </p:txBody>
      </p:sp>
    </p:spTree>
    <p:extLst>
      <p:ext uri="{BB962C8B-B14F-4D97-AF65-F5344CB8AC3E}">
        <p14:creationId xmlns:p14="http://schemas.microsoft.com/office/powerpoint/2010/main" val="30227205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10CC6-3CB7-4874-AC09-0C07BE857E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042465-73FD-47A3-A3B3-594BAC454D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17D8C3-A99D-4716-9241-8D2A4D86A674}"/>
              </a:ext>
            </a:extLst>
          </p:cNvPr>
          <p:cNvSpPr>
            <a:spLocks noGrp="1"/>
          </p:cNvSpPr>
          <p:nvPr>
            <p:ph type="dt" sz="half" idx="10"/>
          </p:nvPr>
        </p:nvSpPr>
        <p:spPr/>
        <p:txBody>
          <a:bodyPr/>
          <a:lstStyle/>
          <a:p>
            <a:fld id="{313F69A9-31A4-43CF-A387-1A9279F286CF}" type="datetime1">
              <a:rPr lang="en-US" smtClean="0"/>
              <a:t>9/5/2022</a:t>
            </a:fld>
            <a:endParaRPr lang="en-US" dirty="0"/>
          </a:p>
        </p:txBody>
      </p:sp>
      <p:sp>
        <p:nvSpPr>
          <p:cNvPr id="5" name="Footer Placeholder 4">
            <a:extLst>
              <a:ext uri="{FF2B5EF4-FFF2-40B4-BE49-F238E27FC236}">
                <a16:creationId xmlns:a16="http://schemas.microsoft.com/office/drawing/2014/main" id="{771A72CF-7E58-4342-873E-ABC09E08D28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38DF829-52CB-4E25-9D0F-431C8A108E70}"/>
              </a:ext>
            </a:extLst>
          </p:cNvPr>
          <p:cNvSpPr>
            <a:spLocks noGrp="1"/>
          </p:cNvSpPr>
          <p:nvPr>
            <p:ph type="sldNum" sz="quarter" idx="12"/>
          </p:nvPr>
        </p:nvSpPr>
        <p:spPr/>
        <p:txBody>
          <a:bodyPr/>
          <a:lstStyle/>
          <a:p>
            <a:fld id="{E52F1DF9-F706-437B-AF34-9354CBDBB130}" type="slidenum">
              <a:rPr lang="en-US" smtClean="0"/>
              <a:t>‹#›</a:t>
            </a:fld>
            <a:endParaRPr lang="en-US" dirty="0"/>
          </a:p>
        </p:txBody>
      </p:sp>
    </p:spTree>
    <p:extLst>
      <p:ext uri="{BB962C8B-B14F-4D97-AF65-F5344CB8AC3E}">
        <p14:creationId xmlns:p14="http://schemas.microsoft.com/office/powerpoint/2010/main" val="5971926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CFFD03-62E2-4949-B5D3-8B03E56F01AE}"/>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E7777E-9032-4E4C-94F1-3A60424CB8AC}"/>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FF7072-C7F7-409D-9ED5-E74AE83880B0}"/>
              </a:ext>
            </a:extLst>
          </p:cNvPr>
          <p:cNvSpPr>
            <a:spLocks noGrp="1"/>
          </p:cNvSpPr>
          <p:nvPr>
            <p:ph type="dt" sz="half" idx="10"/>
          </p:nvPr>
        </p:nvSpPr>
        <p:spPr/>
        <p:txBody>
          <a:bodyPr/>
          <a:lstStyle/>
          <a:p>
            <a:fld id="{789FF1D8-0CB3-4F1B-B98B-0144A576AA05}" type="datetime1">
              <a:rPr lang="en-US" smtClean="0"/>
              <a:t>9/5/2022</a:t>
            </a:fld>
            <a:endParaRPr lang="en-US" dirty="0"/>
          </a:p>
        </p:txBody>
      </p:sp>
      <p:sp>
        <p:nvSpPr>
          <p:cNvPr id="5" name="Footer Placeholder 4">
            <a:extLst>
              <a:ext uri="{FF2B5EF4-FFF2-40B4-BE49-F238E27FC236}">
                <a16:creationId xmlns:a16="http://schemas.microsoft.com/office/drawing/2014/main" id="{6A44B0AE-8309-43EF-8C8E-EB3E5A54C43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A22A23-2307-4550-80DA-2009E97F979E}"/>
              </a:ext>
            </a:extLst>
          </p:cNvPr>
          <p:cNvSpPr>
            <a:spLocks noGrp="1"/>
          </p:cNvSpPr>
          <p:nvPr>
            <p:ph type="sldNum" sz="quarter" idx="12"/>
          </p:nvPr>
        </p:nvSpPr>
        <p:spPr/>
        <p:txBody>
          <a:bodyPr/>
          <a:lstStyle/>
          <a:p>
            <a:fld id="{E52F1DF9-F706-437B-AF34-9354CBDBB130}" type="slidenum">
              <a:rPr lang="en-US" smtClean="0"/>
              <a:t>‹#›</a:t>
            </a:fld>
            <a:endParaRPr lang="en-US" dirty="0"/>
          </a:p>
        </p:txBody>
      </p:sp>
    </p:spTree>
    <p:extLst>
      <p:ext uri="{BB962C8B-B14F-4D97-AF65-F5344CB8AC3E}">
        <p14:creationId xmlns:p14="http://schemas.microsoft.com/office/powerpoint/2010/main" val="1928197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295223-BF32-4238-9773-0B005BEC4E3E}" type="datetime1">
              <a:rPr lang="en-US" smtClean="0"/>
              <a:t>9/5/2022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455144-89F7-4EDF-9C59-884032F098B4}"/>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E51BDF-AB3D-4DFA-8414-9EAA14D4E7CF}"/>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B03E01-6B50-42E7-BEBF-D43923469446}"/>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18B68BA1-E512-41E1-8B34-0C34EFDB6C30}" type="datetime1">
              <a:rPr lang="en-US" smtClean="0"/>
              <a:t>9/5/2022</a:t>
            </a:fld>
            <a:endParaRPr lang="en-US" dirty="0"/>
          </a:p>
        </p:txBody>
      </p:sp>
      <p:sp>
        <p:nvSpPr>
          <p:cNvPr id="5" name="Footer Placeholder 4">
            <a:extLst>
              <a:ext uri="{FF2B5EF4-FFF2-40B4-BE49-F238E27FC236}">
                <a16:creationId xmlns:a16="http://schemas.microsoft.com/office/drawing/2014/main" id="{1A5EC5C3-CC68-4515-8B2A-68E94343D060}"/>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034155C-8B72-4DEB-B196-560713EF0267}"/>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E52F1DF9-F706-437B-AF34-9354CBDBB130}" type="slidenum">
              <a:rPr lang="en-US" smtClean="0"/>
              <a:t>‹#›</a:t>
            </a:fld>
            <a:endParaRPr lang="en-US" dirty="0"/>
          </a:p>
        </p:txBody>
      </p:sp>
    </p:spTree>
    <p:extLst>
      <p:ext uri="{BB962C8B-B14F-4D97-AF65-F5344CB8AC3E}">
        <p14:creationId xmlns:p14="http://schemas.microsoft.com/office/powerpoint/2010/main" val="379006049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16.xml"/><Relationship Id="rId5" Type="http://schemas.openxmlformats.org/officeDocument/2006/relationships/image" Target="../media/image32.pn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5"/>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0" y="1485900"/>
            <a:ext cx="15587579" cy="6288667"/>
            <a:chOff x="0" y="0"/>
            <a:chExt cx="21671880" cy="8080089"/>
          </a:xfrm>
        </p:grpSpPr>
        <p:sp>
          <p:nvSpPr>
            <p:cNvPr id="3" name="AutoShape 3"/>
            <p:cNvSpPr/>
            <p:nvPr/>
          </p:nvSpPr>
          <p:spPr>
            <a:xfrm>
              <a:off x="0" y="0"/>
              <a:ext cx="19826723" cy="8080089"/>
            </a:xfrm>
            <a:prstGeom prst="rect">
              <a:avLst/>
            </a:prstGeom>
            <a:solidFill>
              <a:srgbClr val="053D57">
                <a:alpha val="94902"/>
              </a:srgbClr>
            </a:solidFill>
          </p:spPr>
        </p:sp>
        <p:sp>
          <p:nvSpPr>
            <p:cNvPr id="4" name="TextBox 4"/>
            <p:cNvSpPr txBox="1"/>
            <p:nvPr/>
          </p:nvSpPr>
          <p:spPr>
            <a:xfrm>
              <a:off x="2763752" y="973743"/>
              <a:ext cx="11234305" cy="571427"/>
            </a:xfrm>
            <a:prstGeom prst="rect">
              <a:avLst/>
            </a:prstGeom>
          </p:spPr>
          <p:txBody>
            <a:bodyPr lIns="0" tIns="0" rIns="0" bIns="0" rtlCol="0" anchor="t">
              <a:spAutoFit/>
            </a:bodyPr>
            <a:lstStyle/>
            <a:p>
              <a:pPr algn="l">
                <a:lnSpc>
                  <a:spcPts val="3919"/>
                </a:lnSpc>
              </a:pPr>
              <a:r>
                <a:rPr lang="en-US" sz="2799" dirty="0">
                  <a:solidFill>
                    <a:srgbClr val="97BCC7"/>
                  </a:solidFill>
                  <a:latin typeface="Montserrat Light"/>
                </a:rPr>
                <a:t>ONE HEALTH WORKFORCE ACADEMIES</a:t>
              </a:r>
            </a:p>
          </p:txBody>
        </p:sp>
        <p:sp>
          <p:nvSpPr>
            <p:cNvPr id="5" name="TextBox 5"/>
            <p:cNvSpPr txBox="1"/>
            <p:nvPr/>
          </p:nvSpPr>
          <p:spPr>
            <a:xfrm>
              <a:off x="573859" y="5664554"/>
              <a:ext cx="19252864" cy="1975857"/>
            </a:xfrm>
            <a:prstGeom prst="rect">
              <a:avLst/>
            </a:prstGeom>
          </p:spPr>
          <p:txBody>
            <a:bodyPr wrap="square" lIns="0" tIns="0" rIns="0" bIns="0" rtlCol="0" anchor="t">
              <a:spAutoFit/>
            </a:bodyPr>
            <a:lstStyle/>
            <a:p>
              <a:pPr algn="l">
                <a:lnSpc>
                  <a:spcPts val="4059"/>
                </a:lnSpc>
              </a:pPr>
              <a:r>
                <a:rPr lang="en-US" sz="2899" dirty="0">
                  <a:solidFill>
                    <a:srgbClr val="97BCC7"/>
                  </a:solidFill>
                  <a:latin typeface="Montserrat Light Italics"/>
                </a:rPr>
                <a:t>Instructor: Kathryn C. Conlon, Ph.D., M.P.H</a:t>
              </a:r>
            </a:p>
            <a:p>
              <a:pPr algn="l">
                <a:lnSpc>
                  <a:spcPts val="4059"/>
                </a:lnSpc>
              </a:pPr>
              <a:r>
                <a:rPr lang="en-US" sz="2899" dirty="0">
                  <a:solidFill>
                    <a:srgbClr val="97BCC7"/>
                  </a:solidFill>
                  <a:latin typeface="Montserrat Light Italics"/>
                </a:rPr>
                <a:t>UC Davis Schools of Medicine Department of Public Health Sciences and School of Veterinary Medicine Department of Medicine and Epidemiology</a:t>
              </a:r>
            </a:p>
          </p:txBody>
        </p:sp>
        <p:sp>
          <p:nvSpPr>
            <p:cNvPr id="6" name="TextBox 6"/>
            <p:cNvSpPr txBox="1"/>
            <p:nvPr/>
          </p:nvSpPr>
          <p:spPr>
            <a:xfrm>
              <a:off x="1138889" y="2145009"/>
              <a:ext cx="20532991" cy="3710652"/>
            </a:xfrm>
            <a:prstGeom prst="rect">
              <a:avLst/>
            </a:prstGeom>
          </p:spPr>
          <p:txBody>
            <a:bodyPr wrap="square" lIns="0" tIns="0" rIns="0" bIns="0" rtlCol="0" anchor="t">
              <a:spAutoFit/>
            </a:bodyPr>
            <a:lstStyle/>
            <a:p>
              <a:pPr algn="l">
                <a:lnSpc>
                  <a:spcPts val="7560"/>
                </a:lnSpc>
              </a:pPr>
              <a:r>
                <a:rPr lang="en-US" sz="8400" dirty="0">
                  <a:solidFill>
                    <a:srgbClr val="F8FBFD"/>
                  </a:solidFill>
                  <a:latin typeface="Cinzel"/>
                </a:rPr>
                <a:t>Climate Change &amp; One Health:</a:t>
              </a:r>
            </a:p>
            <a:p>
              <a:pPr algn="l">
                <a:lnSpc>
                  <a:spcPts val="7560"/>
                </a:lnSpc>
              </a:pPr>
              <a:r>
                <a:rPr lang="en-US" sz="5400" dirty="0">
                  <a:solidFill>
                    <a:srgbClr val="F8FBFD"/>
                  </a:solidFill>
                  <a:latin typeface="Cinzel"/>
                </a:rPr>
                <a:t>Climate Science Foundations</a:t>
              </a:r>
            </a:p>
          </p:txBody>
        </p:sp>
      </p:grpSp>
      <p:pic>
        <p:nvPicPr>
          <p:cNvPr id="7" name="Aspiration_AdobeStock_372204777_preview" descr="Aspiration_AdobeStock_372204777_preview">
            <a:hlinkClick r:id="" action="ppaction://media"/>
            <a:extLst>
              <a:ext uri="{FF2B5EF4-FFF2-40B4-BE49-F238E27FC236}">
                <a16:creationId xmlns:a16="http://schemas.microsoft.com/office/drawing/2014/main" id="{3BD763F7-14BB-AC4F-AA6F-04F1B93910D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350" y="9525"/>
            <a:ext cx="812800" cy="812800"/>
          </a:xfrm>
          <a:prstGeom prst="rect">
            <a:avLst/>
          </a:prstGeom>
        </p:spPr>
      </p:pic>
      <p:sp>
        <p:nvSpPr>
          <p:cNvPr id="8" name="Slide Number Placeholder 7">
            <a:extLst>
              <a:ext uri="{FF2B5EF4-FFF2-40B4-BE49-F238E27FC236}">
                <a16:creationId xmlns:a16="http://schemas.microsoft.com/office/drawing/2014/main" id="{90856CC9-DC60-41A6-8EC5-9F77E211B170}"/>
              </a:ext>
            </a:extLst>
          </p:cNvPr>
          <p:cNvSpPr>
            <a:spLocks noGrp="1"/>
          </p:cNvSpPr>
          <p:nvPr>
            <p:ph type="sldNum" sz="quarter" idx="12"/>
          </p:nvPr>
        </p:nvSpPr>
        <p:spPr/>
        <p:txBody>
          <a:bodyPr/>
          <a:lstStyle/>
          <a:p>
            <a:fld id="{B6F15528-21DE-4FAA-801E-634DDDAF4B2B}" type="slidenum">
              <a:rPr lang="en-US" smtClean="0"/>
              <a:pPr/>
              <a:t>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22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20798"/>
            <a:ext cx="15773400" cy="1988345"/>
          </a:xfrm>
        </p:spPr>
        <p:txBody>
          <a:bodyPr>
            <a:normAutofit/>
          </a:bodyPr>
          <a:lstStyle/>
          <a:p>
            <a:pPr algn="l"/>
            <a:r>
              <a:rPr lang="en-US" sz="4800" b="1" dirty="0">
                <a:solidFill>
                  <a:schemeClr val="accent1">
                    <a:lumMod val="75000"/>
                  </a:schemeClr>
                </a:solidFill>
                <a:latin typeface="Montserrat" pitchFamily="2" charset="77"/>
                <a:cs typeface="Tw Cen MT"/>
              </a:rPr>
              <a:t>Learning Objectives</a:t>
            </a:r>
          </a:p>
        </p:txBody>
      </p:sp>
      <p:sp>
        <p:nvSpPr>
          <p:cNvPr id="8" name="Title 1">
            <a:extLst>
              <a:ext uri="{FF2B5EF4-FFF2-40B4-BE49-F238E27FC236}">
                <a16:creationId xmlns:a16="http://schemas.microsoft.com/office/drawing/2014/main" id="{CE05950F-A2C5-AA42-8386-20685C92A076}"/>
              </a:ext>
            </a:extLst>
          </p:cNvPr>
          <p:cNvSpPr txBox="1">
            <a:spLocks/>
          </p:cNvSpPr>
          <p:nvPr/>
        </p:nvSpPr>
        <p:spPr>
          <a:xfrm>
            <a:off x="954505" y="1849582"/>
            <a:ext cx="16378989" cy="6587835"/>
          </a:xfrm>
          <a:prstGeom prst="rect">
            <a:avLst/>
          </a:prstGeom>
          <a:solidFill>
            <a:schemeClr val="bg1">
              <a:alpha val="32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Arial" panose="020B0604020202020204" pitchFamily="34" charset="0"/>
              <a:buChar char="•"/>
            </a:pPr>
            <a:r>
              <a:rPr lang="en-US" dirty="0">
                <a:solidFill>
                  <a:schemeClr val="tx1">
                    <a:lumMod val="75000"/>
                    <a:lumOff val="25000"/>
                  </a:schemeClr>
                </a:solidFill>
                <a:latin typeface="Gill Sans MT" panose="020B0502020104020203" pitchFamily="34" charset="0"/>
                <a:cs typeface="Tw Cen MT"/>
              </a:rPr>
              <a:t>Differentiate weather and climate processes</a:t>
            </a:r>
          </a:p>
          <a:p>
            <a:endParaRPr lang="en-US" dirty="0">
              <a:solidFill>
                <a:schemeClr val="tx1">
                  <a:lumMod val="75000"/>
                  <a:lumOff val="25000"/>
                </a:schemeClr>
              </a:solidFill>
              <a:latin typeface="Gill Sans MT" panose="020B0502020104020203" pitchFamily="34" charset="0"/>
              <a:cs typeface="Tw Cen MT"/>
            </a:endParaRPr>
          </a:p>
          <a:p>
            <a:pPr marL="571500" indent="-571500">
              <a:buFont typeface="Arial" panose="020B0604020202020204" pitchFamily="34" charset="0"/>
              <a:buChar char="•"/>
            </a:pPr>
            <a:r>
              <a:rPr lang="en-US" dirty="0">
                <a:solidFill>
                  <a:schemeClr val="tx1">
                    <a:lumMod val="75000"/>
                    <a:lumOff val="25000"/>
                  </a:schemeClr>
                </a:solidFill>
                <a:latin typeface="Gill Sans MT" panose="020B0502020104020203" pitchFamily="34" charset="0"/>
                <a:cs typeface="Tw Cen MT"/>
              </a:rPr>
              <a:t>Explain the relationship between greenhouse gas emissions and global climate change</a:t>
            </a:r>
          </a:p>
          <a:p>
            <a:pPr marL="571500" indent="-571500">
              <a:buFont typeface="Arial" panose="020B0604020202020204" pitchFamily="34" charset="0"/>
              <a:buChar char="•"/>
            </a:pPr>
            <a:endParaRPr lang="en-US" dirty="0">
              <a:solidFill>
                <a:schemeClr val="tx1">
                  <a:lumMod val="75000"/>
                  <a:lumOff val="25000"/>
                </a:schemeClr>
              </a:solidFill>
              <a:latin typeface="Gill Sans MT" panose="020B0502020104020203" pitchFamily="34" charset="0"/>
              <a:cs typeface="Tw Cen MT"/>
            </a:endParaRPr>
          </a:p>
          <a:p>
            <a:pPr marL="571500" indent="-571500">
              <a:buFont typeface="Arial" panose="020B0604020202020204" pitchFamily="34" charset="0"/>
              <a:buChar char="•"/>
            </a:pPr>
            <a:r>
              <a:rPr lang="en-US" dirty="0">
                <a:solidFill>
                  <a:schemeClr val="tx1">
                    <a:lumMod val="75000"/>
                    <a:lumOff val="25000"/>
                  </a:schemeClr>
                </a:solidFill>
                <a:latin typeface="Gill Sans MT" panose="020B0502020104020203" pitchFamily="34" charset="0"/>
                <a:cs typeface="Tw Cen MT"/>
              </a:rPr>
              <a:t>Describe evidence of global climate change</a:t>
            </a:r>
          </a:p>
          <a:p>
            <a:pPr marL="571500" indent="-571500">
              <a:buFont typeface="Arial" panose="020B0604020202020204" pitchFamily="34" charset="0"/>
              <a:buChar char="•"/>
            </a:pPr>
            <a:endParaRPr lang="en-US" dirty="0">
              <a:solidFill>
                <a:schemeClr val="tx1">
                  <a:lumMod val="75000"/>
                  <a:lumOff val="25000"/>
                </a:schemeClr>
              </a:solidFill>
              <a:latin typeface="Gill Sans MT" panose="020B0502020104020203" pitchFamily="34" charset="0"/>
              <a:cs typeface="Tw Cen MT"/>
            </a:endParaRPr>
          </a:p>
          <a:p>
            <a:pPr marL="571500" indent="-571500">
              <a:buFont typeface="Arial" panose="020B0604020202020204" pitchFamily="34" charset="0"/>
              <a:buChar char="•"/>
            </a:pPr>
            <a:r>
              <a:rPr lang="en-US" dirty="0">
                <a:solidFill>
                  <a:schemeClr val="tx1">
                    <a:lumMod val="75000"/>
                    <a:lumOff val="25000"/>
                  </a:schemeClr>
                </a:solidFill>
                <a:latin typeface="Gill Sans MT" panose="020B0502020104020203" pitchFamily="34" charset="0"/>
                <a:cs typeface="Tw Cen MT"/>
              </a:rPr>
              <a:t>Discuss how global climate models are used to understand global climate change</a:t>
            </a:r>
          </a:p>
        </p:txBody>
      </p:sp>
      <p:sp>
        <p:nvSpPr>
          <p:cNvPr id="3" name="Slide Number Placeholder 2">
            <a:extLst>
              <a:ext uri="{FF2B5EF4-FFF2-40B4-BE49-F238E27FC236}">
                <a16:creationId xmlns:a16="http://schemas.microsoft.com/office/drawing/2014/main" id="{FAFA8C32-BCB2-4573-9CC5-046E206B5E0C}"/>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1131307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 y="0"/>
            <a:ext cx="18287981" cy="10287000"/>
          </a:xfrm>
          <a:prstGeom prst="rect">
            <a:avLst/>
          </a:prstGeom>
        </p:spPr>
      </p:pic>
      <p:sp>
        <p:nvSpPr>
          <p:cNvPr id="3" name="object 3"/>
          <p:cNvSpPr/>
          <p:nvPr/>
        </p:nvSpPr>
        <p:spPr>
          <a:xfrm>
            <a:off x="379476" y="457200"/>
            <a:ext cx="17588865" cy="9246870"/>
          </a:xfrm>
          <a:custGeom>
            <a:avLst/>
            <a:gdLst/>
            <a:ahLst/>
            <a:cxnLst/>
            <a:rect l="l" t="t" r="r" b="b"/>
            <a:pathLst>
              <a:path w="11725910" h="6164580">
                <a:moveTo>
                  <a:pt x="11725656" y="0"/>
                </a:moveTo>
                <a:lnTo>
                  <a:pt x="0" y="0"/>
                </a:lnTo>
                <a:lnTo>
                  <a:pt x="0" y="6164580"/>
                </a:lnTo>
                <a:lnTo>
                  <a:pt x="11725656" y="6164580"/>
                </a:lnTo>
                <a:lnTo>
                  <a:pt x="11725656" y="0"/>
                </a:lnTo>
                <a:close/>
              </a:path>
            </a:pathLst>
          </a:custGeom>
          <a:solidFill>
            <a:srgbClr val="F1F1F1">
              <a:alpha val="54116"/>
            </a:srgbClr>
          </a:solidFill>
        </p:spPr>
        <p:txBody>
          <a:bodyPr wrap="square" lIns="0" tIns="0" rIns="0" bIns="0" rtlCol="0"/>
          <a:lstStyle/>
          <a:p>
            <a:endParaRPr sz="2700" dirty="0">
              <a:latin typeface="Gill Sans MT" panose="020B0502020104020203" pitchFamily="34" charset="0"/>
            </a:endParaRPr>
          </a:p>
        </p:txBody>
      </p:sp>
      <p:sp>
        <p:nvSpPr>
          <p:cNvPr id="4" name="object 4"/>
          <p:cNvSpPr txBox="1">
            <a:spLocks noGrp="1"/>
          </p:cNvSpPr>
          <p:nvPr>
            <p:ph type="ctrTitle"/>
          </p:nvPr>
        </p:nvSpPr>
        <p:spPr>
          <a:xfrm>
            <a:off x="868871" y="4361095"/>
            <a:ext cx="16550240" cy="1373453"/>
          </a:xfrm>
          <a:prstGeom prst="rect">
            <a:avLst/>
          </a:prstGeom>
        </p:spPr>
        <p:txBody>
          <a:bodyPr vert="horz" wrap="square" lIns="0" tIns="19050" rIns="0" bIns="0" rtlCol="0" anchor="ctr">
            <a:spAutoFit/>
          </a:bodyPr>
          <a:lstStyle/>
          <a:p>
            <a:pPr marL="74295">
              <a:spcBef>
                <a:spcPts val="150"/>
              </a:spcBef>
            </a:pPr>
            <a:r>
              <a:rPr lang="en-US" sz="8800" b="1" spc="353" dirty="0">
                <a:latin typeface="Gill Sans MT" panose="020B0502020104020203" pitchFamily="34" charset="77"/>
              </a:rPr>
              <a:t>What is Climate Change</a:t>
            </a:r>
            <a:r>
              <a:rPr sz="8800" b="1" spc="-1808" dirty="0">
                <a:latin typeface="Gill Sans MT" panose="020B0502020104020203" pitchFamily="34" charset="77"/>
              </a:rPr>
              <a:t>?</a:t>
            </a:r>
          </a:p>
        </p:txBody>
      </p:sp>
      <p:sp>
        <p:nvSpPr>
          <p:cNvPr id="5" name="Slide Number Placeholder 4">
            <a:extLst>
              <a:ext uri="{FF2B5EF4-FFF2-40B4-BE49-F238E27FC236}">
                <a16:creationId xmlns:a16="http://schemas.microsoft.com/office/drawing/2014/main" id="{42456C03-B9D6-4403-A1E3-5F73057B3422}"/>
              </a:ext>
            </a:extLst>
          </p:cNvPr>
          <p:cNvSpPr>
            <a:spLocks noGrp="1"/>
          </p:cNvSpPr>
          <p:nvPr>
            <p:ph type="sldNum" sz="quarter" idx="7"/>
          </p:nvPr>
        </p:nvSpPr>
        <p:spPr/>
        <p:txBody>
          <a:bodyPr/>
          <a:lstStyle/>
          <a:p>
            <a:pPr marL="57150">
              <a:lnSpc>
                <a:spcPts val="2145"/>
              </a:lnSpc>
            </a:pPr>
            <a:fld id="{81D60167-4931-47E6-BA6A-407CBD079E47}" type="slidenum">
              <a:rPr lang="en-US" spc="-90" smtClean="0"/>
              <a:pPr marL="57150">
                <a:lnSpc>
                  <a:spcPts val="2145"/>
                </a:lnSpc>
              </a:pPr>
              <a:t>3</a:t>
            </a:fld>
            <a:endParaRPr lang="en-US" spc="-90" dirty="0"/>
          </a:p>
        </p:txBody>
      </p:sp>
    </p:spTree>
    <p:extLst>
      <p:ext uri="{BB962C8B-B14F-4D97-AF65-F5344CB8AC3E}">
        <p14:creationId xmlns:p14="http://schemas.microsoft.com/office/powerpoint/2010/main" val="1771995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descr="A picture containing tree, outdoor&#10;&#10;Description automatically generated">
            <a:extLst>
              <a:ext uri="{FF2B5EF4-FFF2-40B4-BE49-F238E27FC236}">
                <a16:creationId xmlns:a16="http://schemas.microsoft.com/office/drawing/2014/main" id="{BD07296F-4A4F-9313-712D-B34FD688C57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97714" y="688732"/>
            <a:ext cx="15832986" cy="8909535"/>
          </a:xfrm>
        </p:spPr>
      </p:pic>
    </p:spTree>
    <p:extLst>
      <p:ext uri="{BB962C8B-B14F-4D97-AF65-F5344CB8AC3E}">
        <p14:creationId xmlns:p14="http://schemas.microsoft.com/office/powerpoint/2010/main" val="1261595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20798"/>
            <a:ext cx="15773400" cy="1988345"/>
          </a:xfrm>
        </p:spPr>
        <p:txBody>
          <a:bodyPr>
            <a:normAutofit/>
          </a:bodyPr>
          <a:lstStyle/>
          <a:p>
            <a:pPr algn="l"/>
            <a:r>
              <a:rPr lang="en-US" sz="4800" b="1" dirty="0">
                <a:solidFill>
                  <a:schemeClr val="accent1">
                    <a:lumMod val="75000"/>
                  </a:schemeClr>
                </a:solidFill>
                <a:latin typeface="Montserrat" pitchFamily="2" charset="77"/>
                <a:cs typeface="Tw Cen MT"/>
              </a:rPr>
              <a:t>Important Terminology</a:t>
            </a:r>
          </a:p>
        </p:txBody>
      </p:sp>
      <p:sp>
        <p:nvSpPr>
          <p:cNvPr id="3" name="Slide Number Placeholder 2">
            <a:extLst>
              <a:ext uri="{FF2B5EF4-FFF2-40B4-BE49-F238E27FC236}">
                <a16:creationId xmlns:a16="http://schemas.microsoft.com/office/drawing/2014/main" id="{0AFEF22D-46DF-4367-8803-563B3B6ECAB6}"/>
              </a:ext>
            </a:extLst>
          </p:cNvPr>
          <p:cNvSpPr>
            <a:spLocks noGrp="1"/>
          </p:cNvSpPr>
          <p:nvPr>
            <p:ph type="sldNum" sz="quarter" idx="12"/>
          </p:nvPr>
        </p:nvSpPr>
        <p:spPr/>
        <p:txBody>
          <a:bodyPr/>
          <a:lstStyle/>
          <a:p>
            <a:fld id="{B6F15528-21DE-4FAA-801E-634DDDAF4B2B}" type="slidenum">
              <a:rPr lang="en-US" smtClean="0"/>
              <a:pPr/>
              <a:t>5</a:t>
            </a:fld>
            <a:endParaRPr lang="en-US" dirty="0"/>
          </a:p>
        </p:txBody>
      </p:sp>
      <p:sp>
        <p:nvSpPr>
          <p:cNvPr id="6" name="Content Placeholder 3">
            <a:extLst>
              <a:ext uri="{FF2B5EF4-FFF2-40B4-BE49-F238E27FC236}">
                <a16:creationId xmlns:a16="http://schemas.microsoft.com/office/drawing/2014/main" id="{CAEAEF6B-298C-423B-99B7-599C7E766FFB}"/>
              </a:ext>
            </a:extLst>
          </p:cNvPr>
          <p:cNvSpPr txBox="1">
            <a:spLocks/>
          </p:cNvSpPr>
          <p:nvPr/>
        </p:nvSpPr>
        <p:spPr>
          <a:xfrm>
            <a:off x="884904" y="1566693"/>
            <a:ext cx="16960645" cy="8462210"/>
          </a:xfrm>
          <a:prstGeom prst="rect">
            <a:avLst/>
          </a:prstGeom>
          <a:ln>
            <a:solidFill>
              <a:schemeClr val="bg1">
                <a:lumMod val="75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600" b="1" i="0" strike="noStrike" kern="1200" cap="none" spc="0" normalizeH="0" baseline="0" noProof="0" dirty="0">
                <a:ln>
                  <a:noFill/>
                </a:ln>
                <a:effectLst/>
                <a:uLnTx/>
                <a:uFillTx/>
                <a:latin typeface="Gill Sans MT" panose="020B0502020104020203" pitchFamily="34" charset="0"/>
                <a:cs typeface="Tw Cen MT"/>
              </a:rPr>
              <a:t>Weather</a:t>
            </a:r>
            <a:endParaRPr kumimoji="0" lang="en-US" sz="3600" i="0" strike="noStrike" kern="1200" cap="none" spc="0" normalizeH="0" baseline="0" noProof="0" dirty="0">
              <a:ln>
                <a:noFill/>
              </a:ln>
              <a:effectLst/>
              <a:uLnTx/>
              <a:uFillTx/>
              <a:latin typeface="Gill Sans MT" panose="020B0502020104020203" pitchFamily="34" charset="0"/>
              <a:cs typeface="Tw Cen MT"/>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3600" dirty="0">
                <a:latin typeface="Gill Sans MT" panose="020B0502020104020203" pitchFamily="34" charset="0"/>
                <a:cs typeface="Tw Cen MT"/>
              </a:rPr>
              <a:t>	Short</a:t>
            </a:r>
            <a:r>
              <a:rPr kumimoji="0" lang="en-US" sz="360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-term</a:t>
            </a:r>
            <a:r>
              <a:rPr kumimoji="0" lang="en-US" sz="36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a:t>
            </a:r>
            <a:r>
              <a:rPr lang="en-US" sz="3600" dirty="0">
                <a:solidFill>
                  <a:sysClr val="windowText" lastClr="000000"/>
                </a:solidFill>
                <a:latin typeface="Gill Sans MT" panose="020B0502020104020203" pitchFamily="34" charset="0"/>
                <a:cs typeface="Tw Cen MT"/>
              </a:rPr>
              <a:t>i.e., minutes, hours, days, weeks) </a:t>
            </a:r>
            <a:r>
              <a:rPr kumimoji="0" lang="en-US" sz="36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atmospheric conditions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3600" b="1" i="0" strike="noStrike" kern="1200" cap="none" spc="0" normalizeH="0" baseline="0" noProof="0" dirty="0">
              <a:ln>
                <a:noFill/>
              </a:ln>
              <a:effectLst/>
              <a:uLnTx/>
              <a:uFillTx/>
              <a:latin typeface="Gill Sans MT" panose="020B0502020104020203" pitchFamily="34" charset="0"/>
              <a:cs typeface="Tw Cen MT"/>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600" b="1" i="0" strike="noStrike" kern="1200" cap="none" spc="0" normalizeH="0" baseline="0" noProof="0" dirty="0">
                <a:ln>
                  <a:noFill/>
                </a:ln>
                <a:effectLst/>
                <a:uLnTx/>
                <a:uFillTx/>
                <a:latin typeface="Gill Sans MT" panose="020B0502020104020203" pitchFamily="34" charset="0"/>
                <a:cs typeface="Tw Cen MT"/>
              </a:rPr>
              <a:t>Climate Change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3600" b="1" dirty="0">
                <a:latin typeface="Gill Sans MT" panose="020B0502020104020203" pitchFamily="34" charset="0"/>
                <a:cs typeface="Tw Cen MT"/>
              </a:rPr>
              <a:t>	</a:t>
            </a:r>
            <a:r>
              <a:rPr lang="en-US" sz="3600" dirty="0">
                <a:latin typeface="Gill Sans MT" panose="020B0502020104020203" pitchFamily="34" charset="0"/>
                <a:cs typeface="Tw Cen MT"/>
              </a:rPr>
              <a:t>L</a:t>
            </a:r>
            <a:r>
              <a:rPr kumimoji="0" lang="en-US" sz="3600" i="0" u="none" strike="noStrike" kern="1200" cap="none" spc="0" normalizeH="0" baseline="0" noProof="0" dirty="0" err="1">
                <a:ln>
                  <a:noFill/>
                </a:ln>
                <a:solidFill>
                  <a:sysClr val="windowText" lastClr="000000"/>
                </a:solidFill>
                <a:effectLst/>
                <a:uLnTx/>
                <a:uFillTx/>
                <a:latin typeface="Gill Sans MT" panose="020B0502020104020203" pitchFamily="34" charset="0"/>
                <a:cs typeface="Tw Cen MT"/>
              </a:rPr>
              <a:t>ong</a:t>
            </a:r>
            <a:r>
              <a:rPr kumimoji="0" lang="en-US" sz="360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-term</a:t>
            </a:r>
            <a:r>
              <a:rPr kumimoji="0" lang="en-US" sz="36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continuous change (increase or decrease) to </a:t>
            </a:r>
            <a:r>
              <a:rPr kumimoji="0" lang="en-US" sz="3600" b="1" i="1"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average</a:t>
            </a:r>
            <a:r>
              <a:rPr kumimoji="0" lang="en-US" sz="36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weather conditions 	or the </a:t>
            </a:r>
            <a:r>
              <a:rPr kumimoji="0" lang="en-US" sz="3600" b="1" i="1"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range</a:t>
            </a:r>
            <a:r>
              <a:rPr kumimoji="0" lang="en-US" sz="36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of weather</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600" b="1" i="0" strike="noStrike" kern="1200" cap="none" spc="0" normalizeH="0" baseline="0" noProof="0" dirty="0">
                <a:ln>
                  <a:noFill/>
                </a:ln>
                <a:effectLst/>
                <a:uLnTx/>
                <a:uFillTx/>
                <a:latin typeface="Gill Sans MT" panose="020B0502020104020203" pitchFamily="34" charset="0"/>
                <a:cs typeface="Tw Cen MT"/>
              </a:rPr>
              <a:t>Climate Variability</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The way climate fluctuates yearly above or below a long-term average value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3600" b="1" i="0" u="sng" strike="noStrike" kern="1200" cap="none" spc="0" normalizeH="0" baseline="0" noProof="0" dirty="0">
              <a:ln>
                <a:noFill/>
              </a:ln>
              <a:effectLst/>
              <a:uLnTx/>
              <a:uFillTx/>
              <a:latin typeface="Gill Sans MT" panose="020B0502020104020203" pitchFamily="34" charset="0"/>
              <a:cs typeface="Tw Cen MT"/>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600" b="1" i="0" strike="noStrike" kern="1200" cap="none" spc="0" normalizeH="0" baseline="0" noProof="0" dirty="0">
                <a:ln>
                  <a:noFill/>
                </a:ln>
                <a:effectLst/>
                <a:uLnTx/>
                <a:uFillTx/>
                <a:latin typeface="Gill Sans MT" panose="020B0502020104020203" pitchFamily="34" charset="0"/>
                <a:cs typeface="Tw Cen MT"/>
              </a:rPr>
              <a:t>Climatological Normal</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30-year average of a weather variable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600" b="1" i="0" strike="noStrike" kern="1200" cap="none" spc="0" normalizeH="0" baseline="0" noProof="0" dirty="0">
                <a:ln>
                  <a:noFill/>
                </a:ln>
                <a:effectLst/>
                <a:uLnTx/>
                <a:uFillTx/>
                <a:latin typeface="Gill Sans MT" panose="020B0502020104020203" pitchFamily="34" charset="0"/>
                <a:cs typeface="Tw Cen MT"/>
              </a:rPr>
              <a:t>Anomaly</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Departure from a reference value or long-term average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Positive – Observed temp higher than the average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ysClr val="windowText" lastClr="000000"/>
                </a:solidFill>
                <a:effectLst/>
                <a:uLnTx/>
                <a:uFillTx/>
                <a:latin typeface="Gill Sans MT" panose="020B0502020104020203" pitchFamily="34" charset="0"/>
                <a:cs typeface="Tw Cen MT"/>
              </a:rPr>
              <a:t>		Negative – Observed temp lower than the average</a:t>
            </a:r>
          </a:p>
        </p:txBody>
      </p:sp>
    </p:spTree>
    <p:extLst>
      <p:ext uri="{BB962C8B-B14F-4D97-AF65-F5344CB8AC3E}">
        <p14:creationId xmlns:p14="http://schemas.microsoft.com/office/powerpoint/2010/main" val="137111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creen Shot 2016-09-24 at 11.04.5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7851" y="482513"/>
            <a:ext cx="13952297" cy="9321974"/>
          </a:xfrm>
          <a:prstGeom prst="rect">
            <a:avLst/>
          </a:prstGeom>
        </p:spPr>
      </p:pic>
      <p:sp>
        <p:nvSpPr>
          <p:cNvPr id="12" name="Rectangle 11"/>
          <p:cNvSpPr/>
          <p:nvPr/>
        </p:nvSpPr>
        <p:spPr>
          <a:xfrm>
            <a:off x="11454675" y="9212971"/>
            <a:ext cx="4261038" cy="346249"/>
          </a:xfrm>
          <a:prstGeom prst="rect">
            <a:avLst/>
          </a:prstGeom>
        </p:spPr>
        <p:txBody>
          <a:bodyPr wrap="square">
            <a:spAutoFit/>
          </a:bodyPr>
          <a:lstStyle/>
          <a:p>
            <a:r>
              <a:rPr lang="en-US" sz="1650" dirty="0">
                <a:solidFill>
                  <a:schemeClr val="bg1">
                    <a:lumMod val="65000"/>
                  </a:schemeClr>
                </a:solidFill>
                <a:latin typeface="Tw Cen MT"/>
                <a:cs typeface="Tw Cen MT"/>
              </a:rPr>
              <a:t>Adapted from: Michigan Sea Grant, 2013</a:t>
            </a:r>
          </a:p>
        </p:txBody>
      </p:sp>
      <p:sp>
        <p:nvSpPr>
          <p:cNvPr id="2" name="Slide Number Placeholder 1">
            <a:extLst>
              <a:ext uri="{FF2B5EF4-FFF2-40B4-BE49-F238E27FC236}">
                <a16:creationId xmlns:a16="http://schemas.microsoft.com/office/drawing/2014/main" id="{5D92B450-066C-4A75-B9EC-1815453172CD}"/>
              </a:ext>
            </a:extLst>
          </p:cNvPr>
          <p:cNvSpPr>
            <a:spLocks noGrp="1"/>
          </p:cNvSpPr>
          <p:nvPr>
            <p:ph type="sldNum" sz="quarter" idx="12"/>
          </p:nvPr>
        </p:nvSpPr>
        <p:spPr/>
        <p:txBody>
          <a:bodyPr/>
          <a:lstStyle/>
          <a:p>
            <a:fld id="{E52F1DF9-F706-437B-AF34-9354CBDBB130}" type="slidenum">
              <a:rPr lang="en-US" smtClean="0"/>
              <a:t>6</a:t>
            </a:fld>
            <a:endParaRPr lang="en-US"/>
          </a:p>
        </p:txBody>
      </p:sp>
    </p:spTree>
    <p:extLst>
      <p:ext uri="{BB962C8B-B14F-4D97-AF65-F5344CB8AC3E}">
        <p14:creationId xmlns:p14="http://schemas.microsoft.com/office/powerpoint/2010/main" val="3128028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907D2-3B7C-403B-A25C-FEFBCF1919E7}"/>
              </a:ext>
            </a:extLst>
          </p:cNvPr>
          <p:cNvSpPr>
            <a:spLocks noGrp="1"/>
          </p:cNvSpPr>
          <p:nvPr>
            <p:ph type="title"/>
          </p:nvPr>
        </p:nvSpPr>
        <p:spPr>
          <a:xfrm>
            <a:off x="1257300" y="78458"/>
            <a:ext cx="15773400" cy="1988345"/>
          </a:xfrm>
        </p:spPr>
        <p:txBody>
          <a:bodyPr/>
          <a:lstStyle/>
          <a:p>
            <a:r>
              <a:rPr lang="en-US" b="1">
                <a:solidFill>
                  <a:srgbClr val="004080"/>
                </a:solidFill>
                <a:latin typeface="Gill Sans MT" panose="020B0502020104020203" pitchFamily="34" charset="0"/>
              </a:rPr>
              <a:t>Temperature Anomalies</a:t>
            </a:r>
            <a:endParaRPr lang="en-US" b="1">
              <a:latin typeface="Gill Sans MT" panose="020B0502020104020203" pitchFamily="34" charset="0"/>
            </a:endParaRPr>
          </a:p>
        </p:txBody>
      </p:sp>
      <p:sp>
        <p:nvSpPr>
          <p:cNvPr id="10" name="Rectangle 9">
            <a:extLst>
              <a:ext uri="{FF2B5EF4-FFF2-40B4-BE49-F238E27FC236}">
                <a16:creationId xmlns:a16="http://schemas.microsoft.com/office/drawing/2014/main" id="{546766C1-F750-438B-A61A-ED186CCA93FC}"/>
              </a:ext>
            </a:extLst>
          </p:cNvPr>
          <p:cNvSpPr/>
          <p:nvPr/>
        </p:nvSpPr>
        <p:spPr>
          <a:xfrm>
            <a:off x="0" y="9816127"/>
            <a:ext cx="5332870" cy="346249"/>
          </a:xfrm>
          <a:prstGeom prst="rect">
            <a:avLst/>
          </a:prstGeom>
        </p:spPr>
        <p:txBody>
          <a:bodyPr wrap="none">
            <a:spAutoFit/>
          </a:bodyPr>
          <a:lstStyle/>
          <a:p>
            <a:pPr defTabSz="1371600">
              <a:defRPr/>
            </a:pPr>
            <a:r>
              <a:rPr lang="en-US" sz="1650" dirty="0">
                <a:solidFill>
                  <a:prstClr val="white">
                    <a:lumMod val="65000"/>
                  </a:prstClr>
                </a:solidFill>
                <a:latin typeface="Gill Sans MT" panose="020B0502020104020203" pitchFamily="34" charset="0"/>
              </a:rPr>
              <a:t>http://berkeleyearth.org/global-temperature-report-for-2021</a:t>
            </a:r>
          </a:p>
        </p:txBody>
      </p:sp>
      <p:pic>
        <p:nvPicPr>
          <p:cNvPr id="8" name="Picture 7" descr="Chart, funnel chart&#10;&#10;Description automatically generated">
            <a:extLst>
              <a:ext uri="{FF2B5EF4-FFF2-40B4-BE49-F238E27FC236}">
                <a16:creationId xmlns:a16="http://schemas.microsoft.com/office/drawing/2014/main" id="{068EFFAA-6039-480B-B987-8370A9482F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1572239"/>
            <a:ext cx="14630400" cy="8243888"/>
          </a:xfrm>
          <a:prstGeom prst="rect">
            <a:avLst/>
          </a:prstGeom>
        </p:spPr>
      </p:pic>
      <p:sp>
        <p:nvSpPr>
          <p:cNvPr id="9" name="Slide Number Placeholder 8">
            <a:extLst>
              <a:ext uri="{FF2B5EF4-FFF2-40B4-BE49-F238E27FC236}">
                <a16:creationId xmlns:a16="http://schemas.microsoft.com/office/drawing/2014/main" id="{C2BF08AC-2E5A-4FA8-8A6E-77379AD7297D}"/>
              </a:ext>
            </a:extLst>
          </p:cNvPr>
          <p:cNvSpPr>
            <a:spLocks noGrp="1"/>
          </p:cNvSpPr>
          <p:nvPr>
            <p:ph type="sldNum" sz="quarter" idx="12"/>
          </p:nvPr>
        </p:nvSpPr>
        <p:spPr/>
        <p:txBody>
          <a:bodyPr/>
          <a:lstStyle/>
          <a:p>
            <a:pPr defTabSz="1371600">
              <a:defRPr/>
            </a:pPr>
            <a:fld id="{E52F1DF9-F706-437B-AF34-9354CBDBB130}" type="slidenum">
              <a:rPr lang="en-US">
                <a:solidFill>
                  <a:prstClr val="black">
                    <a:tint val="75000"/>
                  </a:prstClr>
                </a:solidFill>
                <a:latin typeface="Gill Sans MT" panose="020B0502020104020203" pitchFamily="34" charset="0"/>
              </a:rPr>
              <a:pPr defTabSz="1371600">
                <a:defRPr/>
              </a:pPr>
              <a:t>7</a:t>
            </a:fld>
            <a:endParaRPr lang="en-US" dirty="0">
              <a:solidFill>
                <a:prstClr val="black">
                  <a:tint val="75000"/>
                </a:prstClr>
              </a:solidFill>
              <a:latin typeface="Gill Sans MT" panose="020B0502020104020203" pitchFamily="34" charset="0"/>
            </a:endParaRPr>
          </a:p>
        </p:txBody>
      </p:sp>
    </p:spTree>
    <p:extLst>
      <p:ext uri="{BB962C8B-B14F-4D97-AF65-F5344CB8AC3E}">
        <p14:creationId xmlns:p14="http://schemas.microsoft.com/office/powerpoint/2010/main" val="326653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B690F1-3EE2-49EA-B7A4-C64000FBC20D}"/>
              </a:ext>
            </a:extLst>
          </p:cNvPr>
          <p:cNvSpPr>
            <a:spLocks noGrp="1"/>
          </p:cNvSpPr>
          <p:nvPr>
            <p:ph type="sldNum" sz="quarter" idx="12"/>
          </p:nvPr>
        </p:nvSpPr>
        <p:spPr/>
        <p:txBody>
          <a:bodyPr/>
          <a:lstStyle/>
          <a:p>
            <a:fld id="{E52F1DF9-F706-437B-AF34-9354CBDBB130}" type="slidenum">
              <a:rPr lang="en-US" smtClean="0"/>
              <a:t>8</a:t>
            </a:fld>
            <a:endParaRPr lang="en-US"/>
          </a:p>
        </p:txBody>
      </p:sp>
      <p:sp>
        <p:nvSpPr>
          <p:cNvPr id="10" name="Rectangle 9">
            <a:extLst>
              <a:ext uri="{FF2B5EF4-FFF2-40B4-BE49-F238E27FC236}">
                <a16:creationId xmlns:a16="http://schemas.microsoft.com/office/drawing/2014/main" id="{EFE3FB82-6163-40F5-BC20-49FEF8EFDDEB}"/>
              </a:ext>
            </a:extLst>
          </p:cNvPr>
          <p:cNvSpPr/>
          <p:nvPr/>
        </p:nvSpPr>
        <p:spPr>
          <a:xfrm>
            <a:off x="222478" y="9593906"/>
            <a:ext cx="2932838" cy="346249"/>
          </a:xfrm>
          <a:prstGeom prst="rect">
            <a:avLst/>
          </a:prstGeom>
        </p:spPr>
        <p:txBody>
          <a:bodyPr wrap="square">
            <a:spAutoFit/>
          </a:bodyPr>
          <a:lstStyle/>
          <a:p>
            <a:r>
              <a:rPr lang="en-US" sz="1650" dirty="0">
                <a:solidFill>
                  <a:schemeClr val="bg1">
                    <a:lumMod val="65000"/>
                  </a:schemeClr>
                </a:solidFill>
                <a:latin typeface="Tw Cen MT"/>
                <a:cs typeface="Tw Cen MT"/>
              </a:rPr>
              <a:t>Climate Central, 2018</a:t>
            </a:r>
          </a:p>
        </p:txBody>
      </p:sp>
      <p:sp>
        <p:nvSpPr>
          <p:cNvPr id="9" name="Title 1">
            <a:extLst>
              <a:ext uri="{FF2B5EF4-FFF2-40B4-BE49-F238E27FC236}">
                <a16:creationId xmlns:a16="http://schemas.microsoft.com/office/drawing/2014/main" id="{2529D0AE-8CE8-472C-A371-152626AC4D44}"/>
              </a:ext>
            </a:extLst>
          </p:cNvPr>
          <p:cNvSpPr>
            <a:spLocks noGrp="1"/>
          </p:cNvSpPr>
          <p:nvPr>
            <p:ph type="title"/>
          </p:nvPr>
        </p:nvSpPr>
        <p:spPr>
          <a:xfrm>
            <a:off x="222478" y="0"/>
            <a:ext cx="12689958" cy="1988345"/>
          </a:xfrm>
        </p:spPr>
        <p:txBody>
          <a:bodyPr>
            <a:normAutofit/>
          </a:bodyPr>
          <a:lstStyle/>
          <a:p>
            <a:pPr algn="l"/>
            <a:r>
              <a:rPr lang="en-US" sz="4800" b="1" dirty="0">
                <a:solidFill>
                  <a:schemeClr val="accent1">
                    <a:lumMod val="75000"/>
                  </a:schemeClr>
                </a:solidFill>
                <a:latin typeface="Montserrat" panose="00000500000000000000" pitchFamily="2" charset="0"/>
              </a:rPr>
              <a:t>Greenhouse Effect</a:t>
            </a:r>
          </a:p>
        </p:txBody>
      </p:sp>
      <p:pic>
        <p:nvPicPr>
          <p:cNvPr id="6" name="Picture 5" descr="Diagram&#10;&#10;Description automatically generated">
            <a:extLst>
              <a:ext uri="{FF2B5EF4-FFF2-40B4-BE49-F238E27FC236}">
                <a16:creationId xmlns:a16="http://schemas.microsoft.com/office/drawing/2014/main" id="{9C09B68E-C275-42F1-90D5-95AA430B0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2160" y="1625182"/>
            <a:ext cx="14203680" cy="7989570"/>
          </a:xfrm>
          <a:prstGeom prst="rect">
            <a:avLst/>
          </a:prstGeom>
        </p:spPr>
      </p:pic>
    </p:spTree>
    <p:extLst>
      <p:ext uri="{BB962C8B-B14F-4D97-AF65-F5344CB8AC3E}">
        <p14:creationId xmlns:p14="http://schemas.microsoft.com/office/powerpoint/2010/main" val="4145252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E3FB82-6163-40F5-BC20-49FEF8EFDDEB}"/>
              </a:ext>
            </a:extLst>
          </p:cNvPr>
          <p:cNvSpPr/>
          <p:nvPr/>
        </p:nvSpPr>
        <p:spPr>
          <a:xfrm>
            <a:off x="222478" y="9520518"/>
            <a:ext cx="3327546" cy="346249"/>
          </a:xfrm>
          <a:prstGeom prst="rect">
            <a:avLst/>
          </a:prstGeom>
        </p:spPr>
        <p:txBody>
          <a:bodyPr wrap="square">
            <a:spAutoFit/>
          </a:bodyPr>
          <a:lstStyle/>
          <a:p>
            <a:r>
              <a:rPr lang="en-US" sz="1650" dirty="0">
                <a:solidFill>
                  <a:schemeClr val="bg1">
                    <a:lumMod val="65000"/>
                  </a:schemeClr>
                </a:solidFill>
                <a:latin typeface="Tw Cen MT"/>
                <a:cs typeface="Tw Cen MT"/>
              </a:rPr>
              <a:t>https://gml.noaa.gov/ccgg/trends/</a:t>
            </a:r>
          </a:p>
        </p:txBody>
      </p:sp>
      <p:sp>
        <p:nvSpPr>
          <p:cNvPr id="9" name="Title 1">
            <a:extLst>
              <a:ext uri="{FF2B5EF4-FFF2-40B4-BE49-F238E27FC236}">
                <a16:creationId xmlns:a16="http://schemas.microsoft.com/office/drawing/2014/main" id="{2529D0AE-8CE8-472C-A371-152626AC4D44}"/>
              </a:ext>
            </a:extLst>
          </p:cNvPr>
          <p:cNvSpPr>
            <a:spLocks noGrp="1"/>
          </p:cNvSpPr>
          <p:nvPr>
            <p:ph type="title"/>
          </p:nvPr>
        </p:nvSpPr>
        <p:spPr>
          <a:xfrm>
            <a:off x="222477" y="0"/>
            <a:ext cx="16855288" cy="1988345"/>
          </a:xfrm>
        </p:spPr>
        <p:txBody>
          <a:bodyPr>
            <a:normAutofit/>
          </a:bodyPr>
          <a:lstStyle/>
          <a:p>
            <a:pPr algn="l"/>
            <a:r>
              <a:rPr lang="en-US" sz="4800" b="1" dirty="0">
                <a:solidFill>
                  <a:schemeClr val="accent1">
                    <a:lumMod val="75000"/>
                  </a:schemeClr>
                </a:solidFill>
                <a:latin typeface="Montserrat" panose="00000500000000000000" pitchFamily="2" charset="0"/>
              </a:rPr>
              <a:t>Trends in Atmospheric CO</a:t>
            </a:r>
            <a:r>
              <a:rPr lang="en-US" sz="4800" b="1" baseline="-25000" dirty="0">
                <a:solidFill>
                  <a:schemeClr val="accent1">
                    <a:lumMod val="75000"/>
                  </a:schemeClr>
                </a:solidFill>
                <a:latin typeface="Montserrat" panose="00000500000000000000" pitchFamily="2" charset="0"/>
              </a:rPr>
              <a:t>2</a:t>
            </a:r>
            <a:r>
              <a:rPr lang="en-US" sz="4800" b="1" dirty="0">
                <a:solidFill>
                  <a:schemeClr val="accent1">
                    <a:lumMod val="75000"/>
                  </a:schemeClr>
                </a:solidFill>
                <a:latin typeface="Montserrat" panose="00000500000000000000" pitchFamily="2" charset="0"/>
              </a:rPr>
              <a:t>, 1968 – 2022 </a:t>
            </a:r>
          </a:p>
        </p:txBody>
      </p:sp>
      <p:pic>
        <p:nvPicPr>
          <p:cNvPr id="5" name="Picture 4" descr="Chart&#10;&#10;Description automatically generated with medium confidence">
            <a:extLst>
              <a:ext uri="{FF2B5EF4-FFF2-40B4-BE49-F238E27FC236}">
                <a16:creationId xmlns:a16="http://schemas.microsoft.com/office/drawing/2014/main" id="{9266BD11-9D3E-513D-F552-68DD6B18D4CC}"/>
              </a:ext>
            </a:extLst>
          </p:cNvPr>
          <p:cNvPicPr>
            <a:picLocks noChangeAspect="1"/>
          </p:cNvPicPr>
          <p:nvPr/>
        </p:nvPicPr>
        <p:blipFill rotWithShape="1">
          <a:blip r:embed="rId3">
            <a:extLst>
              <a:ext uri="{28A0092B-C50C-407E-A947-70E740481C1C}">
                <a14:useLocalDpi xmlns:a14="http://schemas.microsoft.com/office/drawing/2010/main" val="0"/>
              </a:ext>
            </a:extLst>
          </a:blip>
          <a:srcRect l="2916" t="3336" r="2701" b="4295"/>
          <a:stretch/>
        </p:blipFill>
        <p:spPr>
          <a:xfrm>
            <a:off x="3227295" y="1398494"/>
            <a:ext cx="11860306" cy="8743964"/>
          </a:xfrm>
          <a:prstGeom prst="rect">
            <a:avLst/>
          </a:prstGeom>
        </p:spPr>
      </p:pic>
    </p:spTree>
    <p:extLst>
      <p:ext uri="{BB962C8B-B14F-4D97-AF65-F5344CB8AC3E}">
        <p14:creationId xmlns:p14="http://schemas.microsoft.com/office/powerpoint/2010/main" val="1489548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E3FB82-6163-40F5-BC20-49FEF8EFDDEB}"/>
              </a:ext>
            </a:extLst>
          </p:cNvPr>
          <p:cNvSpPr/>
          <p:nvPr/>
        </p:nvSpPr>
        <p:spPr>
          <a:xfrm>
            <a:off x="222478" y="9520518"/>
            <a:ext cx="3327546" cy="346249"/>
          </a:xfrm>
          <a:prstGeom prst="rect">
            <a:avLst/>
          </a:prstGeom>
        </p:spPr>
        <p:txBody>
          <a:bodyPr wrap="square">
            <a:spAutoFit/>
          </a:bodyPr>
          <a:lstStyle/>
          <a:p>
            <a:r>
              <a:rPr lang="en-US" sz="1650" dirty="0">
                <a:solidFill>
                  <a:schemeClr val="bg1">
                    <a:lumMod val="65000"/>
                  </a:schemeClr>
                </a:solidFill>
                <a:latin typeface="Tw Cen MT"/>
                <a:cs typeface="Tw Cen MT"/>
              </a:rPr>
              <a:t>www.climate.gov </a:t>
            </a:r>
          </a:p>
        </p:txBody>
      </p:sp>
      <p:sp>
        <p:nvSpPr>
          <p:cNvPr id="9" name="Title 1">
            <a:extLst>
              <a:ext uri="{FF2B5EF4-FFF2-40B4-BE49-F238E27FC236}">
                <a16:creationId xmlns:a16="http://schemas.microsoft.com/office/drawing/2014/main" id="{2529D0AE-8CE8-472C-A371-152626AC4D44}"/>
              </a:ext>
            </a:extLst>
          </p:cNvPr>
          <p:cNvSpPr>
            <a:spLocks noGrp="1"/>
          </p:cNvSpPr>
          <p:nvPr>
            <p:ph type="title"/>
          </p:nvPr>
        </p:nvSpPr>
        <p:spPr>
          <a:xfrm>
            <a:off x="222477" y="0"/>
            <a:ext cx="16855288" cy="1988345"/>
          </a:xfrm>
        </p:spPr>
        <p:txBody>
          <a:bodyPr>
            <a:normAutofit/>
          </a:bodyPr>
          <a:lstStyle/>
          <a:p>
            <a:pPr algn="l"/>
            <a:r>
              <a:rPr lang="en-US" sz="4800" b="1" dirty="0">
                <a:solidFill>
                  <a:schemeClr val="accent1">
                    <a:lumMod val="75000"/>
                  </a:schemeClr>
                </a:solidFill>
                <a:latin typeface="Montserrat" panose="00000500000000000000" pitchFamily="2" charset="0"/>
              </a:rPr>
              <a:t>Evidence of Relationship Between CO</a:t>
            </a:r>
            <a:r>
              <a:rPr lang="en-US" sz="4800" b="1" baseline="-25000" dirty="0">
                <a:solidFill>
                  <a:schemeClr val="accent1">
                    <a:lumMod val="75000"/>
                  </a:schemeClr>
                </a:solidFill>
                <a:latin typeface="Montserrat" panose="00000500000000000000" pitchFamily="2" charset="0"/>
              </a:rPr>
              <a:t>2</a:t>
            </a:r>
            <a:r>
              <a:rPr lang="en-US" sz="4800" b="1" dirty="0">
                <a:solidFill>
                  <a:schemeClr val="accent1">
                    <a:lumMod val="75000"/>
                  </a:schemeClr>
                </a:solidFill>
                <a:latin typeface="Montserrat" panose="00000500000000000000" pitchFamily="2" charset="0"/>
              </a:rPr>
              <a:t> &amp; Global Temperature</a:t>
            </a:r>
          </a:p>
        </p:txBody>
      </p:sp>
      <p:pic>
        <p:nvPicPr>
          <p:cNvPr id="3" name="Picture 2" descr="Chart, histogram&#10;&#10;Description automatically generated">
            <a:extLst>
              <a:ext uri="{FF2B5EF4-FFF2-40B4-BE49-F238E27FC236}">
                <a16:creationId xmlns:a16="http://schemas.microsoft.com/office/drawing/2014/main" id="{59893479-EBD2-6544-FED2-975A5E805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6251" y="2145349"/>
            <a:ext cx="14527684" cy="7263843"/>
          </a:xfrm>
          <a:prstGeom prst="rect">
            <a:avLst/>
          </a:prstGeom>
        </p:spPr>
      </p:pic>
    </p:spTree>
    <p:extLst>
      <p:ext uri="{BB962C8B-B14F-4D97-AF65-F5344CB8AC3E}">
        <p14:creationId xmlns:p14="http://schemas.microsoft.com/office/powerpoint/2010/main" val="980884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529D0AE-8CE8-472C-A371-152626AC4D44}"/>
              </a:ext>
            </a:extLst>
          </p:cNvPr>
          <p:cNvSpPr>
            <a:spLocks noGrp="1"/>
          </p:cNvSpPr>
          <p:nvPr>
            <p:ph type="title"/>
          </p:nvPr>
        </p:nvSpPr>
        <p:spPr>
          <a:xfrm>
            <a:off x="222477" y="0"/>
            <a:ext cx="17823476" cy="1988345"/>
          </a:xfrm>
        </p:spPr>
        <p:txBody>
          <a:bodyPr>
            <a:normAutofit/>
          </a:bodyPr>
          <a:lstStyle/>
          <a:p>
            <a:pPr algn="l"/>
            <a:r>
              <a:rPr lang="en-US" b="1" dirty="0">
                <a:solidFill>
                  <a:schemeClr val="accent1">
                    <a:lumMod val="75000"/>
                  </a:schemeClr>
                </a:solidFill>
                <a:latin typeface="Montserrat" panose="00000500000000000000" pitchFamily="2" charset="0"/>
              </a:rPr>
              <a:t>Global Warming Potential of (GWP) of Primary Greenhouse Gases</a:t>
            </a:r>
          </a:p>
        </p:txBody>
      </p:sp>
      <p:graphicFrame>
        <p:nvGraphicFramePr>
          <p:cNvPr id="3" name="Table 3">
            <a:extLst>
              <a:ext uri="{FF2B5EF4-FFF2-40B4-BE49-F238E27FC236}">
                <a16:creationId xmlns:a16="http://schemas.microsoft.com/office/drawing/2014/main" id="{1046CF82-3357-C396-D651-9748433E6D6A}"/>
              </a:ext>
            </a:extLst>
          </p:cNvPr>
          <p:cNvGraphicFramePr>
            <a:graphicFrameLocks noGrp="1"/>
          </p:cNvGraphicFramePr>
          <p:nvPr>
            <p:extLst>
              <p:ext uri="{D42A27DB-BD31-4B8C-83A1-F6EECF244321}">
                <p14:modId xmlns:p14="http://schemas.microsoft.com/office/powerpoint/2010/main" val="920879911"/>
              </p:ext>
            </p:extLst>
          </p:nvPr>
        </p:nvGraphicFramePr>
        <p:xfrm>
          <a:off x="871422" y="1557875"/>
          <a:ext cx="16456457" cy="7959977"/>
        </p:xfrm>
        <a:graphic>
          <a:graphicData uri="http://schemas.openxmlformats.org/drawingml/2006/table">
            <a:tbl>
              <a:tblPr firstRow="1" bandRow="1">
                <a:tableStyleId>{5C22544A-7EE6-4342-B048-85BDC9FD1C3A}</a:tableStyleId>
              </a:tblPr>
              <a:tblGrid>
                <a:gridCol w="5084418">
                  <a:extLst>
                    <a:ext uri="{9D8B030D-6E8A-4147-A177-3AD203B41FA5}">
                      <a16:colId xmlns:a16="http://schemas.microsoft.com/office/drawing/2014/main" val="3697834581"/>
                    </a:ext>
                  </a:extLst>
                </a:gridCol>
                <a:gridCol w="4239374">
                  <a:extLst>
                    <a:ext uri="{9D8B030D-6E8A-4147-A177-3AD203B41FA5}">
                      <a16:colId xmlns:a16="http://schemas.microsoft.com/office/drawing/2014/main" val="381385976"/>
                    </a:ext>
                  </a:extLst>
                </a:gridCol>
                <a:gridCol w="2119687">
                  <a:extLst>
                    <a:ext uri="{9D8B030D-6E8A-4147-A177-3AD203B41FA5}">
                      <a16:colId xmlns:a16="http://schemas.microsoft.com/office/drawing/2014/main" val="974592526"/>
                    </a:ext>
                  </a:extLst>
                </a:gridCol>
                <a:gridCol w="5012978">
                  <a:extLst>
                    <a:ext uri="{9D8B030D-6E8A-4147-A177-3AD203B41FA5}">
                      <a16:colId xmlns:a16="http://schemas.microsoft.com/office/drawing/2014/main" val="3724391397"/>
                    </a:ext>
                  </a:extLst>
                </a:gridCol>
              </a:tblGrid>
              <a:tr h="994406">
                <a:tc>
                  <a:txBody>
                    <a:bodyPr/>
                    <a:lstStyle/>
                    <a:p>
                      <a:pPr algn="ctr"/>
                      <a:r>
                        <a:rPr lang="en-US" sz="3200" dirty="0">
                          <a:latin typeface="Gill Sans MT" panose="020B0502020104020203" pitchFamily="34" charset="0"/>
                        </a:rPr>
                        <a:t>Greenhouse Gas</a:t>
                      </a:r>
                    </a:p>
                  </a:txBody>
                  <a:tcPr anchor="ctr"/>
                </a:tc>
                <a:tc>
                  <a:txBody>
                    <a:bodyPr/>
                    <a:lstStyle/>
                    <a:p>
                      <a:pPr algn="ctr"/>
                      <a:r>
                        <a:rPr lang="en-US" sz="3200" dirty="0">
                          <a:latin typeface="Gill Sans MT" panose="020B0502020104020203" pitchFamily="34" charset="0"/>
                        </a:rPr>
                        <a:t>Human Source</a:t>
                      </a:r>
                    </a:p>
                  </a:txBody>
                  <a:tcPr anchor="ctr"/>
                </a:tc>
                <a:tc>
                  <a:txBody>
                    <a:bodyPr/>
                    <a:lstStyle/>
                    <a:p>
                      <a:pPr algn="ctr"/>
                      <a:r>
                        <a:rPr lang="en-US" sz="3200" dirty="0">
                          <a:latin typeface="Gill Sans MT" panose="020B0502020104020203" pitchFamily="34" charset="0"/>
                        </a:rPr>
                        <a:t>Lifetime (years)</a:t>
                      </a:r>
                    </a:p>
                  </a:txBody>
                  <a:tcPr anchor="ctr"/>
                </a:tc>
                <a:tc>
                  <a:txBody>
                    <a:bodyPr/>
                    <a:lstStyle/>
                    <a:p>
                      <a:pPr algn="ctr"/>
                      <a:r>
                        <a:rPr lang="en-US" sz="3200" dirty="0">
                          <a:latin typeface="Gill Sans MT" panose="020B0502020104020203" pitchFamily="34" charset="0"/>
                        </a:rPr>
                        <a:t>GWP,100-year horizon</a:t>
                      </a:r>
                    </a:p>
                  </a:txBody>
                  <a:tcPr anchor="ctr"/>
                </a:tc>
                <a:extLst>
                  <a:ext uri="{0D108BD9-81ED-4DB2-BD59-A6C34878D82A}">
                    <a16:rowId xmlns:a16="http://schemas.microsoft.com/office/drawing/2014/main" val="3055475952"/>
                  </a:ext>
                </a:extLst>
              </a:tr>
              <a:tr h="11257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Gill Sans MT" panose="020B0502020104020203" pitchFamily="34" charset="0"/>
                        </a:rPr>
                        <a:t>Carbon Dioxide (CO</a:t>
                      </a:r>
                      <a:r>
                        <a:rPr lang="en-US" sz="2800" baseline="-25000" dirty="0">
                          <a:latin typeface="Gill Sans MT" panose="020B0502020104020203" pitchFamily="34" charset="0"/>
                        </a:rPr>
                        <a:t>2</a:t>
                      </a:r>
                      <a:r>
                        <a:rPr lang="en-US" sz="2800" baseline="0" dirty="0">
                          <a:latin typeface="Gill Sans MT" panose="020B0502020104020203" pitchFamily="34" charset="0"/>
                        </a:rPr>
                        <a:t>)</a:t>
                      </a:r>
                    </a:p>
                  </a:txBody>
                  <a:tcPr anchor="ctr"/>
                </a:tc>
                <a:tc>
                  <a:txBody>
                    <a:bodyPr/>
                    <a:lstStyle/>
                    <a:p>
                      <a:r>
                        <a:rPr lang="en-US" sz="2800" dirty="0">
                          <a:latin typeface="Gill Sans MT" panose="020B0502020104020203" pitchFamily="34" charset="0"/>
                        </a:rPr>
                        <a:t>Fossil fuel combustion; land use changes; cement production</a:t>
                      </a:r>
                    </a:p>
                  </a:txBody>
                  <a:tcPr anchor="ctr"/>
                </a:tc>
                <a:tc>
                  <a:txBody>
                    <a:bodyPr/>
                    <a:lstStyle/>
                    <a:p>
                      <a:r>
                        <a:rPr lang="en-US" sz="2800" dirty="0">
                          <a:latin typeface="Gill Sans MT" panose="020B0502020104020203" pitchFamily="34" charset="0"/>
                        </a:rPr>
                        <a:t>variable</a:t>
                      </a:r>
                    </a:p>
                  </a:txBody>
                  <a:tcPr anchor="ctr"/>
                </a:tc>
                <a:tc>
                  <a:txBody>
                    <a:bodyPr/>
                    <a:lstStyle/>
                    <a:p>
                      <a:r>
                        <a:rPr lang="en-US" sz="2800" dirty="0">
                          <a:latin typeface="Gill Sans MT" panose="020B0502020104020203" pitchFamily="34" charset="0"/>
                        </a:rPr>
                        <a:t>1</a:t>
                      </a:r>
                    </a:p>
                  </a:txBody>
                  <a:tcPr anchor="ctr"/>
                </a:tc>
                <a:extLst>
                  <a:ext uri="{0D108BD9-81ED-4DB2-BD59-A6C34878D82A}">
                    <a16:rowId xmlns:a16="http://schemas.microsoft.com/office/drawing/2014/main" val="725908925"/>
                  </a:ext>
                </a:extLst>
              </a:tr>
              <a:tr h="1125743">
                <a:tc>
                  <a:txBody>
                    <a:bodyPr/>
                    <a:lstStyle/>
                    <a:p>
                      <a:r>
                        <a:rPr lang="en-US" sz="2800" dirty="0">
                          <a:latin typeface="Gill Sans MT" panose="020B0502020104020203" pitchFamily="34" charset="0"/>
                        </a:rPr>
                        <a:t>Methane (CH</a:t>
                      </a:r>
                      <a:r>
                        <a:rPr lang="en-US" sz="2800" baseline="-25000" dirty="0">
                          <a:latin typeface="Gill Sans MT" panose="020B0502020104020203" pitchFamily="34" charset="0"/>
                        </a:rPr>
                        <a:t>4</a:t>
                      </a:r>
                      <a:r>
                        <a:rPr lang="en-US" sz="2800" baseline="0" dirty="0">
                          <a:latin typeface="Gill Sans MT" panose="020B0502020104020203" pitchFamily="34" charset="0"/>
                        </a:rPr>
                        <a:t>)</a:t>
                      </a:r>
                      <a:endParaRPr lang="en-US" sz="2800" dirty="0">
                        <a:latin typeface="Gill Sans MT" panose="020B0502020104020203" pitchFamily="34" charset="0"/>
                      </a:endParaRPr>
                    </a:p>
                  </a:txBody>
                  <a:tcPr anchor="ctr"/>
                </a:tc>
                <a:tc>
                  <a:txBody>
                    <a:bodyPr/>
                    <a:lstStyle/>
                    <a:p>
                      <a:r>
                        <a:rPr lang="en-US" sz="2800" dirty="0">
                          <a:latin typeface="Gill Sans MT" panose="020B0502020104020203" pitchFamily="34" charset="0"/>
                        </a:rPr>
                        <a:t>Fossil fuel combustion; rice paddies; waste dumps; livestock</a:t>
                      </a:r>
                    </a:p>
                  </a:txBody>
                  <a:tcPr anchor="ctr"/>
                </a:tc>
                <a:tc>
                  <a:txBody>
                    <a:bodyPr/>
                    <a:lstStyle/>
                    <a:p>
                      <a:r>
                        <a:rPr lang="en-US" sz="2800" dirty="0">
                          <a:latin typeface="Gill Sans MT" panose="020B0502020104020203" pitchFamily="34" charset="0"/>
                        </a:rPr>
                        <a:t>12.4</a:t>
                      </a:r>
                    </a:p>
                  </a:txBody>
                  <a:tcPr anchor="ctr"/>
                </a:tc>
                <a:tc>
                  <a:txBody>
                    <a:bodyPr/>
                    <a:lstStyle/>
                    <a:p>
                      <a:r>
                        <a:rPr lang="en-US" sz="2800" dirty="0">
                          <a:latin typeface="Gill Sans MT" panose="020B0502020104020203" pitchFamily="34" charset="0"/>
                        </a:rPr>
                        <a:t>29.8 (fossil origin)</a:t>
                      </a:r>
                    </a:p>
                    <a:p>
                      <a:r>
                        <a:rPr lang="en-US" sz="2800" dirty="0">
                          <a:latin typeface="Gill Sans MT" panose="020B0502020104020203" pitchFamily="34" charset="0"/>
                        </a:rPr>
                        <a:t>27.2 (non-fossil origin)</a:t>
                      </a:r>
                    </a:p>
                  </a:txBody>
                  <a:tcPr anchor="ctr"/>
                </a:tc>
                <a:extLst>
                  <a:ext uri="{0D108BD9-81ED-4DB2-BD59-A6C34878D82A}">
                    <a16:rowId xmlns:a16="http://schemas.microsoft.com/office/drawing/2014/main" val="2469744727"/>
                  </a:ext>
                </a:extLst>
              </a:tr>
              <a:tr h="13567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Gill Sans MT" panose="020B0502020104020203" pitchFamily="34" charset="0"/>
                        </a:rPr>
                        <a:t>Nitrous Oxide (N</a:t>
                      </a:r>
                      <a:r>
                        <a:rPr lang="en-US" sz="2800" baseline="-25000" dirty="0">
                          <a:latin typeface="Gill Sans MT" panose="020B0502020104020203" pitchFamily="34" charset="0"/>
                        </a:rPr>
                        <a:t>2</a:t>
                      </a:r>
                      <a:r>
                        <a:rPr lang="en-US" sz="2800" dirty="0">
                          <a:latin typeface="Gill Sans MT" panose="020B0502020104020203" pitchFamily="34" charset="0"/>
                        </a:rPr>
                        <a:t>O)</a:t>
                      </a:r>
                    </a:p>
                  </a:txBody>
                  <a:tcPr anchor="ctr"/>
                </a:tc>
                <a:tc>
                  <a:txBody>
                    <a:bodyPr/>
                    <a:lstStyle/>
                    <a:p>
                      <a:r>
                        <a:rPr lang="en-US" sz="2800" dirty="0">
                          <a:latin typeface="Gill Sans MT" panose="020B0502020104020203" pitchFamily="34" charset="0"/>
                        </a:rPr>
                        <a:t>Fertilizer; industrial processes; fossil fuel combustion</a:t>
                      </a:r>
                    </a:p>
                  </a:txBody>
                  <a:tcPr anchor="ctr"/>
                </a:tc>
                <a:tc>
                  <a:txBody>
                    <a:bodyPr/>
                    <a:lstStyle/>
                    <a:p>
                      <a:r>
                        <a:rPr lang="en-US" sz="2800" dirty="0">
                          <a:latin typeface="Gill Sans MT" panose="020B0502020104020203" pitchFamily="34" charset="0"/>
                        </a:rPr>
                        <a:t>109</a:t>
                      </a:r>
                    </a:p>
                  </a:txBody>
                  <a:tcPr anchor="ctr"/>
                </a:tc>
                <a:tc>
                  <a:txBody>
                    <a:bodyPr/>
                    <a:lstStyle/>
                    <a:p>
                      <a:r>
                        <a:rPr lang="en-US" sz="2800" dirty="0">
                          <a:latin typeface="Gill Sans MT" panose="020B0502020104020203" pitchFamily="34" charset="0"/>
                        </a:rPr>
                        <a:t>273</a:t>
                      </a:r>
                    </a:p>
                  </a:txBody>
                  <a:tcPr anchor="ctr"/>
                </a:tc>
                <a:extLst>
                  <a:ext uri="{0D108BD9-81ED-4DB2-BD59-A6C34878D82A}">
                    <a16:rowId xmlns:a16="http://schemas.microsoft.com/office/drawing/2014/main" val="2173465108"/>
                  </a:ext>
                </a:extLst>
              </a:tr>
              <a:tr h="888617">
                <a:tc>
                  <a:txBody>
                    <a:bodyPr/>
                    <a:lstStyle/>
                    <a:p>
                      <a:r>
                        <a:rPr lang="en-US" sz="2800" dirty="0">
                          <a:latin typeface="Gill Sans MT" panose="020B0502020104020203" pitchFamily="34" charset="0"/>
                        </a:rPr>
                        <a:t>Hydroflourocarbon-32 (HFC-32)</a:t>
                      </a:r>
                    </a:p>
                  </a:txBody>
                  <a:tcPr anchor="ctr"/>
                </a:tc>
                <a:tc>
                  <a:txBody>
                    <a:bodyPr/>
                    <a:lstStyle/>
                    <a:p>
                      <a:r>
                        <a:rPr lang="en-US" sz="2800" dirty="0">
                          <a:latin typeface="Gill Sans MT" panose="020B0502020104020203" pitchFamily="34" charset="0"/>
                        </a:rPr>
                        <a:t>Liquid coolants</a:t>
                      </a:r>
                    </a:p>
                  </a:txBody>
                  <a:tcPr anchor="ctr"/>
                </a:tc>
                <a:tc>
                  <a:txBody>
                    <a:bodyPr/>
                    <a:lstStyle/>
                    <a:p>
                      <a:r>
                        <a:rPr lang="en-US" sz="2800" dirty="0">
                          <a:latin typeface="Gill Sans MT" panose="020B0502020104020203" pitchFamily="34" charset="0"/>
                        </a:rPr>
                        <a:t>5.4</a:t>
                      </a:r>
                    </a:p>
                  </a:txBody>
                  <a:tcPr anchor="ctr"/>
                </a:tc>
                <a:tc>
                  <a:txBody>
                    <a:bodyPr/>
                    <a:lstStyle/>
                    <a:p>
                      <a:r>
                        <a:rPr lang="en-US" sz="2800" dirty="0">
                          <a:latin typeface="Gill Sans MT" panose="020B0502020104020203" pitchFamily="34" charset="0"/>
                        </a:rPr>
                        <a:t>771</a:t>
                      </a:r>
                    </a:p>
                  </a:txBody>
                  <a:tcPr anchor="ctr"/>
                </a:tc>
                <a:extLst>
                  <a:ext uri="{0D108BD9-81ED-4DB2-BD59-A6C34878D82A}">
                    <a16:rowId xmlns:a16="http://schemas.microsoft.com/office/drawing/2014/main" val="482096328"/>
                  </a:ext>
                </a:extLst>
              </a:tr>
              <a:tr h="8886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Gill Sans MT" panose="020B0502020104020203" pitchFamily="34" charset="0"/>
                        </a:rPr>
                        <a:t>Trichlorofluoromethane (CFC-11)</a:t>
                      </a:r>
                    </a:p>
                  </a:txBody>
                  <a:tcPr anchor="ctr"/>
                </a:tc>
                <a:tc>
                  <a:txBody>
                    <a:bodyPr/>
                    <a:lstStyle/>
                    <a:p>
                      <a:r>
                        <a:rPr lang="en-US" sz="2800" dirty="0">
                          <a:latin typeface="Gill Sans MT" panose="020B0502020104020203" pitchFamily="34" charset="0"/>
                        </a:rPr>
                        <a:t>Refrigerant</a:t>
                      </a:r>
                    </a:p>
                  </a:txBody>
                  <a:tcPr anchor="ctr"/>
                </a:tc>
                <a:tc>
                  <a:txBody>
                    <a:bodyPr/>
                    <a:lstStyle/>
                    <a:p>
                      <a:r>
                        <a:rPr lang="en-US" sz="2800" dirty="0">
                          <a:latin typeface="Gill Sans MT" panose="020B0502020104020203" pitchFamily="34" charset="0"/>
                        </a:rPr>
                        <a:t>52.0</a:t>
                      </a:r>
                    </a:p>
                  </a:txBody>
                  <a:tcPr anchor="ctr"/>
                </a:tc>
                <a:tc>
                  <a:txBody>
                    <a:bodyPr/>
                    <a:lstStyle/>
                    <a:p>
                      <a:r>
                        <a:rPr lang="en-US" sz="2800" dirty="0">
                          <a:latin typeface="Gill Sans MT" panose="020B0502020104020203" pitchFamily="34" charset="0"/>
                        </a:rPr>
                        <a:t>6,226</a:t>
                      </a:r>
                    </a:p>
                  </a:txBody>
                  <a:tcPr anchor="ctr"/>
                </a:tc>
                <a:extLst>
                  <a:ext uri="{0D108BD9-81ED-4DB2-BD59-A6C34878D82A}">
                    <a16:rowId xmlns:a16="http://schemas.microsoft.com/office/drawing/2014/main" val="509958169"/>
                  </a:ext>
                </a:extLst>
              </a:tr>
              <a:tr h="888617">
                <a:tc>
                  <a:txBody>
                    <a:bodyPr/>
                    <a:lstStyle/>
                    <a:p>
                      <a:r>
                        <a:rPr lang="en-US" sz="2800" dirty="0" err="1">
                          <a:latin typeface="Gill Sans MT" panose="020B0502020104020203" pitchFamily="34" charset="0"/>
                        </a:rPr>
                        <a:t>Perflourocarbons</a:t>
                      </a:r>
                      <a:r>
                        <a:rPr lang="en-US" sz="2800" dirty="0">
                          <a:latin typeface="Gill Sans MT" panose="020B0502020104020203" pitchFamily="34" charset="0"/>
                        </a:rPr>
                        <a:t> (PFC-14)</a:t>
                      </a:r>
                    </a:p>
                  </a:txBody>
                  <a:tcPr anchor="ctr"/>
                </a:tc>
                <a:tc>
                  <a:txBody>
                    <a:bodyPr/>
                    <a:lstStyle/>
                    <a:p>
                      <a:r>
                        <a:rPr lang="en-US" sz="2800" dirty="0">
                          <a:latin typeface="Gill Sans MT" panose="020B0502020104020203" pitchFamily="34" charset="0"/>
                        </a:rPr>
                        <a:t>Refrigerant; electronics and aluminum industries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Gill Sans MT" panose="020B0502020104020203" pitchFamily="34" charset="0"/>
                        </a:rPr>
                        <a:t>50,000</a:t>
                      </a:r>
                    </a:p>
                  </a:txBody>
                  <a:tcPr anchor="ctr"/>
                </a:tc>
                <a:tc>
                  <a:txBody>
                    <a:bodyPr/>
                    <a:lstStyle/>
                    <a:p>
                      <a:r>
                        <a:rPr lang="en-US" sz="2800" dirty="0">
                          <a:latin typeface="Gill Sans MT" panose="020B0502020104020203" pitchFamily="34" charset="0"/>
                        </a:rPr>
                        <a:t>7,380</a:t>
                      </a:r>
                    </a:p>
                  </a:txBody>
                  <a:tcPr anchor="ctr"/>
                </a:tc>
                <a:extLst>
                  <a:ext uri="{0D108BD9-81ED-4DB2-BD59-A6C34878D82A}">
                    <a16:rowId xmlns:a16="http://schemas.microsoft.com/office/drawing/2014/main" val="1626304818"/>
                  </a:ext>
                </a:extLst>
              </a:tr>
            </a:tbl>
          </a:graphicData>
        </a:graphic>
      </p:graphicFrame>
      <p:sp>
        <p:nvSpPr>
          <p:cNvPr id="8" name="Rectangle 7">
            <a:extLst>
              <a:ext uri="{FF2B5EF4-FFF2-40B4-BE49-F238E27FC236}">
                <a16:creationId xmlns:a16="http://schemas.microsoft.com/office/drawing/2014/main" id="{EEA084B2-7E33-0A22-0CEB-D292A3F98EF2}"/>
              </a:ext>
            </a:extLst>
          </p:cNvPr>
          <p:cNvSpPr/>
          <p:nvPr/>
        </p:nvSpPr>
        <p:spPr>
          <a:xfrm>
            <a:off x="222477" y="9767030"/>
            <a:ext cx="2932838" cy="346249"/>
          </a:xfrm>
          <a:prstGeom prst="rect">
            <a:avLst/>
          </a:prstGeom>
        </p:spPr>
        <p:txBody>
          <a:bodyPr wrap="square">
            <a:spAutoFit/>
          </a:bodyPr>
          <a:lstStyle/>
          <a:p>
            <a:r>
              <a:rPr lang="en-US" sz="1650" dirty="0">
                <a:solidFill>
                  <a:schemeClr val="bg1">
                    <a:lumMod val="65000"/>
                  </a:schemeClr>
                </a:solidFill>
                <a:latin typeface="Tw Cen MT"/>
                <a:cs typeface="Tw Cen MT"/>
              </a:rPr>
              <a:t>IPCC AR6, WG1 2021</a:t>
            </a:r>
          </a:p>
        </p:txBody>
      </p:sp>
    </p:spTree>
    <p:extLst>
      <p:ext uri="{BB962C8B-B14F-4D97-AF65-F5344CB8AC3E}">
        <p14:creationId xmlns:p14="http://schemas.microsoft.com/office/powerpoint/2010/main" val="2741137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B690F1-3EE2-49EA-B7A4-C64000FBC20D}"/>
              </a:ext>
            </a:extLst>
          </p:cNvPr>
          <p:cNvSpPr>
            <a:spLocks noGrp="1"/>
          </p:cNvSpPr>
          <p:nvPr>
            <p:ph type="sldNum" sz="quarter" idx="12"/>
          </p:nvPr>
        </p:nvSpPr>
        <p:spPr/>
        <p:txBody>
          <a:bodyPr/>
          <a:lstStyle/>
          <a:p>
            <a:fld id="{E52F1DF9-F706-437B-AF34-9354CBDBB130}" type="slidenum">
              <a:rPr lang="en-US" smtClean="0"/>
              <a:t>12</a:t>
            </a:fld>
            <a:endParaRPr lang="en-US"/>
          </a:p>
        </p:txBody>
      </p:sp>
      <p:sp>
        <p:nvSpPr>
          <p:cNvPr id="10" name="Rectangle 9">
            <a:extLst>
              <a:ext uri="{FF2B5EF4-FFF2-40B4-BE49-F238E27FC236}">
                <a16:creationId xmlns:a16="http://schemas.microsoft.com/office/drawing/2014/main" id="{EFE3FB82-6163-40F5-BC20-49FEF8EFDDEB}"/>
              </a:ext>
            </a:extLst>
          </p:cNvPr>
          <p:cNvSpPr/>
          <p:nvPr/>
        </p:nvSpPr>
        <p:spPr>
          <a:xfrm>
            <a:off x="222478" y="9593906"/>
            <a:ext cx="2932838" cy="346249"/>
          </a:xfrm>
          <a:prstGeom prst="rect">
            <a:avLst/>
          </a:prstGeom>
        </p:spPr>
        <p:txBody>
          <a:bodyPr wrap="square">
            <a:spAutoFit/>
          </a:bodyPr>
          <a:lstStyle/>
          <a:p>
            <a:r>
              <a:rPr lang="en-US" sz="1650" dirty="0">
                <a:solidFill>
                  <a:schemeClr val="bg1">
                    <a:lumMod val="65000"/>
                  </a:schemeClr>
                </a:solidFill>
                <a:latin typeface="Tw Cen MT"/>
                <a:cs typeface="Tw Cen MT"/>
              </a:rPr>
              <a:t>IPCC, 2022</a:t>
            </a:r>
          </a:p>
        </p:txBody>
      </p:sp>
      <p:sp>
        <p:nvSpPr>
          <p:cNvPr id="9" name="Title 1">
            <a:extLst>
              <a:ext uri="{FF2B5EF4-FFF2-40B4-BE49-F238E27FC236}">
                <a16:creationId xmlns:a16="http://schemas.microsoft.com/office/drawing/2014/main" id="{2529D0AE-8CE8-472C-A371-152626AC4D44}"/>
              </a:ext>
            </a:extLst>
          </p:cNvPr>
          <p:cNvSpPr>
            <a:spLocks noGrp="1"/>
          </p:cNvSpPr>
          <p:nvPr>
            <p:ph type="title"/>
          </p:nvPr>
        </p:nvSpPr>
        <p:spPr>
          <a:xfrm>
            <a:off x="222477" y="0"/>
            <a:ext cx="15466701" cy="1988345"/>
          </a:xfrm>
        </p:spPr>
        <p:txBody>
          <a:bodyPr>
            <a:normAutofit/>
          </a:bodyPr>
          <a:lstStyle/>
          <a:p>
            <a:pPr algn="l"/>
            <a:r>
              <a:rPr lang="en-US" sz="4800" b="1" dirty="0">
                <a:solidFill>
                  <a:schemeClr val="accent1">
                    <a:lumMod val="75000"/>
                  </a:schemeClr>
                </a:solidFill>
                <a:latin typeface="Montserrat" panose="00000500000000000000" pitchFamily="2" charset="0"/>
              </a:rPr>
              <a:t>Global Greenhouse Gas Emissions, 1990 – 2019 </a:t>
            </a:r>
          </a:p>
        </p:txBody>
      </p:sp>
      <p:pic>
        <p:nvPicPr>
          <p:cNvPr id="7" name="Picture 6" descr="Chart, funnel chart&#10;&#10;Description automatically generated">
            <a:extLst>
              <a:ext uri="{FF2B5EF4-FFF2-40B4-BE49-F238E27FC236}">
                <a16:creationId xmlns:a16="http://schemas.microsoft.com/office/drawing/2014/main" id="{EEBB08BC-2C36-4F6B-914E-0614F8A599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37" y="2356986"/>
            <a:ext cx="18085525" cy="6492240"/>
          </a:xfrm>
          <a:prstGeom prst="rect">
            <a:avLst/>
          </a:prstGeom>
        </p:spPr>
      </p:pic>
    </p:spTree>
    <p:extLst>
      <p:ext uri="{BB962C8B-B14F-4D97-AF65-F5344CB8AC3E}">
        <p14:creationId xmlns:p14="http://schemas.microsoft.com/office/powerpoint/2010/main" val="2334838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7BC09C-FC07-454C-94AC-5BCBD58DBB67}"/>
              </a:ext>
            </a:extLst>
          </p:cNvPr>
          <p:cNvSpPr>
            <a:spLocks noGrp="1"/>
          </p:cNvSpPr>
          <p:nvPr>
            <p:ph type="title"/>
          </p:nvPr>
        </p:nvSpPr>
        <p:spPr>
          <a:xfrm>
            <a:off x="694322" y="2540546"/>
            <a:ext cx="17385859" cy="1823636"/>
          </a:xfrm>
        </p:spPr>
        <p:txBody>
          <a:bodyPr>
            <a:normAutofit/>
          </a:bodyPr>
          <a:lstStyle/>
          <a:p>
            <a:r>
              <a:rPr lang="en-US" sz="6600" b="1" dirty="0">
                <a:solidFill>
                  <a:schemeClr val="accent3">
                    <a:lumMod val="20000"/>
                    <a:lumOff val="80000"/>
                  </a:schemeClr>
                </a:solidFill>
                <a:latin typeface="Montserrat" panose="00000500000000000000" pitchFamily="2" charset="0"/>
              </a:rPr>
              <a:t>MODELING GLOBAL CLIMATE CHANGE</a:t>
            </a:r>
          </a:p>
        </p:txBody>
      </p:sp>
    </p:spTree>
    <p:extLst>
      <p:ext uri="{BB962C8B-B14F-4D97-AF65-F5344CB8AC3E}">
        <p14:creationId xmlns:p14="http://schemas.microsoft.com/office/powerpoint/2010/main" val="1470564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AA21C4B-EE31-41A4-B270-0A22AC1C3F31}"/>
              </a:ext>
            </a:extLst>
          </p:cNvPr>
          <p:cNvSpPr txBox="1">
            <a:spLocks/>
          </p:cNvSpPr>
          <p:nvPr/>
        </p:nvSpPr>
        <p:spPr>
          <a:xfrm>
            <a:off x="467591" y="384359"/>
            <a:ext cx="16365681" cy="1166364"/>
          </a:xfrm>
          <a:prstGeom prst="rect">
            <a:avLst/>
          </a:prstGeom>
        </p:spPr>
        <p:txBody>
          <a:bodyPr vert="horz" lIns="137160" tIns="68580" rIns="137160" bIns="6858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371600"/>
            <a:r>
              <a:rPr lang="en-US" sz="6600" b="1" dirty="0">
                <a:solidFill>
                  <a:schemeClr val="accent1">
                    <a:lumMod val="75000"/>
                  </a:schemeClr>
                </a:solidFill>
                <a:latin typeface="Montserrat" panose="00000500000000000000" pitchFamily="2" charset="0"/>
              </a:rPr>
              <a:t>Understanding Climate Model Projections</a:t>
            </a:r>
          </a:p>
        </p:txBody>
      </p:sp>
      <p:pic>
        <p:nvPicPr>
          <p:cNvPr id="6" name="Picture 5" descr="GCM Schematic.png">
            <a:extLst>
              <a:ext uri="{FF2B5EF4-FFF2-40B4-BE49-F238E27FC236}">
                <a16:creationId xmlns:a16="http://schemas.microsoft.com/office/drawing/2014/main" id="{2AB1E746-57AF-48EC-8A4B-D082DFAFDD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041" y="1306014"/>
            <a:ext cx="9088410" cy="8596627"/>
          </a:xfrm>
          <a:prstGeom prst="rect">
            <a:avLst/>
          </a:prstGeom>
        </p:spPr>
      </p:pic>
      <p:sp>
        <p:nvSpPr>
          <p:cNvPr id="10" name="TextBox 9">
            <a:extLst>
              <a:ext uri="{FF2B5EF4-FFF2-40B4-BE49-F238E27FC236}">
                <a16:creationId xmlns:a16="http://schemas.microsoft.com/office/drawing/2014/main" id="{CD5624C5-AFD2-80D8-C227-B8A44FE41F1C}"/>
              </a:ext>
            </a:extLst>
          </p:cNvPr>
          <p:cNvSpPr txBox="1"/>
          <p:nvPr/>
        </p:nvSpPr>
        <p:spPr>
          <a:xfrm>
            <a:off x="10011811" y="1763882"/>
            <a:ext cx="7552288" cy="3156762"/>
          </a:xfrm>
          <a:prstGeom prst="rect">
            <a:avLst/>
          </a:prstGeom>
          <a:noFill/>
          <a:ln>
            <a:solidFill>
              <a:schemeClr val="bg1">
                <a:lumMod val="75000"/>
              </a:schemeClr>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rPr>
              <a:t>Climate Model</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rPr>
              <a:t>Computer simulation that characterizes the Earth’s climate system by using mathematical equations to represent interactions of important climatic drivers like the atmosphere, oceans, land surface, and ice.  They are used to study past climate or predict future climate. </a:t>
            </a:r>
            <a:endParaRPr kumimoji="0" lang="en-US" sz="30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endParaRPr>
          </a:p>
        </p:txBody>
      </p:sp>
      <p:sp>
        <p:nvSpPr>
          <p:cNvPr id="9" name="Rectangle 8">
            <a:extLst>
              <a:ext uri="{FF2B5EF4-FFF2-40B4-BE49-F238E27FC236}">
                <a16:creationId xmlns:a16="http://schemas.microsoft.com/office/drawing/2014/main" id="{37C51849-2D0D-1140-8058-8923C2B1B0B9}"/>
              </a:ext>
            </a:extLst>
          </p:cNvPr>
          <p:cNvSpPr/>
          <p:nvPr/>
        </p:nvSpPr>
        <p:spPr>
          <a:xfrm>
            <a:off x="5049112" y="7266556"/>
            <a:ext cx="2932838" cy="346249"/>
          </a:xfrm>
          <a:prstGeom prst="rect">
            <a:avLst/>
          </a:prstGeom>
        </p:spPr>
        <p:txBody>
          <a:bodyPr wrap="square">
            <a:spAutoFit/>
          </a:bodyPr>
          <a:lstStyle/>
          <a:p>
            <a:pPr defTabSz="1371600"/>
            <a:r>
              <a:rPr lang="en-US" sz="1650" dirty="0">
                <a:solidFill>
                  <a:prstClr val="white">
                    <a:lumMod val="65000"/>
                  </a:prstClr>
                </a:solidFill>
                <a:latin typeface="Tw Cen MT"/>
                <a:cs typeface="Tw Cen MT"/>
              </a:rPr>
              <a:t>NOAA, 2015</a:t>
            </a:r>
          </a:p>
        </p:txBody>
      </p:sp>
      <p:sp>
        <p:nvSpPr>
          <p:cNvPr id="12" name="TextBox 11">
            <a:extLst>
              <a:ext uri="{FF2B5EF4-FFF2-40B4-BE49-F238E27FC236}">
                <a16:creationId xmlns:a16="http://schemas.microsoft.com/office/drawing/2014/main" id="{EB745652-C3E6-0D29-D925-AC07BA0A9D4D}"/>
              </a:ext>
            </a:extLst>
          </p:cNvPr>
          <p:cNvSpPr txBox="1"/>
          <p:nvPr/>
        </p:nvSpPr>
        <p:spPr>
          <a:xfrm>
            <a:off x="10011810" y="5247358"/>
            <a:ext cx="7552289" cy="2382191"/>
          </a:xfrm>
          <a:prstGeom prst="rect">
            <a:avLst/>
          </a:prstGeom>
          <a:noFill/>
          <a:ln>
            <a:solidFill>
              <a:schemeClr val="bg1">
                <a:lumMod val="75000"/>
              </a:schemeClr>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rPr>
              <a:t>Climate Forcing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ysClr val="windowText" lastClr="000000"/>
                </a:solidFill>
                <a:effectLst/>
                <a:uLnTx/>
                <a:uFillTx/>
                <a:latin typeface="Gill Sans MT" panose="020B0502020104020203" pitchFamily="34" charset="0"/>
                <a:ea typeface="+mn-ea"/>
                <a:cs typeface="Tw Cen MT"/>
              </a:rPr>
              <a:t>The physical process of affecting Earth’s climate by natural and human-induced disturbances to Earth’s energy balance.  </a:t>
            </a:r>
            <a:r>
              <a:rPr kumimoji="0" lang="en-US" sz="3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rPr>
              <a:t>Also referred to as ‘drivers’.</a:t>
            </a:r>
            <a:endParaRPr kumimoji="0" lang="en-US" sz="30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endParaRPr>
          </a:p>
        </p:txBody>
      </p:sp>
      <p:sp>
        <p:nvSpPr>
          <p:cNvPr id="18" name="TextBox 17">
            <a:extLst>
              <a:ext uri="{FF2B5EF4-FFF2-40B4-BE49-F238E27FC236}">
                <a16:creationId xmlns:a16="http://schemas.microsoft.com/office/drawing/2014/main" id="{8351AD20-AF62-E949-01E6-4901C01795C8}"/>
              </a:ext>
            </a:extLst>
          </p:cNvPr>
          <p:cNvSpPr txBox="1"/>
          <p:nvPr/>
        </p:nvSpPr>
        <p:spPr>
          <a:xfrm>
            <a:off x="10011810" y="7956264"/>
            <a:ext cx="7552289" cy="1920526"/>
          </a:xfrm>
          <a:prstGeom prst="rect">
            <a:avLst/>
          </a:prstGeom>
          <a:noFill/>
          <a:ln>
            <a:solidFill>
              <a:schemeClr val="bg1">
                <a:lumMod val="75000"/>
              </a:schemeClr>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rPr>
              <a:t>Downscale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rPr>
              <a:t>Process to estimate higher spatial resolution (i.e., more local) data using coarse resolution data from climate models </a:t>
            </a:r>
            <a:endParaRPr kumimoji="0" lang="en-US" sz="3000" b="0" i="0" u="none" strike="noStrike" kern="1200" cap="none" spc="0" normalizeH="0" baseline="0" noProof="0" dirty="0">
              <a:ln>
                <a:noFill/>
              </a:ln>
              <a:solidFill>
                <a:sysClr val="windowText" lastClr="000000"/>
              </a:solidFill>
              <a:effectLst/>
              <a:uLnTx/>
              <a:uFillTx/>
              <a:latin typeface="Gill Sans MT" panose="020B0502020104020203" pitchFamily="34" charset="0"/>
              <a:ea typeface="+mn-ea"/>
              <a:cs typeface="Tw Cen MT"/>
            </a:endParaRPr>
          </a:p>
        </p:txBody>
      </p:sp>
    </p:spTree>
    <p:extLst>
      <p:ext uri="{BB962C8B-B14F-4D97-AF65-F5344CB8AC3E}">
        <p14:creationId xmlns:p14="http://schemas.microsoft.com/office/powerpoint/2010/main" val="2910765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AA21C4B-EE31-41A4-B270-0A22AC1C3F31}"/>
              </a:ext>
            </a:extLst>
          </p:cNvPr>
          <p:cNvSpPr txBox="1">
            <a:spLocks/>
          </p:cNvSpPr>
          <p:nvPr/>
        </p:nvSpPr>
        <p:spPr>
          <a:xfrm>
            <a:off x="467591" y="384359"/>
            <a:ext cx="16365681" cy="1166364"/>
          </a:xfrm>
          <a:prstGeom prst="rect">
            <a:avLst/>
          </a:prstGeom>
        </p:spPr>
        <p:txBody>
          <a:bodyPr vert="horz" lIns="137160" tIns="68580" rIns="137160" bIns="6858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371600"/>
            <a:r>
              <a:rPr lang="en-US" sz="6600" b="1" dirty="0">
                <a:solidFill>
                  <a:schemeClr val="accent1">
                    <a:lumMod val="75000"/>
                  </a:schemeClr>
                </a:solidFill>
                <a:latin typeface="Montserrat" panose="00000500000000000000" pitchFamily="2" charset="0"/>
              </a:rPr>
              <a:t>Coupled Model Intercomparison Project (CMIP)</a:t>
            </a:r>
          </a:p>
        </p:txBody>
      </p:sp>
      <p:sp>
        <p:nvSpPr>
          <p:cNvPr id="9" name="Rectangle 8">
            <a:extLst>
              <a:ext uri="{FF2B5EF4-FFF2-40B4-BE49-F238E27FC236}">
                <a16:creationId xmlns:a16="http://schemas.microsoft.com/office/drawing/2014/main" id="{37C51849-2D0D-1140-8058-8923C2B1B0B9}"/>
              </a:ext>
            </a:extLst>
          </p:cNvPr>
          <p:cNvSpPr/>
          <p:nvPr/>
        </p:nvSpPr>
        <p:spPr>
          <a:xfrm>
            <a:off x="15355162" y="9365306"/>
            <a:ext cx="2932838" cy="346249"/>
          </a:xfrm>
          <a:prstGeom prst="rect">
            <a:avLst/>
          </a:prstGeom>
        </p:spPr>
        <p:txBody>
          <a:bodyPr wrap="square">
            <a:spAutoFit/>
          </a:bodyPr>
          <a:lstStyle/>
          <a:p>
            <a:pPr defTabSz="1371600"/>
            <a:r>
              <a:rPr lang="en-US" sz="1650" dirty="0">
                <a:solidFill>
                  <a:prstClr val="white">
                    <a:lumMod val="65000"/>
                  </a:prstClr>
                </a:solidFill>
                <a:latin typeface="Tw Cen MT"/>
                <a:cs typeface="Tw Cen MT"/>
              </a:rPr>
              <a:t>Eyring, et al, 2016</a:t>
            </a:r>
          </a:p>
        </p:txBody>
      </p:sp>
      <p:sp>
        <p:nvSpPr>
          <p:cNvPr id="10" name="TextBox 9">
            <a:extLst>
              <a:ext uri="{FF2B5EF4-FFF2-40B4-BE49-F238E27FC236}">
                <a16:creationId xmlns:a16="http://schemas.microsoft.com/office/drawing/2014/main" id="{0589D88F-040E-E5A8-014A-2FD7D2726EFE}"/>
              </a:ext>
            </a:extLst>
          </p:cNvPr>
          <p:cNvSpPr txBox="1"/>
          <p:nvPr/>
        </p:nvSpPr>
        <p:spPr>
          <a:xfrm>
            <a:off x="467591" y="2121113"/>
            <a:ext cx="5619750" cy="3451201"/>
          </a:xfrm>
          <a:prstGeom prst="rect">
            <a:avLst/>
          </a:prstGeom>
          <a:noFill/>
          <a:ln>
            <a:solidFill>
              <a:schemeClr val="bg1">
                <a:lumMod val="75000"/>
              </a:schemeClr>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rPr>
              <a:t>Model Ensemble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rPr>
              <a:t>A group of comparable climate model simulations.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rPr>
              <a:t>Each model is slightly different from another; the ensemble average is expected to perform better than an individual model.</a:t>
            </a:r>
          </a:p>
        </p:txBody>
      </p:sp>
      <p:pic>
        <p:nvPicPr>
          <p:cNvPr id="5" name="Picture 4" descr="Chart, diagram&#10;&#10;Description automatically generated">
            <a:extLst>
              <a:ext uri="{FF2B5EF4-FFF2-40B4-BE49-F238E27FC236}">
                <a16:creationId xmlns:a16="http://schemas.microsoft.com/office/drawing/2014/main" id="{F718E8C3-291E-4B4B-F28A-2EDD088B51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1999" y="1711368"/>
            <a:ext cx="8191273" cy="8191273"/>
          </a:xfrm>
          <a:prstGeom prst="rect">
            <a:avLst/>
          </a:prstGeom>
        </p:spPr>
      </p:pic>
      <p:sp>
        <p:nvSpPr>
          <p:cNvPr id="11" name="TextBox 10">
            <a:extLst>
              <a:ext uri="{FF2B5EF4-FFF2-40B4-BE49-F238E27FC236}">
                <a16:creationId xmlns:a16="http://schemas.microsoft.com/office/drawing/2014/main" id="{BF68DF1D-A71E-EA6B-4EDE-B4FF73456B89}"/>
              </a:ext>
            </a:extLst>
          </p:cNvPr>
          <p:cNvSpPr txBox="1"/>
          <p:nvPr/>
        </p:nvSpPr>
        <p:spPr>
          <a:xfrm>
            <a:off x="467590" y="6260354"/>
            <a:ext cx="7171459" cy="2564805"/>
          </a:xfrm>
          <a:prstGeom prst="rect">
            <a:avLst/>
          </a:prstGeom>
          <a:noFill/>
          <a:ln>
            <a:solidFill>
              <a:schemeClr val="bg1">
                <a:lumMod val="75000"/>
              </a:schemeClr>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rPr>
              <a:t>CMIP6</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rPr>
              <a:t>Coordinated efforts from CMIP.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200" dirty="0">
                <a:solidFill>
                  <a:prstClr val="black"/>
                </a:solidFill>
                <a:latin typeface="Gill Sans MT" panose="020B0502020104020203" pitchFamily="34" charset="0"/>
                <a:cs typeface="Tw Cen MT"/>
              </a:rPr>
              <a:t>Contains output from ~100 distinct climate models, produced by 49 modeling groups.</a:t>
            </a:r>
            <a:endParaRPr kumimoji="0" lang="en-US" sz="32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Tw Cen MT"/>
            </a:endParaRPr>
          </a:p>
        </p:txBody>
      </p:sp>
    </p:spTree>
    <p:extLst>
      <p:ext uri="{BB962C8B-B14F-4D97-AF65-F5344CB8AC3E}">
        <p14:creationId xmlns:p14="http://schemas.microsoft.com/office/powerpoint/2010/main" val="2777234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AA21C4B-EE31-41A4-B270-0A22AC1C3F31}"/>
              </a:ext>
            </a:extLst>
          </p:cNvPr>
          <p:cNvSpPr txBox="1">
            <a:spLocks/>
          </p:cNvSpPr>
          <p:nvPr/>
        </p:nvSpPr>
        <p:spPr>
          <a:xfrm>
            <a:off x="467591" y="384359"/>
            <a:ext cx="16365681" cy="1166364"/>
          </a:xfrm>
          <a:prstGeom prst="rect">
            <a:avLst/>
          </a:prstGeom>
        </p:spPr>
        <p:txBody>
          <a:bodyPr vert="horz" lIns="137160" tIns="68580" rIns="137160" bIns="6858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371600"/>
            <a:r>
              <a:rPr lang="en-US" sz="4900" b="1" dirty="0">
                <a:solidFill>
                  <a:schemeClr val="accent1">
                    <a:lumMod val="75000"/>
                  </a:schemeClr>
                </a:solidFill>
                <a:latin typeface="Montserrat" panose="00000500000000000000" pitchFamily="2" charset="0"/>
              </a:rPr>
              <a:t>Climate</a:t>
            </a:r>
            <a:r>
              <a:rPr lang="en-US" sz="5400" b="1" dirty="0">
                <a:solidFill>
                  <a:schemeClr val="accent1">
                    <a:lumMod val="75000"/>
                  </a:schemeClr>
                </a:solidFill>
                <a:latin typeface="Montserrat" panose="00000500000000000000" pitchFamily="2" charset="0"/>
              </a:rPr>
              <a:t> Scenario Modeling</a:t>
            </a:r>
          </a:p>
        </p:txBody>
      </p:sp>
      <p:pic>
        <p:nvPicPr>
          <p:cNvPr id="3" name="Picture 2" descr="Timeline&#10;&#10;Description automatically generated">
            <a:extLst>
              <a:ext uri="{FF2B5EF4-FFF2-40B4-BE49-F238E27FC236}">
                <a16:creationId xmlns:a16="http://schemas.microsoft.com/office/drawing/2014/main" id="{3631CF1C-4506-BDD2-B4A7-7DBF3FFEB8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9864" y="1682792"/>
            <a:ext cx="15708271" cy="8084238"/>
          </a:xfrm>
          <a:prstGeom prst="rect">
            <a:avLst/>
          </a:prstGeom>
        </p:spPr>
      </p:pic>
      <p:sp>
        <p:nvSpPr>
          <p:cNvPr id="7" name="Rectangle 6">
            <a:extLst>
              <a:ext uri="{FF2B5EF4-FFF2-40B4-BE49-F238E27FC236}">
                <a16:creationId xmlns:a16="http://schemas.microsoft.com/office/drawing/2014/main" id="{7AE6E646-CABF-236A-E0FF-6CF228F421F4}"/>
              </a:ext>
            </a:extLst>
          </p:cNvPr>
          <p:cNvSpPr/>
          <p:nvPr/>
        </p:nvSpPr>
        <p:spPr>
          <a:xfrm>
            <a:off x="222478" y="9593906"/>
            <a:ext cx="2932838" cy="346249"/>
          </a:xfrm>
          <a:prstGeom prst="rect">
            <a:avLst/>
          </a:prstGeom>
        </p:spPr>
        <p:txBody>
          <a:bodyPr wrap="square">
            <a:spAutoFit/>
          </a:bodyPr>
          <a:lstStyle/>
          <a:p>
            <a:r>
              <a:rPr lang="en-US" sz="1650" dirty="0">
                <a:solidFill>
                  <a:schemeClr val="bg1">
                    <a:lumMod val="65000"/>
                  </a:schemeClr>
                </a:solidFill>
                <a:latin typeface="Tw Cen MT"/>
                <a:cs typeface="Tw Cen MT"/>
              </a:rPr>
              <a:t>IPCC AR6, WG1 2021</a:t>
            </a:r>
          </a:p>
        </p:txBody>
      </p:sp>
    </p:spTree>
    <p:extLst>
      <p:ext uri="{BB962C8B-B14F-4D97-AF65-F5344CB8AC3E}">
        <p14:creationId xmlns:p14="http://schemas.microsoft.com/office/powerpoint/2010/main" val="3985626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7BC09C-FC07-454C-94AC-5BCBD58DBB67}"/>
              </a:ext>
            </a:extLst>
          </p:cNvPr>
          <p:cNvSpPr>
            <a:spLocks noGrp="1"/>
          </p:cNvSpPr>
          <p:nvPr>
            <p:ph type="title"/>
          </p:nvPr>
        </p:nvSpPr>
        <p:spPr>
          <a:xfrm>
            <a:off x="694322" y="2540546"/>
            <a:ext cx="17385859" cy="1823636"/>
          </a:xfrm>
        </p:spPr>
        <p:txBody>
          <a:bodyPr>
            <a:normAutofit/>
          </a:bodyPr>
          <a:lstStyle/>
          <a:p>
            <a:r>
              <a:rPr lang="en-US" sz="6000" b="1" dirty="0">
                <a:solidFill>
                  <a:schemeClr val="accent3">
                    <a:lumMod val="20000"/>
                    <a:lumOff val="80000"/>
                  </a:schemeClr>
                </a:solidFill>
                <a:latin typeface="Montserrat" panose="00000500000000000000" pitchFamily="2" charset="0"/>
              </a:rPr>
              <a:t>THE EVIDENCE FOR CLIMATE CHANGE</a:t>
            </a:r>
          </a:p>
        </p:txBody>
      </p:sp>
      <p:sp>
        <p:nvSpPr>
          <p:cNvPr id="3" name="Rectangle 2">
            <a:extLst>
              <a:ext uri="{FF2B5EF4-FFF2-40B4-BE49-F238E27FC236}">
                <a16:creationId xmlns:a16="http://schemas.microsoft.com/office/drawing/2014/main" id="{675B87BB-2D63-4D01-909F-4A5BBDD9D067}"/>
              </a:ext>
            </a:extLst>
          </p:cNvPr>
          <p:cNvSpPr/>
          <p:nvPr/>
        </p:nvSpPr>
        <p:spPr>
          <a:xfrm>
            <a:off x="2629367" y="5058704"/>
            <a:ext cx="7555273" cy="923330"/>
          </a:xfrm>
          <a:prstGeom prst="rect">
            <a:avLst/>
          </a:prstGeom>
        </p:spPr>
        <p:txBody>
          <a:bodyPr wrap="none">
            <a:spAutoFit/>
          </a:bodyPr>
          <a:lstStyle/>
          <a:p>
            <a:pPr defTabSz="1371600"/>
            <a:r>
              <a:rPr lang="en-US" sz="5400" b="1" dirty="0">
                <a:solidFill>
                  <a:srgbClr val="A5A5A5">
                    <a:lumMod val="20000"/>
                    <a:lumOff val="80000"/>
                  </a:srgbClr>
                </a:solidFill>
                <a:latin typeface="Montserrat" panose="00000500000000000000" pitchFamily="2" charset="0"/>
              </a:rPr>
              <a:t>What Do We Know?</a:t>
            </a:r>
            <a:endParaRPr lang="en-US" sz="2000" dirty="0">
              <a:solidFill>
                <a:prstClr val="black"/>
              </a:solidFill>
              <a:latin typeface="Montserrat" panose="00000500000000000000" pitchFamily="2" charset="0"/>
            </a:endParaRPr>
          </a:p>
        </p:txBody>
      </p:sp>
    </p:spTree>
    <p:extLst>
      <p:ext uri="{BB962C8B-B14F-4D97-AF65-F5344CB8AC3E}">
        <p14:creationId xmlns:p14="http://schemas.microsoft.com/office/powerpoint/2010/main" val="3901722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AA21C4B-EE31-41A4-B270-0A22AC1C3F31}"/>
              </a:ext>
            </a:extLst>
          </p:cNvPr>
          <p:cNvSpPr txBox="1">
            <a:spLocks/>
          </p:cNvSpPr>
          <p:nvPr/>
        </p:nvSpPr>
        <p:spPr>
          <a:xfrm>
            <a:off x="467592" y="384359"/>
            <a:ext cx="16943330" cy="1166364"/>
          </a:xfrm>
          <a:prstGeom prst="rect">
            <a:avLst/>
          </a:prstGeom>
        </p:spPr>
        <p:txBody>
          <a:bodyPr vert="horz" lIns="137160" tIns="68580" rIns="137160" bIns="6858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371600"/>
            <a:r>
              <a:rPr lang="en-US" sz="4800" b="1" dirty="0">
                <a:solidFill>
                  <a:schemeClr val="accent1">
                    <a:lumMod val="75000"/>
                  </a:schemeClr>
                </a:solidFill>
                <a:latin typeface="Montserrat" panose="00000500000000000000" pitchFamily="2" charset="0"/>
              </a:rPr>
              <a:t>Intergovernmental Panel on Climate Change (IPCC)</a:t>
            </a:r>
          </a:p>
        </p:txBody>
      </p:sp>
      <p:pic>
        <p:nvPicPr>
          <p:cNvPr id="5" name="Picture 4" descr="Logo, company name&#10;&#10;Description automatically generated">
            <a:extLst>
              <a:ext uri="{FF2B5EF4-FFF2-40B4-BE49-F238E27FC236}">
                <a16:creationId xmlns:a16="http://schemas.microsoft.com/office/drawing/2014/main" id="{604D69B2-905D-4808-BE37-4ECA4801A8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17514" y="7245010"/>
            <a:ext cx="4550126" cy="2483906"/>
          </a:xfrm>
          <a:prstGeom prst="rect">
            <a:avLst/>
          </a:prstGeom>
        </p:spPr>
      </p:pic>
      <p:sp>
        <p:nvSpPr>
          <p:cNvPr id="10" name="Content Placeholder 2">
            <a:extLst>
              <a:ext uri="{FF2B5EF4-FFF2-40B4-BE49-F238E27FC236}">
                <a16:creationId xmlns:a16="http://schemas.microsoft.com/office/drawing/2014/main" id="{D212C411-3178-4B66-97D6-002C7593BA89}"/>
              </a:ext>
            </a:extLst>
          </p:cNvPr>
          <p:cNvSpPr>
            <a:spLocks noGrp="1"/>
          </p:cNvSpPr>
          <p:nvPr>
            <p:ph idx="1"/>
          </p:nvPr>
        </p:nvSpPr>
        <p:spPr>
          <a:xfrm>
            <a:off x="520360" y="2874002"/>
            <a:ext cx="17436873" cy="4371008"/>
          </a:xfrm>
        </p:spPr>
        <p:txBody>
          <a:bodyPr>
            <a:normAutofit/>
          </a:bodyPr>
          <a:lstStyle/>
          <a:p>
            <a:pPr>
              <a:lnSpc>
                <a:spcPct val="100000"/>
              </a:lnSpc>
              <a:spcBef>
                <a:spcPts val="600"/>
              </a:spcBef>
            </a:pPr>
            <a:r>
              <a:rPr lang="en-US" dirty="0">
                <a:solidFill>
                  <a:schemeClr val="dk1"/>
                </a:solidFill>
                <a:latin typeface="Gill Sans MT" panose="020B0502020104020203" pitchFamily="34" charset="77"/>
                <a:ea typeface="Georgia"/>
                <a:cs typeface="Georgia"/>
                <a:sym typeface="Georgia"/>
              </a:rPr>
              <a:t>Scientific body of the United Nations (UN) responsible for monitoring and assessing all science related to climate change</a:t>
            </a:r>
          </a:p>
          <a:p>
            <a:pPr>
              <a:lnSpc>
                <a:spcPct val="100000"/>
              </a:lnSpc>
              <a:spcBef>
                <a:spcPts val="600"/>
              </a:spcBef>
            </a:pPr>
            <a:r>
              <a:rPr lang="en-US" dirty="0">
                <a:solidFill>
                  <a:schemeClr val="dk1"/>
                </a:solidFill>
                <a:latin typeface="Gill Sans MT" panose="020B0502020104020203" pitchFamily="34" charset="77"/>
                <a:sym typeface="Georgia"/>
              </a:rPr>
              <a:t>Conducts regular scientific assessments on climate change</a:t>
            </a:r>
          </a:p>
          <a:p>
            <a:pPr lvl="1">
              <a:lnSpc>
                <a:spcPct val="100000"/>
              </a:lnSpc>
              <a:spcBef>
                <a:spcPts val="600"/>
              </a:spcBef>
            </a:pPr>
            <a:r>
              <a:rPr lang="en-US" dirty="0">
                <a:latin typeface="Gill Sans MT" panose="020B0502020104020203" pitchFamily="34" charset="0"/>
              </a:rPr>
              <a:t>Considers implications and future risks</a:t>
            </a:r>
          </a:p>
          <a:p>
            <a:pPr lvl="1">
              <a:lnSpc>
                <a:spcPct val="100000"/>
              </a:lnSpc>
              <a:spcBef>
                <a:spcPts val="600"/>
              </a:spcBef>
            </a:pPr>
            <a:r>
              <a:rPr lang="en-US" dirty="0">
                <a:latin typeface="Gill Sans MT" panose="020B0502020104020203" pitchFamily="34" charset="0"/>
              </a:rPr>
              <a:t>Adaptation and mitigation options</a:t>
            </a:r>
          </a:p>
          <a:p>
            <a:pPr>
              <a:lnSpc>
                <a:spcPct val="100000"/>
              </a:lnSpc>
              <a:spcBef>
                <a:spcPts val="600"/>
              </a:spcBef>
            </a:pPr>
            <a:r>
              <a:rPr lang="en-US" dirty="0">
                <a:latin typeface="Gill Sans MT" panose="020B0502020104020203" pitchFamily="34" charset="0"/>
              </a:rPr>
              <a:t>Assessment reports released, on average, every six to seven years</a:t>
            </a:r>
          </a:p>
        </p:txBody>
      </p:sp>
    </p:spTree>
    <p:extLst>
      <p:ext uri="{BB962C8B-B14F-4D97-AF65-F5344CB8AC3E}">
        <p14:creationId xmlns:p14="http://schemas.microsoft.com/office/powerpoint/2010/main" val="1196517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7BC09C-FC07-454C-94AC-5BCBD58DBB67}"/>
              </a:ext>
            </a:extLst>
          </p:cNvPr>
          <p:cNvSpPr>
            <a:spLocks noGrp="1"/>
          </p:cNvSpPr>
          <p:nvPr>
            <p:ph type="title"/>
          </p:nvPr>
        </p:nvSpPr>
        <p:spPr>
          <a:xfrm>
            <a:off x="643814" y="1125894"/>
            <a:ext cx="17019036" cy="4017606"/>
          </a:xfrm>
        </p:spPr>
        <p:txBody>
          <a:bodyPr>
            <a:normAutofit fontScale="90000"/>
          </a:bodyPr>
          <a:lstStyle/>
          <a:p>
            <a:r>
              <a:rPr lang="en-US" sz="6600" b="1" dirty="0">
                <a:solidFill>
                  <a:srgbClr val="004080"/>
                </a:solidFill>
                <a:latin typeface="Gill Sans MT" panose="020B0502020104020203" pitchFamily="34" charset="0"/>
              </a:rPr>
              <a:t>“It is </a:t>
            </a:r>
            <a:r>
              <a:rPr lang="en-US" sz="6600" b="1" dirty="0">
                <a:solidFill>
                  <a:srgbClr val="FF0066"/>
                </a:solidFill>
                <a:latin typeface="Gill Sans MT" panose="020B0502020104020203" pitchFamily="34" charset="0"/>
              </a:rPr>
              <a:t>unequivocal </a:t>
            </a:r>
            <a:r>
              <a:rPr lang="en-US" sz="6600" b="1" dirty="0">
                <a:solidFill>
                  <a:srgbClr val="004080"/>
                </a:solidFill>
                <a:latin typeface="Gill Sans MT" panose="020B0502020104020203" pitchFamily="34" charset="0"/>
              </a:rPr>
              <a:t>that</a:t>
            </a:r>
            <a:r>
              <a:rPr lang="en-US" sz="6600" b="1" dirty="0">
                <a:solidFill>
                  <a:schemeClr val="accent3">
                    <a:lumMod val="20000"/>
                    <a:lumOff val="80000"/>
                  </a:schemeClr>
                </a:solidFill>
                <a:latin typeface="Gill Sans MT" panose="020B0502020104020203" pitchFamily="34" charset="0"/>
              </a:rPr>
              <a:t> </a:t>
            </a:r>
            <a:r>
              <a:rPr lang="en-US" sz="6600" b="1" dirty="0">
                <a:solidFill>
                  <a:srgbClr val="FF0066"/>
                </a:solidFill>
                <a:latin typeface="Gill Sans MT" panose="020B0502020104020203" pitchFamily="34" charset="0"/>
              </a:rPr>
              <a:t>human influence </a:t>
            </a:r>
            <a:r>
              <a:rPr lang="en-US" sz="6600" b="1" dirty="0">
                <a:solidFill>
                  <a:srgbClr val="004080"/>
                </a:solidFill>
                <a:latin typeface="Gill Sans MT" panose="020B0502020104020203" pitchFamily="34" charset="0"/>
              </a:rPr>
              <a:t>has warmed the atmosphere, ocean, and land.</a:t>
            </a:r>
            <a:r>
              <a:rPr lang="en-US" sz="6600" b="1" dirty="0">
                <a:solidFill>
                  <a:schemeClr val="accent3">
                    <a:lumMod val="20000"/>
                    <a:lumOff val="80000"/>
                  </a:schemeClr>
                </a:solidFill>
                <a:latin typeface="Gill Sans MT" panose="020B0502020104020203" pitchFamily="34" charset="0"/>
              </a:rPr>
              <a:t> </a:t>
            </a:r>
            <a:r>
              <a:rPr lang="en-US" sz="6600" b="1" dirty="0">
                <a:solidFill>
                  <a:srgbClr val="FF0066"/>
                </a:solidFill>
                <a:latin typeface="Gill Sans MT" panose="020B0502020104020203" pitchFamily="34" charset="0"/>
              </a:rPr>
              <a:t>Widespread and rapid changes </a:t>
            </a:r>
            <a:r>
              <a:rPr lang="en-US" sz="6600" b="1" dirty="0">
                <a:solidFill>
                  <a:srgbClr val="004080"/>
                </a:solidFill>
                <a:latin typeface="Gill Sans MT" panose="020B0502020104020203" pitchFamily="34" charset="0"/>
              </a:rPr>
              <a:t>in the atmosphere, ocean, cryosphere, and biosphere have occurred.”</a:t>
            </a:r>
            <a:endParaRPr lang="en-US" sz="6600" b="1" dirty="0">
              <a:solidFill>
                <a:schemeClr val="bg1">
                  <a:lumMod val="65000"/>
                </a:schemeClr>
              </a:solidFill>
              <a:latin typeface="Gill Sans MT" panose="020B0502020104020203" pitchFamily="34" charset="0"/>
            </a:endParaRPr>
          </a:p>
        </p:txBody>
      </p:sp>
      <p:sp>
        <p:nvSpPr>
          <p:cNvPr id="2" name="Slide Number Placeholder 1">
            <a:extLst>
              <a:ext uri="{FF2B5EF4-FFF2-40B4-BE49-F238E27FC236}">
                <a16:creationId xmlns:a16="http://schemas.microsoft.com/office/drawing/2014/main" id="{692F8BFE-F271-4E64-A6E3-0162E5096BE5}"/>
              </a:ext>
            </a:extLst>
          </p:cNvPr>
          <p:cNvSpPr>
            <a:spLocks noGrp="1"/>
          </p:cNvSpPr>
          <p:nvPr>
            <p:ph type="sldNum" sz="quarter" idx="12"/>
          </p:nvPr>
        </p:nvSpPr>
        <p:spPr/>
        <p:txBody>
          <a:bodyPr/>
          <a:lstStyle/>
          <a:p>
            <a:pPr defTabSz="1371600">
              <a:defRPr/>
            </a:pPr>
            <a:fld id="{E52F1DF9-F706-437B-AF34-9354CBDBB130}" type="slidenum">
              <a:rPr lang="en-US">
                <a:solidFill>
                  <a:prstClr val="black">
                    <a:tint val="75000"/>
                  </a:prstClr>
                </a:solidFill>
                <a:latin typeface="Gill Sans MT" panose="020B0502020104020203" pitchFamily="34" charset="0"/>
              </a:rPr>
              <a:pPr defTabSz="1371600">
                <a:defRPr/>
              </a:pPr>
              <a:t>19</a:t>
            </a:fld>
            <a:endParaRPr lang="en-US" dirty="0">
              <a:solidFill>
                <a:prstClr val="black">
                  <a:tint val="75000"/>
                </a:prstClr>
              </a:solidFill>
              <a:latin typeface="Gill Sans MT" panose="020B0502020104020203" pitchFamily="34" charset="0"/>
            </a:endParaRPr>
          </a:p>
        </p:txBody>
      </p:sp>
      <p:sp>
        <p:nvSpPr>
          <p:cNvPr id="5" name="TextBox 4">
            <a:extLst>
              <a:ext uri="{FF2B5EF4-FFF2-40B4-BE49-F238E27FC236}">
                <a16:creationId xmlns:a16="http://schemas.microsoft.com/office/drawing/2014/main" id="{B94A258E-AF15-43FF-9A69-F2AF04B7972B}"/>
              </a:ext>
            </a:extLst>
          </p:cNvPr>
          <p:cNvSpPr txBox="1"/>
          <p:nvPr/>
        </p:nvSpPr>
        <p:spPr>
          <a:xfrm>
            <a:off x="9657184" y="4174004"/>
            <a:ext cx="7987004" cy="923330"/>
          </a:xfrm>
          <a:prstGeom prst="rect">
            <a:avLst/>
          </a:prstGeom>
          <a:noFill/>
        </p:spPr>
        <p:txBody>
          <a:bodyPr wrap="square">
            <a:spAutoFit/>
          </a:bodyPr>
          <a:lstStyle/>
          <a:p>
            <a:pPr defTabSz="1371600">
              <a:defRPr/>
            </a:pPr>
            <a:r>
              <a:rPr lang="en-US" sz="2700" b="1">
                <a:solidFill>
                  <a:prstClr val="black">
                    <a:lumMod val="50000"/>
                    <a:lumOff val="50000"/>
                  </a:prstClr>
                </a:solidFill>
                <a:latin typeface="Gill Sans MT" panose="020B0502020104020203" pitchFamily="34" charset="0"/>
              </a:rPr>
              <a:t> – IPCC, 2021</a:t>
            </a:r>
          </a:p>
          <a:p>
            <a:pPr defTabSz="1371600">
              <a:defRPr/>
            </a:pPr>
            <a:r>
              <a:rPr lang="en-US" sz="2700" b="1">
                <a:solidFill>
                  <a:prstClr val="black">
                    <a:lumMod val="50000"/>
                    <a:lumOff val="50000"/>
                  </a:prstClr>
                </a:solidFill>
                <a:latin typeface="Gill Sans MT" panose="020B0502020104020203" pitchFamily="34" charset="0"/>
              </a:rPr>
              <a:t>Opening Statement, 6</a:t>
            </a:r>
            <a:r>
              <a:rPr lang="en-US" sz="2700" b="1" baseline="30000">
                <a:solidFill>
                  <a:prstClr val="black">
                    <a:lumMod val="50000"/>
                    <a:lumOff val="50000"/>
                  </a:prstClr>
                </a:solidFill>
                <a:latin typeface="Gill Sans MT" panose="020B0502020104020203" pitchFamily="34" charset="0"/>
              </a:rPr>
              <a:t>th</a:t>
            </a:r>
            <a:r>
              <a:rPr lang="en-US" sz="2700" b="1">
                <a:solidFill>
                  <a:prstClr val="black">
                    <a:lumMod val="50000"/>
                    <a:lumOff val="50000"/>
                  </a:prstClr>
                </a:solidFill>
                <a:latin typeface="Gill Sans MT" panose="020B0502020104020203" pitchFamily="34" charset="0"/>
              </a:rPr>
              <a:t> Assessment Report</a:t>
            </a:r>
            <a:endParaRPr lang="en-US" sz="2700">
              <a:solidFill>
                <a:prstClr val="black">
                  <a:lumMod val="50000"/>
                  <a:lumOff val="50000"/>
                </a:prstClr>
              </a:solidFill>
              <a:latin typeface="Calibri" panose="020F0502020204030204"/>
            </a:endParaRPr>
          </a:p>
        </p:txBody>
      </p:sp>
    </p:spTree>
    <p:extLst>
      <p:ext uri="{BB962C8B-B14F-4D97-AF65-F5344CB8AC3E}">
        <p14:creationId xmlns:p14="http://schemas.microsoft.com/office/powerpoint/2010/main" val="304730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EF7FE0-E147-4862-80BA-9A75F2710A30}"/>
              </a:ext>
            </a:extLst>
          </p:cNvPr>
          <p:cNvPicPr>
            <a:picLocks noChangeAspect="1"/>
          </p:cNvPicPr>
          <p:nvPr/>
        </p:nvPicPr>
        <p:blipFill>
          <a:blip r:embed="rId3"/>
          <a:stretch>
            <a:fillRect/>
          </a:stretch>
        </p:blipFill>
        <p:spPr>
          <a:xfrm>
            <a:off x="222478" y="1454393"/>
            <a:ext cx="8444577" cy="8501636"/>
          </a:xfrm>
          <a:prstGeom prst="rect">
            <a:avLst/>
          </a:prstGeom>
        </p:spPr>
      </p:pic>
      <p:sp>
        <p:nvSpPr>
          <p:cNvPr id="5" name="Title 1">
            <a:extLst>
              <a:ext uri="{FF2B5EF4-FFF2-40B4-BE49-F238E27FC236}">
                <a16:creationId xmlns:a16="http://schemas.microsoft.com/office/drawing/2014/main" id="{3E264AE7-121E-4A93-8D10-9642844614D7}"/>
              </a:ext>
            </a:extLst>
          </p:cNvPr>
          <p:cNvSpPr>
            <a:spLocks noGrp="1"/>
          </p:cNvSpPr>
          <p:nvPr>
            <p:ph type="title"/>
          </p:nvPr>
        </p:nvSpPr>
        <p:spPr>
          <a:xfrm>
            <a:off x="222478" y="0"/>
            <a:ext cx="12689958" cy="1988345"/>
          </a:xfrm>
        </p:spPr>
        <p:txBody>
          <a:bodyPr>
            <a:normAutofit/>
          </a:bodyPr>
          <a:lstStyle/>
          <a:p>
            <a:r>
              <a:rPr lang="en-US" sz="4800" b="1" dirty="0">
                <a:solidFill>
                  <a:schemeClr val="accent1">
                    <a:lumMod val="75000"/>
                  </a:schemeClr>
                </a:solidFill>
                <a:latin typeface="Montserrat" panose="00000500000000000000" pitchFamily="2" charset="0"/>
              </a:rPr>
              <a:t>Human Influence &amp; A Warming Planet</a:t>
            </a:r>
          </a:p>
        </p:txBody>
      </p:sp>
      <p:sp>
        <p:nvSpPr>
          <p:cNvPr id="2" name="Slide Number Placeholder 1">
            <a:extLst>
              <a:ext uri="{FF2B5EF4-FFF2-40B4-BE49-F238E27FC236}">
                <a16:creationId xmlns:a16="http://schemas.microsoft.com/office/drawing/2014/main" id="{D8B690F1-3EE2-49EA-B7A4-C64000FBC20D}"/>
              </a:ext>
            </a:extLst>
          </p:cNvPr>
          <p:cNvSpPr>
            <a:spLocks noGrp="1"/>
          </p:cNvSpPr>
          <p:nvPr>
            <p:ph type="sldNum" sz="quarter" idx="12"/>
          </p:nvPr>
        </p:nvSpPr>
        <p:spPr/>
        <p:txBody>
          <a:bodyPr/>
          <a:lstStyle/>
          <a:p>
            <a:fld id="{E52F1DF9-F706-437B-AF34-9354CBDBB130}" type="slidenum">
              <a:rPr lang="en-US" smtClean="0">
                <a:latin typeface="Gill Sans MT" panose="020B0502020104020203" pitchFamily="34" charset="0"/>
              </a:rPr>
              <a:t>20</a:t>
            </a:fld>
            <a:endParaRPr lang="en-US">
              <a:latin typeface="Gill Sans MT" panose="020B0502020104020203" pitchFamily="34" charset="0"/>
            </a:endParaRPr>
          </a:p>
        </p:txBody>
      </p:sp>
      <p:sp>
        <p:nvSpPr>
          <p:cNvPr id="10" name="Rectangle 9">
            <a:extLst>
              <a:ext uri="{FF2B5EF4-FFF2-40B4-BE49-F238E27FC236}">
                <a16:creationId xmlns:a16="http://schemas.microsoft.com/office/drawing/2014/main" id="{EFE3FB82-6163-40F5-BC20-49FEF8EFDDEB}"/>
              </a:ext>
            </a:extLst>
          </p:cNvPr>
          <p:cNvSpPr/>
          <p:nvPr/>
        </p:nvSpPr>
        <p:spPr>
          <a:xfrm>
            <a:off x="222478" y="9782905"/>
            <a:ext cx="2932838" cy="346249"/>
          </a:xfrm>
          <a:prstGeom prst="rect">
            <a:avLst/>
          </a:prstGeom>
        </p:spPr>
        <p:txBody>
          <a:bodyPr wrap="square">
            <a:spAutoFit/>
          </a:bodyPr>
          <a:lstStyle/>
          <a:p>
            <a:r>
              <a:rPr lang="en-US" sz="1650" dirty="0">
                <a:solidFill>
                  <a:schemeClr val="bg1">
                    <a:lumMod val="65000"/>
                  </a:schemeClr>
                </a:solidFill>
                <a:latin typeface="Tw Cen MT"/>
                <a:cs typeface="Tw Cen MT"/>
              </a:rPr>
              <a:t>IPCC AR6, WG1 2021</a:t>
            </a:r>
          </a:p>
        </p:txBody>
      </p:sp>
      <p:pic>
        <p:nvPicPr>
          <p:cNvPr id="4" name="Picture 3">
            <a:extLst>
              <a:ext uri="{FF2B5EF4-FFF2-40B4-BE49-F238E27FC236}">
                <a16:creationId xmlns:a16="http://schemas.microsoft.com/office/drawing/2014/main" id="{574746B8-55DA-36B6-8CF0-70059CF0282C}"/>
              </a:ext>
            </a:extLst>
          </p:cNvPr>
          <p:cNvPicPr>
            <a:picLocks noChangeAspect="1"/>
          </p:cNvPicPr>
          <p:nvPr/>
        </p:nvPicPr>
        <p:blipFill>
          <a:blip r:embed="rId4"/>
          <a:stretch>
            <a:fillRect/>
          </a:stretch>
        </p:blipFill>
        <p:spPr>
          <a:xfrm>
            <a:off x="8686800" y="2266950"/>
            <a:ext cx="8791974" cy="7772400"/>
          </a:xfrm>
          <a:prstGeom prst="rect">
            <a:avLst/>
          </a:prstGeom>
        </p:spPr>
      </p:pic>
    </p:spTree>
    <p:extLst>
      <p:ext uri="{BB962C8B-B14F-4D97-AF65-F5344CB8AC3E}">
        <p14:creationId xmlns:p14="http://schemas.microsoft.com/office/powerpoint/2010/main" val="3948595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B690F1-3EE2-49EA-B7A4-C64000FBC20D}"/>
              </a:ext>
            </a:extLst>
          </p:cNvPr>
          <p:cNvSpPr>
            <a:spLocks noGrp="1"/>
          </p:cNvSpPr>
          <p:nvPr>
            <p:ph type="sldNum" sz="quarter" idx="12"/>
          </p:nvPr>
        </p:nvSpPr>
        <p:spPr/>
        <p:txBody>
          <a:bodyPr/>
          <a:lstStyle/>
          <a:p>
            <a:fld id="{E52F1DF9-F706-437B-AF34-9354CBDBB130}" type="slidenum">
              <a:rPr lang="en-US" smtClean="0"/>
              <a:t>21</a:t>
            </a:fld>
            <a:endParaRPr lang="en-US"/>
          </a:p>
        </p:txBody>
      </p:sp>
      <p:sp>
        <p:nvSpPr>
          <p:cNvPr id="10" name="Rectangle 9">
            <a:extLst>
              <a:ext uri="{FF2B5EF4-FFF2-40B4-BE49-F238E27FC236}">
                <a16:creationId xmlns:a16="http://schemas.microsoft.com/office/drawing/2014/main" id="{EFE3FB82-6163-40F5-BC20-49FEF8EFDDEB}"/>
              </a:ext>
            </a:extLst>
          </p:cNvPr>
          <p:cNvSpPr/>
          <p:nvPr/>
        </p:nvSpPr>
        <p:spPr>
          <a:xfrm>
            <a:off x="222478" y="9593906"/>
            <a:ext cx="2932838" cy="346249"/>
          </a:xfrm>
          <a:prstGeom prst="rect">
            <a:avLst/>
          </a:prstGeom>
        </p:spPr>
        <p:txBody>
          <a:bodyPr wrap="square">
            <a:spAutoFit/>
          </a:bodyPr>
          <a:lstStyle/>
          <a:p>
            <a:r>
              <a:rPr lang="en-US" sz="1650" dirty="0">
                <a:solidFill>
                  <a:schemeClr val="bg1">
                    <a:lumMod val="65000"/>
                  </a:schemeClr>
                </a:solidFill>
                <a:latin typeface="Tw Cen MT"/>
                <a:cs typeface="Tw Cen MT"/>
              </a:rPr>
              <a:t>IPCC AR6, WG1 2021</a:t>
            </a:r>
          </a:p>
        </p:txBody>
      </p:sp>
      <p:pic>
        <p:nvPicPr>
          <p:cNvPr id="4" name="Picture 3">
            <a:extLst>
              <a:ext uri="{FF2B5EF4-FFF2-40B4-BE49-F238E27FC236}">
                <a16:creationId xmlns:a16="http://schemas.microsoft.com/office/drawing/2014/main" id="{262BB51C-360D-4116-856E-9D84713496C5}"/>
              </a:ext>
            </a:extLst>
          </p:cNvPr>
          <p:cNvPicPr>
            <a:picLocks noChangeAspect="1"/>
          </p:cNvPicPr>
          <p:nvPr/>
        </p:nvPicPr>
        <p:blipFill>
          <a:blip r:embed="rId3"/>
          <a:stretch>
            <a:fillRect/>
          </a:stretch>
        </p:blipFill>
        <p:spPr>
          <a:xfrm>
            <a:off x="4280523" y="1578293"/>
            <a:ext cx="9726954" cy="8503920"/>
          </a:xfrm>
          <a:prstGeom prst="rect">
            <a:avLst/>
          </a:prstGeom>
        </p:spPr>
      </p:pic>
      <p:sp>
        <p:nvSpPr>
          <p:cNvPr id="3" name="TextBox 2">
            <a:extLst>
              <a:ext uri="{FF2B5EF4-FFF2-40B4-BE49-F238E27FC236}">
                <a16:creationId xmlns:a16="http://schemas.microsoft.com/office/drawing/2014/main" id="{A0B53561-1F35-4915-9A11-334697167759}"/>
              </a:ext>
            </a:extLst>
          </p:cNvPr>
          <p:cNvSpPr txBox="1"/>
          <p:nvPr/>
        </p:nvSpPr>
        <p:spPr>
          <a:xfrm>
            <a:off x="222477" y="4798565"/>
            <a:ext cx="3896442" cy="1754326"/>
          </a:xfrm>
          <a:prstGeom prst="rect">
            <a:avLst/>
          </a:prstGeom>
          <a:noFill/>
          <a:ln>
            <a:solidFill>
              <a:schemeClr val="bg2">
                <a:lumMod val="75000"/>
              </a:schemeClr>
            </a:solidFill>
          </a:ln>
        </p:spPr>
        <p:txBody>
          <a:bodyPr wrap="square" rtlCol="0">
            <a:spAutoFit/>
          </a:bodyPr>
          <a:lstStyle/>
          <a:p>
            <a:r>
              <a:rPr lang="en-US" sz="3600">
                <a:solidFill>
                  <a:schemeClr val="bg2">
                    <a:lumMod val="25000"/>
                  </a:schemeClr>
                </a:solidFill>
                <a:latin typeface="Gill Sans MT" panose="020B0502020104020203" pitchFamily="34" charset="0"/>
              </a:rPr>
              <a:t>2010-2020 was the hottest decade in 125,000 years</a:t>
            </a:r>
          </a:p>
        </p:txBody>
      </p:sp>
      <p:sp>
        <p:nvSpPr>
          <p:cNvPr id="9" name="Title 1">
            <a:extLst>
              <a:ext uri="{FF2B5EF4-FFF2-40B4-BE49-F238E27FC236}">
                <a16:creationId xmlns:a16="http://schemas.microsoft.com/office/drawing/2014/main" id="{2529D0AE-8CE8-472C-A371-152626AC4D44}"/>
              </a:ext>
            </a:extLst>
          </p:cNvPr>
          <p:cNvSpPr>
            <a:spLocks noGrp="1"/>
          </p:cNvSpPr>
          <p:nvPr>
            <p:ph type="title"/>
          </p:nvPr>
        </p:nvSpPr>
        <p:spPr>
          <a:xfrm>
            <a:off x="222478" y="0"/>
            <a:ext cx="12689958" cy="1988345"/>
          </a:xfrm>
        </p:spPr>
        <p:txBody>
          <a:bodyPr>
            <a:normAutofit/>
          </a:bodyPr>
          <a:lstStyle/>
          <a:p>
            <a:r>
              <a:rPr lang="en-US" sz="4800" b="1">
                <a:solidFill>
                  <a:schemeClr val="accent1">
                    <a:lumMod val="75000"/>
                  </a:schemeClr>
                </a:solidFill>
                <a:latin typeface="Montserrat" panose="00000500000000000000" pitchFamily="2" charset="0"/>
              </a:rPr>
              <a:t>Human Influence &amp; A Warming Planet</a:t>
            </a:r>
          </a:p>
        </p:txBody>
      </p:sp>
    </p:spTree>
    <p:extLst>
      <p:ext uri="{BB962C8B-B14F-4D97-AF65-F5344CB8AC3E}">
        <p14:creationId xmlns:p14="http://schemas.microsoft.com/office/powerpoint/2010/main" val="1035086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264AE7-121E-4A93-8D10-9642844614D7}"/>
              </a:ext>
            </a:extLst>
          </p:cNvPr>
          <p:cNvSpPr>
            <a:spLocks noGrp="1"/>
          </p:cNvSpPr>
          <p:nvPr>
            <p:ph type="title"/>
          </p:nvPr>
        </p:nvSpPr>
        <p:spPr>
          <a:xfrm>
            <a:off x="384081" y="90908"/>
            <a:ext cx="17400999" cy="1988345"/>
          </a:xfrm>
        </p:spPr>
        <p:txBody>
          <a:bodyPr>
            <a:normAutofit/>
          </a:bodyPr>
          <a:lstStyle/>
          <a:p>
            <a:pPr algn="l"/>
            <a:r>
              <a:rPr lang="en-US" sz="4800" b="1" dirty="0">
                <a:solidFill>
                  <a:schemeClr val="accent1">
                    <a:lumMod val="75000"/>
                  </a:schemeClr>
                </a:solidFill>
                <a:latin typeface="Montserrat" panose="00000500000000000000" pitchFamily="2" charset="0"/>
              </a:rPr>
              <a:t>Observed Warming Driven by Greenhouse Gas Emission from Human Activities</a:t>
            </a:r>
          </a:p>
        </p:txBody>
      </p:sp>
      <p:sp>
        <p:nvSpPr>
          <p:cNvPr id="10" name="Rectangle 9">
            <a:extLst>
              <a:ext uri="{FF2B5EF4-FFF2-40B4-BE49-F238E27FC236}">
                <a16:creationId xmlns:a16="http://schemas.microsoft.com/office/drawing/2014/main" id="{EFE3FB82-6163-40F5-BC20-49FEF8EFDDEB}"/>
              </a:ext>
            </a:extLst>
          </p:cNvPr>
          <p:cNvSpPr/>
          <p:nvPr/>
        </p:nvSpPr>
        <p:spPr>
          <a:xfrm>
            <a:off x="222478" y="9593906"/>
            <a:ext cx="2932838" cy="346249"/>
          </a:xfrm>
          <a:prstGeom prst="rect">
            <a:avLst/>
          </a:prstGeom>
        </p:spPr>
        <p:txBody>
          <a:bodyPr wrap="square">
            <a:spAutoFit/>
          </a:bodyPr>
          <a:lstStyle/>
          <a:p>
            <a:r>
              <a:rPr lang="en-US" sz="1650">
                <a:solidFill>
                  <a:schemeClr val="bg1">
                    <a:lumMod val="65000"/>
                  </a:schemeClr>
                </a:solidFill>
                <a:latin typeface="Tw Cen MT"/>
                <a:cs typeface="Tw Cen MT"/>
              </a:rPr>
              <a:t>IPCC AR6, WG1 2021</a:t>
            </a:r>
          </a:p>
        </p:txBody>
      </p:sp>
      <p:sp>
        <p:nvSpPr>
          <p:cNvPr id="15" name="Google Shape;1025;p40">
            <a:extLst>
              <a:ext uri="{FF2B5EF4-FFF2-40B4-BE49-F238E27FC236}">
                <a16:creationId xmlns:a16="http://schemas.microsoft.com/office/drawing/2014/main" id="{04747465-E686-4971-BECF-B16FE6757481}"/>
              </a:ext>
            </a:extLst>
          </p:cNvPr>
          <p:cNvSpPr txBox="1">
            <a:spLocks/>
          </p:cNvSpPr>
          <p:nvPr/>
        </p:nvSpPr>
        <p:spPr>
          <a:xfrm>
            <a:off x="384081" y="3990632"/>
            <a:ext cx="5408654" cy="3027047"/>
          </a:xfrm>
          <a:prstGeom prst="rect">
            <a:avLst/>
          </a:prstGeom>
          <a:ln>
            <a:solidFill>
              <a:schemeClr val="bg2">
                <a:lumMod val="75000"/>
              </a:schemeClr>
            </a:solidFill>
          </a:ln>
        </p:spPr>
        <p:txBody>
          <a:bodyPr spcFirstLastPara="1" vert="horz" wrap="square" lIns="137138" tIns="137138" rIns="137138" bIns="137138"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3600" b="1" dirty="0">
                <a:latin typeface="Gill Sans MT" panose="020B0502020104020203" pitchFamily="34" charset="0"/>
              </a:rPr>
              <a:t>Observed warming </a:t>
            </a:r>
            <a:r>
              <a:rPr lang="en-US" sz="3600" dirty="0">
                <a:latin typeface="Gill Sans MT" panose="020B0502020104020203" pitchFamily="34" charset="0"/>
              </a:rPr>
              <a:t>is driven by emissions from </a:t>
            </a:r>
            <a:r>
              <a:rPr lang="en-US" sz="3600" b="1" dirty="0">
                <a:solidFill>
                  <a:srgbClr val="D3837A"/>
                </a:solidFill>
                <a:latin typeface="Gill Sans MT" panose="020B0502020104020203" pitchFamily="34" charset="0"/>
              </a:rPr>
              <a:t>human activities</a:t>
            </a:r>
            <a:r>
              <a:rPr lang="en-US" sz="3600" dirty="0">
                <a:latin typeface="Gill Sans MT" panose="020B0502020104020203" pitchFamily="34" charset="0"/>
              </a:rPr>
              <a:t>, with </a:t>
            </a:r>
            <a:r>
              <a:rPr lang="en-US" sz="3600" b="1" dirty="0">
                <a:solidFill>
                  <a:srgbClr val="D3837A"/>
                </a:solidFill>
                <a:latin typeface="Gill Sans MT" panose="020B0502020104020203" pitchFamily="34" charset="0"/>
              </a:rPr>
              <a:t>greenhouse gas </a:t>
            </a:r>
            <a:r>
              <a:rPr lang="en-US" sz="3600" dirty="0">
                <a:latin typeface="Gill Sans MT" panose="020B0502020104020203" pitchFamily="34" charset="0"/>
              </a:rPr>
              <a:t>warming partly masked by </a:t>
            </a:r>
            <a:r>
              <a:rPr lang="en-US" sz="3600" b="1" dirty="0">
                <a:solidFill>
                  <a:srgbClr val="82BED7"/>
                </a:solidFill>
                <a:latin typeface="Gill Sans MT" panose="020B0502020104020203" pitchFamily="34" charset="0"/>
              </a:rPr>
              <a:t>aerosol cooling</a:t>
            </a:r>
            <a:endParaRPr lang="en-US" sz="2400" b="1" dirty="0">
              <a:solidFill>
                <a:srgbClr val="82BED7"/>
              </a:solidFill>
              <a:latin typeface="Gill Sans MT" panose="020B0502020104020203" pitchFamily="34" charset="0"/>
            </a:endParaRPr>
          </a:p>
        </p:txBody>
      </p:sp>
      <p:pic>
        <p:nvPicPr>
          <p:cNvPr id="20" name="Picture 19" descr="Chart, box and whisker chart&#10;&#10;Description automatically generated">
            <a:extLst>
              <a:ext uri="{FF2B5EF4-FFF2-40B4-BE49-F238E27FC236}">
                <a16:creationId xmlns:a16="http://schemas.microsoft.com/office/drawing/2014/main" id="{593FA0F9-D512-8B3C-1507-C3E2118F41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6160" y="1951310"/>
            <a:ext cx="9856288" cy="8027802"/>
          </a:xfrm>
          <a:prstGeom prst="rect">
            <a:avLst/>
          </a:prstGeom>
        </p:spPr>
      </p:pic>
      <p:sp>
        <p:nvSpPr>
          <p:cNvPr id="12" name="TextBox 11">
            <a:extLst>
              <a:ext uri="{FF2B5EF4-FFF2-40B4-BE49-F238E27FC236}">
                <a16:creationId xmlns:a16="http://schemas.microsoft.com/office/drawing/2014/main" id="{3376A9BF-DFBC-75A8-0137-9A919A615BE4}"/>
              </a:ext>
            </a:extLst>
          </p:cNvPr>
          <p:cNvSpPr txBox="1"/>
          <p:nvPr/>
        </p:nvSpPr>
        <p:spPr>
          <a:xfrm>
            <a:off x="15678149" y="6489567"/>
            <a:ext cx="1485901" cy="523220"/>
          </a:xfrm>
          <a:prstGeom prst="rect">
            <a:avLst/>
          </a:prstGeom>
          <a:solidFill>
            <a:schemeClr val="bg1"/>
          </a:solidFill>
        </p:spPr>
        <p:txBody>
          <a:bodyPr wrap="square">
            <a:spAutoFit/>
          </a:bodyPr>
          <a:lstStyle/>
          <a:p>
            <a:r>
              <a:rPr lang="en-US" sz="2800" dirty="0">
                <a:solidFill>
                  <a:srgbClr val="D3837A"/>
                </a:solidFill>
                <a:latin typeface="Gill Sans MT" panose="020B0502020104020203" pitchFamily="34" charset="0"/>
              </a:rPr>
              <a:t>warming</a:t>
            </a:r>
            <a:endParaRPr lang="en-US" dirty="0">
              <a:solidFill>
                <a:srgbClr val="D3837A"/>
              </a:solidFill>
            </a:endParaRPr>
          </a:p>
        </p:txBody>
      </p:sp>
      <p:sp>
        <p:nvSpPr>
          <p:cNvPr id="11" name="TextBox 10">
            <a:extLst>
              <a:ext uri="{FF2B5EF4-FFF2-40B4-BE49-F238E27FC236}">
                <a16:creationId xmlns:a16="http://schemas.microsoft.com/office/drawing/2014/main" id="{4632AD24-760F-E340-C591-3D645BF80BB1}"/>
              </a:ext>
            </a:extLst>
          </p:cNvPr>
          <p:cNvSpPr txBox="1"/>
          <p:nvPr/>
        </p:nvSpPr>
        <p:spPr>
          <a:xfrm>
            <a:off x="15678149" y="7074829"/>
            <a:ext cx="1220735" cy="523220"/>
          </a:xfrm>
          <a:prstGeom prst="rect">
            <a:avLst/>
          </a:prstGeom>
          <a:solidFill>
            <a:schemeClr val="bg1"/>
          </a:solidFill>
        </p:spPr>
        <p:txBody>
          <a:bodyPr wrap="square">
            <a:spAutoFit/>
          </a:bodyPr>
          <a:lstStyle/>
          <a:p>
            <a:r>
              <a:rPr lang="en-US" sz="2800" dirty="0">
                <a:solidFill>
                  <a:srgbClr val="82BED7"/>
                </a:solidFill>
                <a:latin typeface="Gill Sans MT" panose="020B0502020104020203" pitchFamily="34" charset="0"/>
              </a:rPr>
              <a:t>cooling</a:t>
            </a:r>
            <a:endParaRPr lang="en-US" dirty="0"/>
          </a:p>
        </p:txBody>
      </p:sp>
      <p:grpSp>
        <p:nvGrpSpPr>
          <p:cNvPr id="21" name="Group 20">
            <a:extLst>
              <a:ext uri="{FF2B5EF4-FFF2-40B4-BE49-F238E27FC236}">
                <a16:creationId xmlns:a16="http://schemas.microsoft.com/office/drawing/2014/main" id="{C40C8D28-D574-FABF-A23A-BD963AA2A32E}"/>
              </a:ext>
            </a:extLst>
          </p:cNvPr>
          <p:cNvGrpSpPr/>
          <p:nvPr/>
        </p:nvGrpSpPr>
        <p:grpSpPr>
          <a:xfrm>
            <a:off x="9913911" y="3102447"/>
            <a:ext cx="1815485" cy="5835171"/>
            <a:chOff x="9913911" y="3102447"/>
            <a:chExt cx="1815485" cy="5835171"/>
          </a:xfrm>
        </p:grpSpPr>
        <p:sp>
          <p:nvSpPr>
            <p:cNvPr id="8" name="Rectangle 7">
              <a:extLst>
                <a:ext uri="{FF2B5EF4-FFF2-40B4-BE49-F238E27FC236}">
                  <a16:creationId xmlns:a16="http://schemas.microsoft.com/office/drawing/2014/main" id="{B235BFA2-747A-A097-7F8F-1647BE08A8BA}"/>
                </a:ext>
              </a:extLst>
            </p:cNvPr>
            <p:cNvSpPr/>
            <p:nvPr/>
          </p:nvSpPr>
          <p:spPr>
            <a:xfrm>
              <a:off x="10298050" y="3102447"/>
              <a:ext cx="609600" cy="4255429"/>
            </a:xfrm>
            <a:prstGeom prst="rect">
              <a:avLst/>
            </a:prstGeom>
            <a:noFill/>
            <a:ln w="38100">
              <a:solidFill>
                <a:srgbClr val="D3837A"/>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B4B05FA-3AAA-D08E-53A5-CC408172B013}"/>
                </a:ext>
              </a:extLst>
            </p:cNvPr>
            <p:cNvSpPr txBox="1"/>
            <p:nvPr/>
          </p:nvSpPr>
          <p:spPr>
            <a:xfrm>
              <a:off x="9913911" y="7367958"/>
              <a:ext cx="1815485" cy="1569660"/>
            </a:xfrm>
            <a:prstGeom prst="rect">
              <a:avLst/>
            </a:prstGeom>
            <a:noFill/>
          </p:spPr>
          <p:txBody>
            <a:bodyPr wrap="square">
              <a:spAutoFit/>
            </a:bodyPr>
            <a:lstStyle/>
            <a:p>
              <a:r>
                <a:rPr lang="en-US" sz="3200" dirty="0">
                  <a:solidFill>
                    <a:srgbClr val="D3837A"/>
                  </a:solidFill>
                  <a:latin typeface="Gill Sans MT" panose="020B0502020104020203" pitchFamily="34" charset="0"/>
                </a:rPr>
                <a:t>Total Human Influence</a:t>
              </a:r>
              <a:endParaRPr lang="en-US" sz="2000" dirty="0">
                <a:solidFill>
                  <a:srgbClr val="D3837A"/>
                </a:solidFill>
              </a:endParaRPr>
            </a:p>
          </p:txBody>
        </p:sp>
      </p:grpSp>
      <p:grpSp>
        <p:nvGrpSpPr>
          <p:cNvPr id="22" name="Group 21">
            <a:extLst>
              <a:ext uri="{FF2B5EF4-FFF2-40B4-BE49-F238E27FC236}">
                <a16:creationId xmlns:a16="http://schemas.microsoft.com/office/drawing/2014/main" id="{C6CFF7DE-8FD6-64C2-B5C8-6E80B3E12E36}"/>
              </a:ext>
            </a:extLst>
          </p:cNvPr>
          <p:cNvGrpSpPr/>
          <p:nvPr/>
        </p:nvGrpSpPr>
        <p:grpSpPr>
          <a:xfrm>
            <a:off x="10864304" y="1513632"/>
            <a:ext cx="2400300" cy="5822807"/>
            <a:chOff x="10864304" y="1513632"/>
            <a:chExt cx="2400300" cy="5822807"/>
          </a:xfrm>
        </p:grpSpPr>
        <p:sp>
          <p:nvSpPr>
            <p:cNvPr id="16" name="Rectangle 15">
              <a:extLst>
                <a:ext uri="{FF2B5EF4-FFF2-40B4-BE49-F238E27FC236}">
                  <a16:creationId xmlns:a16="http://schemas.microsoft.com/office/drawing/2014/main" id="{2579B479-9F6D-B48C-FCB5-A39DFB2CCF1F}"/>
                </a:ext>
              </a:extLst>
            </p:cNvPr>
            <p:cNvSpPr/>
            <p:nvPr/>
          </p:nvSpPr>
          <p:spPr>
            <a:xfrm>
              <a:off x="11099239" y="2871460"/>
              <a:ext cx="609600" cy="4464979"/>
            </a:xfrm>
            <a:prstGeom prst="rect">
              <a:avLst/>
            </a:prstGeom>
            <a:noFill/>
            <a:ln w="38100">
              <a:solidFill>
                <a:srgbClr val="D3837A"/>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95A16EE-C1F7-4CF5-3377-EE8828C78C83}"/>
                </a:ext>
              </a:extLst>
            </p:cNvPr>
            <p:cNvSpPr txBox="1"/>
            <p:nvPr/>
          </p:nvSpPr>
          <p:spPr>
            <a:xfrm>
              <a:off x="10864304" y="1513632"/>
              <a:ext cx="2400300" cy="1077218"/>
            </a:xfrm>
            <a:prstGeom prst="rect">
              <a:avLst/>
            </a:prstGeom>
            <a:noFill/>
          </p:spPr>
          <p:txBody>
            <a:bodyPr wrap="square">
              <a:spAutoFit/>
            </a:bodyPr>
            <a:lstStyle/>
            <a:p>
              <a:r>
                <a:rPr lang="en-US" sz="3200" dirty="0">
                  <a:solidFill>
                    <a:srgbClr val="D3837A"/>
                  </a:solidFill>
                  <a:latin typeface="Gill Sans MT" panose="020B0502020104020203" pitchFamily="34" charset="0"/>
                </a:rPr>
                <a:t>Greenhouse Gases</a:t>
              </a:r>
              <a:endParaRPr lang="en-US" sz="2000" dirty="0">
                <a:solidFill>
                  <a:srgbClr val="D3837A"/>
                </a:solidFill>
              </a:endParaRPr>
            </a:p>
          </p:txBody>
        </p:sp>
      </p:grpSp>
      <p:grpSp>
        <p:nvGrpSpPr>
          <p:cNvPr id="23" name="Group 22">
            <a:extLst>
              <a:ext uri="{FF2B5EF4-FFF2-40B4-BE49-F238E27FC236}">
                <a16:creationId xmlns:a16="http://schemas.microsoft.com/office/drawing/2014/main" id="{F9B07BC8-F071-0BD7-C0B0-80CDBAB759C1}"/>
              </a:ext>
            </a:extLst>
          </p:cNvPr>
          <p:cNvGrpSpPr/>
          <p:nvPr/>
        </p:nvGrpSpPr>
        <p:grpSpPr>
          <a:xfrm>
            <a:off x="11814611" y="2609850"/>
            <a:ext cx="6483755" cy="7568831"/>
            <a:chOff x="11814611" y="2609850"/>
            <a:chExt cx="6483755" cy="7568831"/>
          </a:xfrm>
        </p:grpSpPr>
        <p:sp>
          <p:nvSpPr>
            <p:cNvPr id="13" name="TextBox 12">
              <a:extLst>
                <a:ext uri="{FF2B5EF4-FFF2-40B4-BE49-F238E27FC236}">
                  <a16:creationId xmlns:a16="http://schemas.microsoft.com/office/drawing/2014/main" id="{4C85A0F3-C080-E111-ACFD-962F87001347}"/>
                </a:ext>
              </a:extLst>
            </p:cNvPr>
            <p:cNvSpPr txBox="1"/>
            <p:nvPr/>
          </p:nvSpPr>
          <p:spPr>
            <a:xfrm>
              <a:off x="12831016" y="9593906"/>
              <a:ext cx="5467350" cy="584775"/>
            </a:xfrm>
            <a:prstGeom prst="rect">
              <a:avLst/>
            </a:prstGeom>
            <a:solidFill>
              <a:schemeClr val="bg1"/>
            </a:solidFill>
          </p:spPr>
          <p:txBody>
            <a:bodyPr wrap="square">
              <a:spAutoFit/>
            </a:bodyPr>
            <a:lstStyle/>
            <a:p>
              <a:r>
                <a:rPr lang="en-US" sz="3200" dirty="0">
                  <a:solidFill>
                    <a:srgbClr val="82BED7"/>
                  </a:solidFill>
                  <a:latin typeface="Gill Sans MT" panose="020B0502020104020203" pitchFamily="34" charset="0"/>
                </a:rPr>
                <a:t>Pollution Particles (aerosols)</a:t>
              </a:r>
              <a:endParaRPr lang="en-US" sz="2000" dirty="0"/>
            </a:p>
          </p:txBody>
        </p:sp>
        <p:sp>
          <p:nvSpPr>
            <p:cNvPr id="19" name="Rectangle 18">
              <a:extLst>
                <a:ext uri="{FF2B5EF4-FFF2-40B4-BE49-F238E27FC236}">
                  <a16:creationId xmlns:a16="http://schemas.microsoft.com/office/drawing/2014/main" id="{51AABC10-AFFD-0608-0144-E26140853712}"/>
                </a:ext>
              </a:extLst>
            </p:cNvPr>
            <p:cNvSpPr/>
            <p:nvPr/>
          </p:nvSpPr>
          <p:spPr>
            <a:xfrm>
              <a:off x="11814611" y="2609850"/>
              <a:ext cx="609600" cy="7077076"/>
            </a:xfrm>
            <a:prstGeom prst="rect">
              <a:avLst/>
            </a:prstGeom>
            <a:noFill/>
            <a:ln w="38100">
              <a:solidFill>
                <a:srgbClr val="82BED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B45B01CD-A660-78BA-4273-EA323CA171A5}"/>
              </a:ext>
            </a:extLst>
          </p:cNvPr>
          <p:cNvSpPr/>
          <p:nvPr/>
        </p:nvSpPr>
        <p:spPr>
          <a:xfrm>
            <a:off x="6905353" y="3376440"/>
            <a:ext cx="609600" cy="4255429"/>
          </a:xfrm>
          <a:prstGeom prst="rect">
            <a:avLst/>
          </a:prstGeom>
          <a:noFill/>
          <a:ln w="38100">
            <a:solidFill>
              <a:schemeClr val="bg1">
                <a:lumMod val="6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094D34B-A575-879D-2EAE-2A26B7854DD1}"/>
              </a:ext>
            </a:extLst>
          </p:cNvPr>
          <p:cNvSpPr txBox="1"/>
          <p:nvPr/>
        </p:nvSpPr>
        <p:spPr>
          <a:xfrm>
            <a:off x="6420235" y="7728272"/>
            <a:ext cx="1953855" cy="1077218"/>
          </a:xfrm>
          <a:prstGeom prst="rect">
            <a:avLst/>
          </a:prstGeom>
          <a:noFill/>
        </p:spPr>
        <p:txBody>
          <a:bodyPr wrap="square">
            <a:spAutoFit/>
          </a:bodyPr>
          <a:lstStyle/>
          <a:p>
            <a:r>
              <a:rPr lang="en-US" sz="3200" dirty="0">
                <a:solidFill>
                  <a:schemeClr val="bg1">
                    <a:lumMod val="50000"/>
                  </a:schemeClr>
                </a:solidFill>
                <a:latin typeface="Gill Sans MT" panose="020B0502020104020203" pitchFamily="34" charset="0"/>
              </a:rPr>
              <a:t>Observed warming</a:t>
            </a:r>
            <a:endParaRPr lang="en-US" sz="2000" dirty="0">
              <a:solidFill>
                <a:schemeClr val="bg1">
                  <a:lumMod val="50000"/>
                </a:schemeClr>
              </a:solidFill>
            </a:endParaRPr>
          </a:p>
        </p:txBody>
      </p:sp>
    </p:spTree>
    <p:extLst>
      <p:ext uri="{BB962C8B-B14F-4D97-AF65-F5344CB8AC3E}">
        <p14:creationId xmlns:p14="http://schemas.microsoft.com/office/powerpoint/2010/main" val="141514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264AE7-121E-4A93-8D10-9642844614D7}"/>
              </a:ext>
            </a:extLst>
          </p:cNvPr>
          <p:cNvSpPr>
            <a:spLocks noGrp="1"/>
          </p:cNvSpPr>
          <p:nvPr>
            <p:ph type="title"/>
          </p:nvPr>
        </p:nvSpPr>
        <p:spPr>
          <a:xfrm>
            <a:off x="384081" y="90908"/>
            <a:ext cx="17400999" cy="1988345"/>
          </a:xfrm>
        </p:spPr>
        <p:txBody>
          <a:bodyPr>
            <a:normAutofit/>
          </a:bodyPr>
          <a:lstStyle/>
          <a:p>
            <a:pPr algn="l"/>
            <a:r>
              <a:rPr lang="en-US" sz="4800" b="1" dirty="0">
                <a:solidFill>
                  <a:schemeClr val="accent1">
                    <a:lumMod val="75000"/>
                  </a:schemeClr>
                </a:solidFill>
                <a:latin typeface="Montserrat" panose="00000500000000000000" pitchFamily="2" charset="0"/>
              </a:rPr>
              <a:t>Human Influence as a Main Driver </a:t>
            </a:r>
          </a:p>
        </p:txBody>
      </p:sp>
      <p:sp>
        <p:nvSpPr>
          <p:cNvPr id="10" name="Rectangle 9">
            <a:extLst>
              <a:ext uri="{FF2B5EF4-FFF2-40B4-BE49-F238E27FC236}">
                <a16:creationId xmlns:a16="http://schemas.microsoft.com/office/drawing/2014/main" id="{EFE3FB82-6163-40F5-BC20-49FEF8EFDDEB}"/>
              </a:ext>
            </a:extLst>
          </p:cNvPr>
          <p:cNvSpPr/>
          <p:nvPr/>
        </p:nvSpPr>
        <p:spPr>
          <a:xfrm>
            <a:off x="222478" y="9593906"/>
            <a:ext cx="2932838" cy="346249"/>
          </a:xfrm>
          <a:prstGeom prst="rect">
            <a:avLst/>
          </a:prstGeom>
        </p:spPr>
        <p:txBody>
          <a:bodyPr wrap="square">
            <a:spAutoFit/>
          </a:bodyPr>
          <a:lstStyle/>
          <a:p>
            <a:r>
              <a:rPr lang="en-US" sz="1650">
                <a:solidFill>
                  <a:schemeClr val="bg1">
                    <a:lumMod val="65000"/>
                  </a:schemeClr>
                </a:solidFill>
                <a:latin typeface="Tw Cen MT"/>
                <a:cs typeface="Tw Cen MT"/>
              </a:rPr>
              <a:t>IPCC AR6, WG1 2021</a:t>
            </a:r>
          </a:p>
        </p:txBody>
      </p:sp>
      <p:pic>
        <p:nvPicPr>
          <p:cNvPr id="3" name="Picture 2" descr="A picture containing outdoor, sky, sunset, sun&#10;&#10;Description automatically generated">
            <a:extLst>
              <a:ext uri="{FF2B5EF4-FFF2-40B4-BE49-F238E27FC236}">
                <a16:creationId xmlns:a16="http://schemas.microsoft.com/office/drawing/2014/main" id="{86F16209-8E61-667B-3B7A-F6B2F0C0E3E6}"/>
              </a:ext>
            </a:extLst>
          </p:cNvPr>
          <p:cNvPicPr>
            <a:picLocks noChangeAspect="1"/>
          </p:cNvPicPr>
          <p:nvPr/>
        </p:nvPicPr>
        <p:blipFill rotWithShape="1">
          <a:blip r:embed="rId3">
            <a:extLst>
              <a:ext uri="{28A0092B-C50C-407E-A947-70E740481C1C}">
                <a14:useLocalDpi xmlns:a14="http://schemas.microsoft.com/office/drawing/2010/main" val="0"/>
              </a:ext>
            </a:extLst>
          </a:blip>
          <a:srcRect l="12245" t="16742" r="13047" b="11731"/>
          <a:stretch/>
        </p:blipFill>
        <p:spPr>
          <a:xfrm>
            <a:off x="222478" y="2499604"/>
            <a:ext cx="6208459" cy="3961695"/>
          </a:xfrm>
          <a:prstGeom prst="rect">
            <a:avLst/>
          </a:prstGeom>
        </p:spPr>
      </p:pic>
      <p:sp>
        <p:nvSpPr>
          <p:cNvPr id="14" name="TextBox 13">
            <a:extLst>
              <a:ext uri="{FF2B5EF4-FFF2-40B4-BE49-F238E27FC236}">
                <a16:creationId xmlns:a16="http://schemas.microsoft.com/office/drawing/2014/main" id="{4557030F-9E41-D8BB-04E1-7A16359BC0AA}"/>
              </a:ext>
            </a:extLst>
          </p:cNvPr>
          <p:cNvSpPr txBox="1"/>
          <p:nvPr/>
        </p:nvSpPr>
        <p:spPr>
          <a:xfrm>
            <a:off x="712657" y="6650618"/>
            <a:ext cx="3896442" cy="1754326"/>
          </a:xfrm>
          <a:prstGeom prst="rect">
            <a:avLst/>
          </a:prstGeom>
          <a:noFill/>
          <a:ln>
            <a:solidFill>
              <a:schemeClr val="bg2">
                <a:lumMod val="75000"/>
              </a:schemeClr>
            </a:solidFill>
          </a:ln>
        </p:spPr>
        <p:txBody>
          <a:bodyPr wrap="square" rtlCol="0">
            <a:spAutoFit/>
          </a:bodyPr>
          <a:lstStyle/>
          <a:p>
            <a:pPr algn="ctr"/>
            <a:r>
              <a:rPr lang="en-US" sz="3600" u="sng" dirty="0">
                <a:solidFill>
                  <a:schemeClr val="bg2">
                    <a:lumMod val="25000"/>
                  </a:schemeClr>
                </a:solidFill>
                <a:latin typeface="Gill Sans MT" panose="020B0502020104020203" pitchFamily="34" charset="0"/>
              </a:rPr>
              <a:t>Heat Extremes</a:t>
            </a:r>
          </a:p>
          <a:p>
            <a:pPr algn="ctr"/>
            <a:r>
              <a:rPr lang="en-US" sz="3600" dirty="0">
                <a:solidFill>
                  <a:schemeClr val="bg2">
                    <a:lumMod val="25000"/>
                  </a:schemeClr>
                </a:solidFill>
                <a:latin typeface="Gill Sans MT" panose="020B0502020104020203" pitchFamily="34" charset="0"/>
              </a:rPr>
              <a:t>More frequent,</a:t>
            </a:r>
          </a:p>
          <a:p>
            <a:pPr algn="ctr"/>
            <a:r>
              <a:rPr lang="en-US" sz="3600" dirty="0">
                <a:solidFill>
                  <a:schemeClr val="bg2">
                    <a:lumMod val="25000"/>
                  </a:schemeClr>
                </a:solidFill>
                <a:latin typeface="Gill Sans MT" panose="020B0502020104020203" pitchFamily="34" charset="0"/>
              </a:rPr>
              <a:t>More intense</a:t>
            </a:r>
          </a:p>
        </p:txBody>
      </p:sp>
      <p:pic>
        <p:nvPicPr>
          <p:cNvPr id="8" name="Picture 7" descr="A picture containing water, outdoor, sky, nature&#10;&#10;Description automatically generated">
            <a:extLst>
              <a:ext uri="{FF2B5EF4-FFF2-40B4-BE49-F238E27FC236}">
                <a16:creationId xmlns:a16="http://schemas.microsoft.com/office/drawing/2014/main" id="{4956CEC1-26D9-86B8-3582-41380609AAEA}"/>
              </a:ext>
            </a:extLst>
          </p:cNvPr>
          <p:cNvPicPr>
            <a:picLocks noChangeAspect="1"/>
          </p:cNvPicPr>
          <p:nvPr/>
        </p:nvPicPr>
        <p:blipFill rotWithShape="1">
          <a:blip r:embed="rId4">
            <a:extLst>
              <a:ext uri="{28A0092B-C50C-407E-A947-70E740481C1C}">
                <a14:useLocalDpi xmlns:a14="http://schemas.microsoft.com/office/drawing/2010/main" val="0"/>
              </a:ext>
            </a:extLst>
          </a:blip>
          <a:srcRect l="13557" t="368" r="11028" b="2774"/>
          <a:stretch/>
        </p:blipFill>
        <p:spPr>
          <a:xfrm>
            <a:off x="6732777" y="2486951"/>
            <a:ext cx="5480679" cy="3959352"/>
          </a:xfrm>
          <a:prstGeom prst="rect">
            <a:avLst/>
          </a:prstGeom>
        </p:spPr>
      </p:pic>
      <p:sp>
        <p:nvSpPr>
          <p:cNvPr id="16" name="TextBox 15">
            <a:extLst>
              <a:ext uri="{FF2B5EF4-FFF2-40B4-BE49-F238E27FC236}">
                <a16:creationId xmlns:a16="http://schemas.microsoft.com/office/drawing/2014/main" id="{D28A9C57-7A36-7587-044A-558A699C09FC}"/>
              </a:ext>
            </a:extLst>
          </p:cNvPr>
          <p:cNvSpPr txBox="1"/>
          <p:nvPr/>
        </p:nvSpPr>
        <p:spPr>
          <a:xfrm>
            <a:off x="7195779" y="6650618"/>
            <a:ext cx="3896442" cy="1200329"/>
          </a:xfrm>
          <a:prstGeom prst="rect">
            <a:avLst/>
          </a:prstGeom>
          <a:noFill/>
          <a:ln>
            <a:solidFill>
              <a:schemeClr val="bg2">
                <a:lumMod val="75000"/>
              </a:schemeClr>
            </a:solidFill>
          </a:ln>
        </p:spPr>
        <p:txBody>
          <a:bodyPr wrap="square" rtlCol="0">
            <a:spAutoFit/>
          </a:bodyPr>
          <a:lstStyle/>
          <a:p>
            <a:pPr algn="ctr"/>
            <a:r>
              <a:rPr lang="en-US" sz="3600" u="sng" dirty="0">
                <a:solidFill>
                  <a:schemeClr val="bg2">
                    <a:lumMod val="25000"/>
                  </a:schemeClr>
                </a:solidFill>
                <a:latin typeface="Gill Sans MT" panose="020B0502020104020203" pitchFamily="34" charset="0"/>
              </a:rPr>
              <a:t>Ocean Warming</a:t>
            </a:r>
          </a:p>
          <a:p>
            <a:pPr algn="ctr"/>
            <a:r>
              <a:rPr lang="en-US" sz="3600" dirty="0">
                <a:solidFill>
                  <a:schemeClr val="bg2">
                    <a:lumMod val="25000"/>
                  </a:schemeClr>
                </a:solidFill>
                <a:latin typeface="Gill Sans MT" panose="020B0502020104020203" pitchFamily="34" charset="0"/>
              </a:rPr>
              <a:t>Acidification</a:t>
            </a:r>
          </a:p>
        </p:txBody>
      </p:sp>
      <p:pic>
        <p:nvPicPr>
          <p:cNvPr id="17" name="Picture 16" descr="A picture containing outdoor, mountain, sky, nature&#10;&#10;Description automatically generated">
            <a:extLst>
              <a:ext uri="{FF2B5EF4-FFF2-40B4-BE49-F238E27FC236}">
                <a16:creationId xmlns:a16="http://schemas.microsoft.com/office/drawing/2014/main" id="{687BC1A9-6CFD-851C-7930-5592727CAA16}"/>
              </a:ext>
            </a:extLst>
          </p:cNvPr>
          <p:cNvPicPr>
            <a:picLocks noChangeAspect="1"/>
          </p:cNvPicPr>
          <p:nvPr/>
        </p:nvPicPr>
        <p:blipFill rotWithShape="1">
          <a:blip r:embed="rId5">
            <a:extLst>
              <a:ext uri="{28A0092B-C50C-407E-A947-70E740481C1C}">
                <a14:useLocalDpi xmlns:a14="http://schemas.microsoft.com/office/drawing/2010/main" val="0"/>
              </a:ext>
            </a:extLst>
          </a:blip>
          <a:srcRect l="3191" r="6297"/>
          <a:stretch/>
        </p:blipFill>
        <p:spPr>
          <a:xfrm>
            <a:off x="12515296" y="2486951"/>
            <a:ext cx="5431386" cy="3946699"/>
          </a:xfrm>
          <a:prstGeom prst="rect">
            <a:avLst/>
          </a:prstGeom>
        </p:spPr>
      </p:pic>
      <p:sp>
        <p:nvSpPr>
          <p:cNvPr id="18" name="TextBox 17">
            <a:extLst>
              <a:ext uri="{FF2B5EF4-FFF2-40B4-BE49-F238E27FC236}">
                <a16:creationId xmlns:a16="http://schemas.microsoft.com/office/drawing/2014/main" id="{9ED612AA-C8EB-6172-5D14-BE5FF51DBEDA}"/>
              </a:ext>
            </a:extLst>
          </p:cNvPr>
          <p:cNvSpPr txBox="1"/>
          <p:nvPr/>
        </p:nvSpPr>
        <p:spPr>
          <a:xfrm>
            <a:off x="12804573" y="6650618"/>
            <a:ext cx="4852832" cy="2308324"/>
          </a:xfrm>
          <a:prstGeom prst="rect">
            <a:avLst/>
          </a:prstGeom>
          <a:noFill/>
          <a:ln>
            <a:solidFill>
              <a:schemeClr val="bg2">
                <a:lumMod val="75000"/>
              </a:schemeClr>
            </a:solidFill>
          </a:ln>
        </p:spPr>
        <p:txBody>
          <a:bodyPr wrap="square" rtlCol="0">
            <a:spAutoFit/>
          </a:bodyPr>
          <a:lstStyle/>
          <a:p>
            <a:pPr algn="ctr"/>
            <a:r>
              <a:rPr lang="en-US" sz="3600" u="sng" dirty="0">
                <a:solidFill>
                  <a:schemeClr val="bg2">
                    <a:lumMod val="25000"/>
                  </a:schemeClr>
                </a:solidFill>
                <a:latin typeface="Gill Sans MT" panose="020B0502020104020203" pitchFamily="34" charset="0"/>
              </a:rPr>
              <a:t>Changes in Frozen Areas</a:t>
            </a:r>
          </a:p>
          <a:p>
            <a:pPr algn="ctr"/>
            <a:r>
              <a:rPr lang="en-US" sz="3600" dirty="0">
                <a:solidFill>
                  <a:schemeClr val="bg2">
                    <a:lumMod val="25000"/>
                  </a:schemeClr>
                </a:solidFill>
                <a:latin typeface="Gill Sans MT" panose="020B0502020104020203" pitchFamily="34" charset="0"/>
              </a:rPr>
              <a:t>Glacial retreat</a:t>
            </a:r>
          </a:p>
          <a:p>
            <a:pPr algn="ctr"/>
            <a:r>
              <a:rPr lang="en-US" sz="3600" dirty="0">
                <a:solidFill>
                  <a:schemeClr val="bg2">
                    <a:lumMod val="25000"/>
                  </a:schemeClr>
                </a:solidFill>
                <a:latin typeface="Gill Sans MT" panose="020B0502020104020203" pitchFamily="34" charset="0"/>
              </a:rPr>
              <a:t>Arctic sea ice loss</a:t>
            </a:r>
          </a:p>
          <a:p>
            <a:pPr algn="ctr"/>
            <a:r>
              <a:rPr lang="en-US" sz="3600" dirty="0">
                <a:solidFill>
                  <a:schemeClr val="bg2">
                    <a:lumMod val="25000"/>
                  </a:schemeClr>
                </a:solidFill>
                <a:latin typeface="Gill Sans MT" panose="020B0502020104020203" pitchFamily="34" charset="0"/>
              </a:rPr>
              <a:t>Reduced spring snow</a:t>
            </a:r>
          </a:p>
        </p:txBody>
      </p:sp>
    </p:spTree>
    <p:extLst>
      <p:ext uri="{BB962C8B-B14F-4D97-AF65-F5344CB8AC3E}">
        <p14:creationId xmlns:p14="http://schemas.microsoft.com/office/powerpoint/2010/main" val="4272207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29141D-72DC-4FB8-9E4F-6BE741F3BA9D}"/>
              </a:ext>
            </a:extLst>
          </p:cNvPr>
          <p:cNvSpPr>
            <a:spLocks noGrp="1"/>
          </p:cNvSpPr>
          <p:nvPr>
            <p:ph idx="1"/>
          </p:nvPr>
        </p:nvSpPr>
        <p:spPr>
          <a:xfrm>
            <a:off x="425564" y="1790306"/>
            <a:ext cx="17436873" cy="2571006"/>
          </a:xfrm>
        </p:spPr>
        <p:txBody>
          <a:bodyPr>
            <a:normAutofit/>
          </a:bodyPr>
          <a:lstStyle/>
          <a:p>
            <a:pPr marL="0" indent="0">
              <a:lnSpc>
                <a:spcPct val="100000"/>
              </a:lnSpc>
              <a:spcBef>
                <a:spcPts val="600"/>
              </a:spcBef>
              <a:buNone/>
            </a:pPr>
            <a:r>
              <a:rPr lang="en-US" dirty="0">
                <a:solidFill>
                  <a:schemeClr val="dk1"/>
                </a:solidFill>
                <a:latin typeface="Gill Sans MT" panose="020B0502020104020203" pitchFamily="34" charset="77"/>
                <a:ea typeface="Georgia"/>
                <a:cs typeface="Georgia"/>
                <a:sym typeface="Georgia"/>
              </a:rPr>
              <a:t>Human influence on global climate is </a:t>
            </a:r>
            <a:r>
              <a:rPr lang="en-US" b="1" i="1" dirty="0">
                <a:solidFill>
                  <a:srgbClr val="FF0066"/>
                </a:solidFill>
                <a:latin typeface="Gill Sans MT" panose="020B0502020104020203" pitchFamily="34" charset="77"/>
                <a:ea typeface="Georgia"/>
                <a:cs typeface="Georgia"/>
                <a:sym typeface="Georgia"/>
              </a:rPr>
              <a:t>unequivocal</a:t>
            </a:r>
            <a:r>
              <a:rPr lang="en-US" dirty="0">
                <a:solidFill>
                  <a:schemeClr val="dk1"/>
                </a:solidFill>
                <a:latin typeface="Gill Sans MT" panose="020B0502020104020203" pitchFamily="34" charset="77"/>
                <a:ea typeface="Georgia"/>
                <a:cs typeface="Georgia"/>
                <a:sym typeface="Georgia"/>
              </a:rPr>
              <a:t>. </a:t>
            </a:r>
          </a:p>
          <a:p>
            <a:pPr marL="0" indent="0">
              <a:lnSpc>
                <a:spcPct val="100000"/>
              </a:lnSpc>
              <a:spcBef>
                <a:spcPts val="600"/>
              </a:spcBef>
              <a:buNone/>
            </a:pPr>
            <a:r>
              <a:rPr lang="en-US" dirty="0">
                <a:solidFill>
                  <a:schemeClr val="dk1"/>
                </a:solidFill>
                <a:latin typeface="Gill Sans MT" panose="020B0502020104020203" pitchFamily="34" charset="77"/>
                <a:ea typeface="Georgia"/>
                <a:cs typeface="Georgia"/>
                <a:sym typeface="Georgia"/>
              </a:rPr>
              <a:t>The scale of recent changes across the climate system is </a:t>
            </a:r>
            <a:r>
              <a:rPr lang="en-US" b="1" i="1" dirty="0">
                <a:solidFill>
                  <a:srgbClr val="FF0066"/>
                </a:solidFill>
                <a:latin typeface="Gill Sans MT" panose="020B0502020104020203" pitchFamily="34" charset="77"/>
                <a:ea typeface="Georgia"/>
                <a:cs typeface="Georgia"/>
                <a:sym typeface="Georgia"/>
              </a:rPr>
              <a:t>unprecedented</a:t>
            </a:r>
            <a:r>
              <a:rPr lang="en-US" dirty="0">
                <a:solidFill>
                  <a:schemeClr val="dk1"/>
                </a:solidFill>
                <a:latin typeface="Gill Sans MT" panose="020B0502020104020203" pitchFamily="34" charset="77"/>
                <a:ea typeface="Georgia"/>
                <a:cs typeface="Georgia"/>
                <a:sym typeface="Georgia"/>
              </a:rPr>
              <a:t>. </a:t>
            </a:r>
          </a:p>
          <a:p>
            <a:pPr marL="0" indent="0">
              <a:lnSpc>
                <a:spcPct val="100000"/>
              </a:lnSpc>
              <a:spcBef>
                <a:spcPts val="600"/>
              </a:spcBef>
              <a:buNone/>
            </a:pPr>
            <a:r>
              <a:rPr lang="en-US" dirty="0">
                <a:solidFill>
                  <a:schemeClr val="dk1"/>
                </a:solidFill>
                <a:latin typeface="Gill Sans MT" panose="020B0502020104020203" pitchFamily="34" charset="77"/>
                <a:ea typeface="Georgia"/>
                <a:cs typeface="Georgia"/>
                <a:sym typeface="Georgia"/>
              </a:rPr>
              <a:t>Evidence of observed changes in extremes has strengthened since AR5 (2013). </a:t>
            </a:r>
          </a:p>
          <a:p>
            <a:pPr marL="0" indent="0">
              <a:buNone/>
            </a:pPr>
            <a:endParaRPr lang="en-US" dirty="0">
              <a:latin typeface="Gill Sans MT" panose="020B0502020104020203" pitchFamily="34" charset="0"/>
            </a:endParaRPr>
          </a:p>
        </p:txBody>
      </p:sp>
      <p:sp>
        <p:nvSpPr>
          <p:cNvPr id="8" name="Title 1">
            <a:extLst>
              <a:ext uri="{FF2B5EF4-FFF2-40B4-BE49-F238E27FC236}">
                <a16:creationId xmlns:a16="http://schemas.microsoft.com/office/drawing/2014/main" id="{8AA21C4B-EE31-41A4-B270-0A22AC1C3F31}"/>
              </a:ext>
            </a:extLst>
          </p:cNvPr>
          <p:cNvSpPr txBox="1">
            <a:spLocks/>
          </p:cNvSpPr>
          <p:nvPr/>
        </p:nvSpPr>
        <p:spPr>
          <a:xfrm>
            <a:off x="425564" y="364381"/>
            <a:ext cx="15683594" cy="1166364"/>
          </a:xfrm>
          <a:prstGeom prst="rect">
            <a:avLst/>
          </a:prstGeom>
        </p:spPr>
        <p:txBody>
          <a:bodyPr vert="horz" lIns="137160" tIns="68580" rIns="137160" bIns="6858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chemeClr val="accent1">
                    <a:lumMod val="75000"/>
                  </a:schemeClr>
                </a:solidFill>
                <a:latin typeface="Montserrat" panose="00000500000000000000" pitchFamily="2" charset="0"/>
              </a:rPr>
              <a:t>State of Climate Science – AR6</a:t>
            </a:r>
          </a:p>
        </p:txBody>
      </p:sp>
      <p:sp>
        <p:nvSpPr>
          <p:cNvPr id="9" name="Rectangle 8">
            <a:extLst>
              <a:ext uri="{FF2B5EF4-FFF2-40B4-BE49-F238E27FC236}">
                <a16:creationId xmlns:a16="http://schemas.microsoft.com/office/drawing/2014/main" id="{37C51849-2D0D-1140-8058-8923C2B1B0B9}"/>
              </a:ext>
            </a:extLst>
          </p:cNvPr>
          <p:cNvSpPr/>
          <p:nvPr/>
        </p:nvSpPr>
        <p:spPr>
          <a:xfrm>
            <a:off x="222478" y="9593906"/>
            <a:ext cx="2932838" cy="346249"/>
          </a:xfrm>
          <a:prstGeom prst="rect">
            <a:avLst/>
          </a:prstGeom>
        </p:spPr>
        <p:txBody>
          <a:bodyPr wrap="square">
            <a:spAutoFit/>
          </a:bodyPr>
          <a:lstStyle/>
          <a:p>
            <a:r>
              <a:rPr lang="en-US" sz="1650">
                <a:solidFill>
                  <a:schemeClr val="bg1">
                    <a:lumMod val="65000"/>
                  </a:schemeClr>
                </a:solidFill>
                <a:latin typeface="Tw Cen MT"/>
                <a:cs typeface="Tw Cen MT"/>
              </a:rPr>
              <a:t>IPCC AR6, WG1 2021</a:t>
            </a:r>
          </a:p>
        </p:txBody>
      </p:sp>
      <p:grpSp>
        <p:nvGrpSpPr>
          <p:cNvPr id="10" name="Group 9">
            <a:extLst>
              <a:ext uri="{FF2B5EF4-FFF2-40B4-BE49-F238E27FC236}">
                <a16:creationId xmlns:a16="http://schemas.microsoft.com/office/drawing/2014/main" id="{2042490A-3C5D-094A-9D56-B6A280799771}"/>
              </a:ext>
            </a:extLst>
          </p:cNvPr>
          <p:cNvGrpSpPr/>
          <p:nvPr/>
        </p:nvGrpSpPr>
        <p:grpSpPr>
          <a:xfrm>
            <a:off x="6508736" y="4433274"/>
            <a:ext cx="11918616" cy="4993995"/>
            <a:chOff x="4526870" y="2136207"/>
            <a:chExt cx="7945744" cy="3329330"/>
          </a:xfrm>
        </p:grpSpPr>
        <p:pic>
          <p:nvPicPr>
            <p:cNvPr id="11" name="Google Shape;113;p5" descr="Graphical user interface&#10;&#10;Description automatically generated">
              <a:extLst>
                <a:ext uri="{FF2B5EF4-FFF2-40B4-BE49-F238E27FC236}">
                  <a16:creationId xmlns:a16="http://schemas.microsoft.com/office/drawing/2014/main" id="{CA3EAD6D-618C-3048-9881-8783B1F5D05A}"/>
                </a:ext>
              </a:extLst>
            </p:cNvPr>
            <p:cNvPicPr preferRelativeResize="0">
              <a:picLocks noChangeAspect="1"/>
            </p:cNvPicPr>
            <p:nvPr/>
          </p:nvPicPr>
          <p:blipFill rotWithShape="1">
            <a:blip r:embed="rId3">
              <a:alphaModFix/>
            </a:blip>
            <a:srcRect l="20834" t="25333" r="32334" b="35174"/>
            <a:stretch/>
          </p:blipFill>
          <p:spPr>
            <a:xfrm>
              <a:off x="4526870" y="2136207"/>
              <a:ext cx="7018974" cy="3329330"/>
            </a:xfrm>
            <a:prstGeom prst="rect">
              <a:avLst/>
            </a:prstGeom>
            <a:noFill/>
            <a:ln>
              <a:noFill/>
            </a:ln>
          </p:spPr>
        </p:pic>
        <p:sp>
          <p:nvSpPr>
            <p:cNvPr id="12" name="TextBox 11">
              <a:extLst>
                <a:ext uri="{FF2B5EF4-FFF2-40B4-BE49-F238E27FC236}">
                  <a16:creationId xmlns:a16="http://schemas.microsoft.com/office/drawing/2014/main" id="{D976388E-30C5-7C48-BF4D-18136A4B9CFF}"/>
                </a:ext>
              </a:extLst>
            </p:cNvPr>
            <p:cNvSpPr txBox="1"/>
            <p:nvPr/>
          </p:nvSpPr>
          <p:spPr>
            <a:xfrm>
              <a:off x="11224050" y="4019568"/>
              <a:ext cx="1248564" cy="430887"/>
            </a:xfrm>
            <a:prstGeom prst="rect">
              <a:avLst/>
            </a:prstGeom>
            <a:noFill/>
          </p:spPr>
          <p:txBody>
            <a:bodyPr wrap="square" rtlCol="0">
              <a:spAutoFit/>
            </a:bodyPr>
            <a:lstStyle/>
            <a:p>
              <a:pPr algn="ctr"/>
              <a:r>
                <a:rPr lang="en-US" b="1" i="1"/>
                <a:t>Sustainable Development</a:t>
              </a:r>
            </a:p>
          </p:txBody>
        </p:sp>
        <p:sp>
          <p:nvSpPr>
            <p:cNvPr id="13" name="TextBox 12">
              <a:extLst>
                <a:ext uri="{FF2B5EF4-FFF2-40B4-BE49-F238E27FC236}">
                  <a16:creationId xmlns:a16="http://schemas.microsoft.com/office/drawing/2014/main" id="{C653CFF9-787E-324F-8F6A-B98C00E257C4}"/>
                </a:ext>
              </a:extLst>
            </p:cNvPr>
            <p:cNvSpPr txBox="1"/>
            <p:nvPr/>
          </p:nvSpPr>
          <p:spPr>
            <a:xfrm>
              <a:off x="11224050" y="2798738"/>
              <a:ext cx="1248564" cy="430887"/>
            </a:xfrm>
            <a:prstGeom prst="rect">
              <a:avLst/>
            </a:prstGeom>
            <a:noFill/>
          </p:spPr>
          <p:txBody>
            <a:bodyPr wrap="square" rtlCol="0">
              <a:spAutoFit/>
            </a:bodyPr>
            <a:lstStyle/>
            <a:p>
              <a:pPr algn="ctr"/>
              <a:r>
                <a:rPr lang="en-US" b="1" i="1"/>
                <a:t>Fossil-Fueled Development</a:t>
              </a:r>
            </a:p>
          </p:txBody>
        </p:sp>
        <p:cxnSp>
          <p:nvCxnSpPr>
            <p:cNvPr id="14" name="Straight Arrow Connector 13">
              <a:extLst>
                <a:ext uri="{FF2B5EF4-FFF2-40B4-BE49-F238E27FC236}">
                  <a16:creationId xmlns:a16="http://schemas.microsoft.com/office/drawing/2014/main" id="{82EF7362-9313-0F41-8620-E9E6554D10EE}"/>
                </a:ext>
              </a:extLst>
            </p:cNvPr>
            <p:cNvCxnSpPr>
              <a:stCxn id="13" idx="2"/>
            </p:cNvCxnSpPr>
            <p:nvPr/>
          </p:nvCxnSpPr>
          <p:spPr>
            <a:xfrm>
              <a:off x="11848332" y="3229626"/>
              <a:ext cx="0" cy="78994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6" name="Rectangle 15">
            <a:extLst>
              <a:ext uri="{FF2B5EF4-FFF2-40B4-BE49-F238E27FC236}">
                <a16:creationId xmlns:a16="http://schemas.microsoft.com/office/drawing/2014/main" id="{AAC4BA2D-BC9E-B145-8854-183B5B9B7033}"/>
              </a:ext>
            </a:extLst>
          </p:cNvPr>
          <p:cNvSpPr/>
          <p:nvPr/>
        </p:nvSpPr>
        <p:spPr>
          <a:xfrm>
            <a:off x="411851" y="4252615"/>
            <a:ext cx="5940662" cy="5355312"/>
          </a:xfrm>
          <a:prstGeom prst="rect">
            <a:avLst/>
          </a:prstGeom>
          <a:ln>
            <a:solidFill>
              <a:schemeClr val="bg1">
                <a:lumMod val="75000"/>
              </a:schemeClr>
            </a:solidFill>
          </a:ln>
        </p:spPr>
        <p:txBody>
          <a:bodyPr wrap="square">
            <a:spAutoFit/>
          </a:bodyPr>
          <a:lstStyle/>
          <a:p>
            <a:r>
              <a:rPr lang="en-US" sz="2700" b="1" dirty="0">
                <a:solidFill>
                  <a:schemeClr val="dk1"/>
                </a:solidFill>
                <a:latin typeface="Gill Sans MT" panose="020B0502020104020203" pitchFamily="34" charset="77"/>
                <a:ea typeface="Georgia"/>
                <a:cs typeface="Georgia"/>
                <a:sym typeface="Georgia"/>
              </a:rPr>
              <a:t>Possible Climate Futures</a:t>
            </a:r>
            <a:endParaRPr lang="en-US" sz="2700" b="1" dirty="0"/>
          </a:p>
          <a:p>
            <a:pPr marL="428625" indent="-428625">
              <a:buClr>
                <a:schemeClr val="tx1"/>
              </a:buClr>
              <a:buFont typeface="Arial" panose="020B0604020202020204" pitchFamily="34" charset="0"/>
              <a:buChar char="•"/>
            </a:pPr>
            <a:r>
              <a:rPr lang="en-US" sz="2700" dirty="0">
                <a:solidFill>
                  <a:srgbClr val="FF0066"/>
                </a:solidFill>
                <a:latin typeface="Gill Sans MT" panose="020B0502020104020203" pitchFamily="34" charset="77"/>
                <a:ea typeface="Georgia"/>
                <a:cs typeface="Georgia"/>
                <a:sym typeface="Georgia"/>
              </a:rPr>
              <a:t>Every world region </a:t>
            </a:r>
            <a:r>
              <a:rPr lang="en-US" sz="2700" dirty="0">
                <a:solidFill>
                  <a:schemeClr val="dk1"/>
                </a:solidFill>
                <a:latin typeface="Gill Sans MT" panose="020B0502020104020203" pitchFamily="34" charset="77"/>
                <a:ea typeface="Georgia"/>
                <a:cs typeface="Georgia"/>
                <a:sym typeface="Georgia"/>
              </a:rPr>
              <a:t>is projected to increasingly experience concurrent and multiple changes.  Even a difference between 1.5</a:t>
            </a:r>
            <a:r>
              <a:rPr lang="en-US" sz="2700" baseline="30000" dirty="0">
                <a:solidFill>
                  <a:schemeClr val="dk1"/>
                </a:solidFill>
                <a:latin typeface="Gill Sans MT" panose="020B0502020104020203" pitchFamily="34" charset="77"/>
                <a:ea typeface="Georgia"/>
                <a:cs typeface="Georgia"/>
                <a:sym typeface="Georgia"/>
              </a:rPr>
              <a:t>o</a:t>
            </a:r>
            <a:r>
              <a:rPr lang="en-US" sz="2700" dirty="0">
                <a:solidFill>
                  <a:schemeClr val="dk1"/>
                </a:solidFill>
                <a:latin typeface="Gill Sans MT" panose="020B0502020104020203" pitchFamily="34" charset="77"/>
                <a:ea typeface="Georgia"/>
                <a:cs typeface="Georgia"/>
                <a:sym typeface="Georgia"/>
              </a:rPr>
              <a:t>C and 2</a:t>
            </a:r>
            <a:r>
              <a:rPr lang="en-US" sz="2700" baseline="30000" dirty="0">
                <a:solidFill>
                  <a:schemeClr val="dk1"/>
                </a:solidFill>
                <a:latin typeface="Gill Sans MT" panose="020B0502020104020203" pitchFamily="34" charset="77"/>
                <a:ea typeface="Georgia"/>
                <a:cs typeface="Georgia"/>
                <a:sym typeface="Georgia"/>
              </a:rPr>
              <a:t>o</a:t>
            </a:r>
            <a:r>
              <a:rPr lang="en-US" sz="2700" dirty="0">
                <a:solidFill>
                  <a:schemeClr val="dk1"/>
                </a:solidFill>
                <a:latin typeface="Gill Sans MT" panose="020B0502020104020203" pitchFamily="34" charset="77"/>
                <a:ea typeface="Georgia"/>
                <a:cs typeface="Georgia"/>
                <a:sym typeface="Georgia"/>
              </a:rPr>
              <a:t>C can lead to pronounced changes. </a:t>
            </a:r>
          </a:p>
          <a:p>
            <a:pPr marL="428625" indent="-428625">
              <a:buClr>
                <a:schemeClr val="tx1"/>
              </a:buClr>
              <a:buFont typeface="Arial" panose="020B0604020202020204" pitchFamily="34" charset="0"/>
              <a:buChar char="•"/>
            </a:pPr>
            <a:endParaRPr lang="en-US" sz="2700" dirty="0">
              <a:solidFill>
                <a:schemeClr val="dk1"/>
              </a:solidFill>
              <a:latin typeface="Gill Sans MT" panose="020B0502020104020203" pitchFamily="34" charset="77"/>
              <a:ea typeface="Georgia"/>
              <a:cs typeface="Georgia"/>
              <a:sym typeface="Georgia"/>
            </a:endParaRPr>
          </a:p>
          <a:p>
            <a:pPr marL="428625" indent="-428625">
              <a:buClr>
                <a:schemeClr val="tx1"/>
              </a:buClr>
              <a:buFont typeface="Arial" panose="020B0604020202020204" pitchFamily="34" charset="0"/>
              <a:buChar char="•"/>
            </a:pPr>
            <a:r>
              <a:rPr lang="en-US" sz="2700" dirty="0">
                <a:solidFill>
                  <a:schemeClr val="dk1"/>
                </a:solidFill>
                <a:latin typeface="Gill Sans MT" panose="020B0502020104020203" pitchFamily="34" charset="77"/>
                <a:ea typeface="Georgia"/>
                <a:cs typeface="Georgia"/>
                <a:sym typeface="Georgia"/>
              </a:rPr>
              <a:t>Strong, rapid, and sustained reductions in emissions </a:t>
            </a:r>
            <a:r>
              <a:rPr lang="en-US" sz="2700" dirty="0">
                <a:solidFill>
                  <a:srgbClr val="FF0066"/>
                </a:solidFill>
                <a:latin typeface="Gill Sans MT" panose="020B0502020104020203" pitchFamily="34" charset="77"/>
                <a:ea typeface="Georgia"/>
                <a:cs typeface="Georgia"/>
                <a:sym typeface="Georgia"/>
              </a:rPr>
              <a:t>required now</a:t>
            </a:r>
            <a:r>
              <a:rPr lang="en-US" sz="2700" dirty="0">
                <a:solidFill>
                  <a:schemeClr val="dk1"/>
                </a:solidFill>
                <a:latin typeface="Gill Sans MT" panose="020B0502020104020203" pitchFamily="34" charset="77"/>
                <a:ea typeface="Georgia"/>
                <a:cs typeface="Georgia"/>
                <a:sym typeface="Georgia"/>
              </a:rPr>
              <a:t>. </a:t>
            </a:r>
          </a:p>
          <a:p>
            <a:pPr marL="428625" indent="-428625">
              <a:buClr>
                <a:schemeClr val="tx1"/>
              </a:buClr>
              <a:buFont typeface="Arial" panose="020B0604020202020204" pitchFamily="34" charset="0"/>
              <a:buChar char="•"/>
            </a:pPr>
            <a:endParaRPr lang="en-US" dirty="0">
              <a:solidFill>
                <a:schemeClr val="dk1"/>
              </a:solidFill>
              <a:latin typeface="Gill Sans MT" panose="020B0502020104020203" pitchFamily="34" charset="77"/>
              <a:sym typeface="Georgia"/>
            </a:endParaRPr>
          </a:p>
          <a:p>
            <a:pPr marL="428625" indent="-428625">
              <a:buClr>
                <a:schemeClr val="tx1"/>
              </a:buClr>
              <a:buFont typeface="Arial" panose="020B0604020202020204" pitchFamily="34" charset="0"/>
              <a:buChar char="•"/>
            </a:pPr>
            <a:r>
              <a:rPr lang="en-US" sz="2700" dirty="0">
                <a:solidFill>
                  <a:schemeClr val="dk1"/>
                </a:solidFill>
                <a:latin typeface="Gill Sans MT" panose="020B0502020104020203" pitchFamily="34" charset="77"/>
                <a:sym typeface="Georgia"/>
              </a:rPr>
              <a:t>Changes due to past GHG emissions are </a:t>
            </a:r>
            <a:r>
              <a:rPr lang="en-US" sz="2700" dirty="0">
                <a:solidFill>
                  <a:srgbClr val="FF0066"/>
                </a:solidFill>
                <a:latin typeface="Gill Sans MT" panose="020B0502020104020203" pitchFamily="34" charset="77"/>
                <a:sym typeface="Georgia"/>
              </a:rPr>
              <a:t>irreversible</a:t>
            </a:r>
            <a:r>
              <a:rPr lang="en-US" sz="2700" dirty="0">
                <a:solidFill>
                  <a:schemeClr val="dk1"/>
                </a:solidFill>
                <a:latin typeface="Gill Sans MT" panose="020B0502020104020203" pitchFamily="34" charset="77"/>
                <a:sym typeface="Georgia"/>
              </a:rPr>
              <a:t> for centuries to millennia. </a:t>
            </a:r>
            <a:endParaRPr lang="en-US" sz="2700" dirty="0">
              <a:latin typeface="Gill Sans MT" panose="020B0502020104020203" pitchFamily="34" charset="77"/>
            </a:endParaRPr>
          </a:p>
        </p:txBody>
      </p:sp>
    </p:spTree>
    <p:extLst>
      <p:ext uri="{BB962C8B-B14F-4D97-AF65-F5344CB8AC3E}">
        <p14:creationId xmlns:p14="http://schemas.microsoft.com/office/powerpoint/2010/main" val="779217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AA21C4B-EE31-41A4-B270-0A22AC1C3F31}"/>
              </a:ext>
            </a:extLst>
          </p:cNvPr>
          <p:cNvSpPr txBox="1">
            <a:spLocks/>
          </p:cNvSpPr>
          <p:nvPr/>
        </p:nvSpPr>
        <p:spPr>
          <a:xfrm>
            <a:off x="467592" y="384359"/>
            <a:ext cx="15683594" cy="1166364"/>
          </a:xfrm>
          <a:prstGeom prst="rect">
            <a:avLst/>
          </a:prstGeom>
        </p:spPr>
        <p:txBody>
          <a:bodyPr vert="horz" lIns="137160" tIns="68580" rIns="137160" bIns="6858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371600"/>
            <a:r>
              <a:rPr lang="en-US" sz="6600" b="1" dirty="0">
                <a:solidFill>
                  <a:schemeClr val="accent1">
                    <a:lumMod val="75000"/>
                  </a:schemeClr>
                </a:solidFill>
                <a:latin typeface="Montserrat" panose="00000500000000000000" pitchFamily="2" charset="0"/>
              </a:rPr>
              <a:t>Future Emissions </a:t>
            </a:r>
            <a:r>
              <a:rPr lang="en-US" sz="6600" b="1" dirty="0">
                <a:solidFill>
                  <a:schemeClr val="accent1">
                    <a:lumMod val="75000"/>
                  </a:schemeClr>
                </a:solidFill>
                <a:latin typeface="Montserrat" panose="00000500000000000000" pitchFamily="2" charset="0"/>
                <a:sym typeface="Wingdings" panose="05000000000000000000" pitchFamily="2" charset="2"/>
              </a:rPr>
              <a:t> Future Additional Warming</a:t>
            </a:r>
            <a:endParaRPr lang="en-US" sz="6600" b="1" dirty="0">
              <a:solidFill>
                <a:schemeClr val="accent1">
                  <a:lumMod val="75000"/>
                </a:schemeClr>
              </a:solidFill>
              <a:latin typeface="Montserrat" panose="00000500000000000000" pitchFamily="2" charset="0"/>
            </a:endParaRPr>
          </a:p>
        </p:txBody>
      </p:sp>
      <p:sp>
        <p:nvSpPr>
          <p:cNvPr id="9" name="Rectangle 8">
            <a:extLst>
              <a:ext uri="{FF2B5EF4-FFF2-40B4-BE49-F238E27FC236}">
                <a16:creationId xmlns:a16="http://schemas.microsoft.com/office/drawing/2014/main" id="{37C51849-2D0D-1140-8058-8923C2B1B0B9}"/>
              </a:ext>
            </a:extLst>
          </p:cNvPr>
          <p:cNvSpPr/>
          <p:nvPr/>
        </p:nvSpPr>
        <p:spPr>
          <a:xfrm>
            <a:off x="222478" y="9593906"/>
            <a:ext cx="2932838" cy="346249"/>
          </a:xfrm>
          <a:prstGeom prst="rect">
            <a:avLst/>
          </a:prstGeom>
        </p:spPr>
        <p:txBody>
          <a:bodyPr wrap="square">
            <a:spAutoFit/>
          </a:bodyPr>
          <a:lstStyle/>
          <a:p>
            <a:pPr defTabSz="1371600"/>
            <a:r>
              <a:rPr lang="en-US" sz="1650" dirty="0">
                <a:solidFill>
                  <a:prstClr val="white">
                    <a:lumMod val="65000"/>
                  </a:prstClr>
                </a:solidFill>
                <a:latin typeface="Tw Cen MT"/>
                <a:cs typeface="Tw Cen MT"/>
              </a:rPr>
              <a:t>IPCC AR6, WG1 2021</a:t>
            </a:r>
          </a:p>
        </p:txBody>
      </p:sp>
      <p:pic>
        <p:nvPicPr>
          <p:cNvPr id="19" name="Picture 18" descr="Chart, line chart&#10;&#10;Description automatically generated">
            <a:extLst>
              <a:ext uri="{FF2B5EF4-FFF2-40B4-BE49-F238E27FC236}">
                <a16:creationId xmlns:a16="http://schemas.microsoft.com/office/drawing/2014/main" id="{D8A7B4DB-AF79-47A8-88FB-7AE247DBA5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75" y="1606695"/>
            <a:ext cx="17683250" cy="6271659"/>
          </a:xfrm>
          <a:prstGeom prst="rect">
            <a:avLst/>
          </a:prstGeom>
        </p:spPr>
      </p:pic>
      <p:sp>
        <p:nvSpPr>
          <p:cNvPr id="7" name="Google Shape;1025;p40">
            <a:extLst>
              <a:ext uri="{FF2B5EF4-FFF2-40B4-BE49-F238E27FC236}">
                <a16:creationId xmlns:a16="http://schemas.microsoft.com/office/drawing/2014/main" id="{359B0CCB-CD8F-8212-7914-311A34672CF8}"/>
              </a:ext>
            </a:extLst>
          </p:cNvPr>
          <p:cNvSpPr txBox="1">
            <a:spLocks/>
          </p:cNvSpPr>
          <p:nvPr/>
        </p:nvSpPr>
        <p:spPr>
          <a:xfrm>
            <a:off x="2639965" y="8273851"/>
            <a:ext cx="13008069" cy="1493179"/>
          </a:xfrm>
          <a:prstGeom prst="rect">
            <a:avLst/>
          </a:prstGeom>
          <a:ln>
            <a:solidFill>
              <a:schemeClr val="bg2">
                <a:lumMod val="75000"/>
              </a:schemeClr>
            </a:solidFill>
          </a:ln>
        </p:spPr>
        <p:txBody>
          <a:bodyPr spcFirstLastPara="1" vert="horz" wrap="square" lIns="137138" tIns="137138" rIns="137138" bIns="137138"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3600" dirty="0">
                <a:latin typeface="Gill Sans MT" panose="020B0502020104020203" pitchFamily="34" charset="0"/>
              </a:rPr>
              <a:t>At current rate, we're on track to reach the CO</a:t>
            </a:r>
            <a:r>
              <a:rPr lang="en-US" sz="3600" baseline="-25000" dirty="0">
                <a:latin typeface="Gill Sans MT" panose="020B0502020104020203" pitchFamily="34" charset="0"/>
              </a:rPr>
              <a:t>2</a:t>
            </a:r>
            <a:r>
              <a:rPr lang="en-US" sz="3600" dirty="0">
                <a:latin typeface="Gill Sans MT" panose="020B0502020104020203" pitchFamily="34" charset="0"/>
              </a:rPr>
              <a:t> production limits set at the 2015 Paris Climate Accords in </a:t>
            </a:r>
            <a:r>
              <a:rPr lang="en-US" sz="3600" b="1" i="1" dirty="0">
                <a:latin typeface="Gill Sans MT" panose="020B0502020104020203" pitchFamily="34" charset="0"/>
              </a:rPr>
              <a:t>fewer than 10 years</a:t>
            </a:r>
            <a:r>
              <a:rPr lang="en-US" sz="3000" dirty="0">
                <a:solidFill>
                  <a:schemeClr val="dk2"/>
                </a:solidFill>
                <a:latin typeface="Gill Sans MT" panose="020B0502020104020203" pitchFamily="34" charset="0"/>
              </a:rPr>
              <a:t>.</a:t>
            </a:r>
            <a:endParaRPr lang="en-US" sz="2400" dirty="0">
              <a:solidFill>
                <a:schemeClr val="dk2"/>
              </a:solidFill>
              <a:latin typeface="Gill Sans MT" panose="020B0502020104020203" pitchFamily="34" charset="0"/>
            </a:endParaRPr>
          </a:p>
        </p:txBody>
      </p:sp>
    </p:spTree>
    <p:extLst>
      <p:ext uri="{BB962C8B-B14F-4D97-AF65-F5344CB8AC3E}">
        <p14:creationId xmlns:p14="http://schemas.microsoft.com/office/powerpoint/2010/main" val="2099198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7BC09C-FC07-454C-94AC-5BCBD58DBB67}"/>
              </a:ext>
            </a:extLst>
          </p:cNvPr>
          <p:cNvSpPr>
            <a:spLocks noGrp="1"/>
          </p:cNvSpPr>
          <p:nvPr>
            <p:ph type="title"/>
          </p:nvPr>
        </p:nvSpPr>
        <p:spPr>
          <a:xfrm>
            <a:off x="1257300" y="3134697"/>
            <a:ext cx="15773400" cy="4017606"/>
          </a:xfrm>
        </p:spPr>
        <p:txBody>
          <a:bodyPr>
            <a:noAutofit/>
          </a:bodyPr>
          <a:lstStyle/>
          <a:p>
            <a:r>
              <a:rPr lang="en-US" sz="5400" b="1" dirty="0">
                <a:solidFill>
                  <a:schemeClr val="accent3">
                    <a:lumMod val="20000"/>
                    <a:lumOff val="80000"/>
                  </a:schemeClr>
                </a:solidFill>
                <a:latin typeface="Montserrat" panose="00000500000000000000" pitchFamily="2" charset="0"/>
              </a:rPr>
              <a:t>“Unless there are </a:t>
            </a:r>
            <a:r>
              <a:rPr lang="en-US" sz="5400" b="1" dirty="0">
                <a:solidFill>
                  <a:srgbClr val="FF0066"/>
                </a:solidFill>
                <a:latin typeface="Montserrat" panose="00000500000000000000" pitchFamily="2" charset="0"/>
              </a:rPr>
              <a:t>immediate</a:t>
            </a:r>
            <a:r>
              <a:rPr lang="en-US" sz="5400" b="1" dirty="0">
                <a:solidFill>
                  <a:schemeClr val="accent3">
                    <a:lumMod val="20000"/>
                    <a:lumOff val="80000"/>
                  </a:schemeClr>
                </a:solidFill>
                <a:latin typeface="Montserrat" panose="00000500000000000000" pitchFamily="2" charset="0"/>
              </a:rPr>
              <a:t>, </a:t>
            </a:r>
            <a:r>
              <a:rPr lang="en-US" sz="5400" b="1" dirty="0">
                <a:solidFill>
                  <a:srgbClr val="FF0066"/>
                </a:solidFill>
                <a:latin typeface="Montserrat" panose="00000500000000000000" pitchFamily="2" charset="0"/>
              </a:rPr>
              <a:t>rapid</a:t>
            </a:r>
            <a:r>
              <a:rPr lang="en-US" sz="5400" b="1" dirty="0">
                <a:solidFill>
                  <a:schemeClr val="accent3">
                    <a:lumMod val="20000"/>
                    <a:lumOff val="80000"/>
                  </a:schemeClr>
                </a:solidFill>
                <a:latin typeface="Montserrat" panose="00000500000000000000" pitchFamily="2" charset="0"/>
              </a:rPr>
              <a:t>, and </a:t>
            </a:r>
            <a:r>
              <a:rPr lang="en-US" sz="5400" b="1" dirty="0">
                <a:solidFill>
                  <a:srgbClr val="FF0066"/>
                </a:solidFill>
                <a:latin typeface="Montserrat" panose="00000500000000000000" pitchFamily="2" charset="0"/>
              </a:rPr>
              <a:t>large-scale reductions </a:t>
            </a:r>
            <a:r>
              <a:rPr lang="en-US" sz="5400" b="1" dirty="0">
                <a:solidFill>
                  <a:schemeClr val="accent3">
                    <a:lumMod val="20000"/>
                    <a:lumOff val="80000"/>
                  </a:schemeClr>
                </a:solidFill>
                <a:latin typeface="Montserrat" panose="00000500000000000000" pitchFamily="2" charset="0"/>
              </a:rPr>
              <a:t>in greenhouse gas emissions, limited warming to 1.5 C will be </a:t>
            </a:r>
            <a:br>
              <a:rPr lang="en-US" sz="5400" b="1" dirty="0">
                <a:solidFill>
                  <a:schemeClr val="accent3">
                    <a:lumMod val="20000"/>
                    <a:lumOff val="80000"/>
                  </a:schemeClr>
                </a:solidFill>
                <a:latin typeface="Montserrat" panose="00000500000000000000" pitchFamily="2" charset="0"/>
              </a:rPr>
            </a:br>
            <a:r>
              <a:rPr lang="en-US" sz="5400" b="1" dirty="0">
                <a:solidFill>
                  <a:schemeClr val="accent3">
                    <a:lumMod val="20000"/>
                    <a:lumOff val="80000"/>
                  </a:schemeClr>
                </a:solidFill>
                <a:latin typeface="Montserrat" panose="00000500000000000000" pitchFamily="2" charset="0"/>
              </a:rPr>
              <a:t>beyond reach”</a:t>
            </a:r>
          </a:p>
        </p:txBody>
      </p:sp>
    </p:spTree>
    <p:extLst>
      <p:ext uri="{BB962C8B-B14F-4D97-AF65-F5344CB8AC3E}">
        <p14:creationId xmlns:p14="http://schemas.microsoft.com/office/powerpoint/2010/main" val="1613600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C51849-2D0D-1140-8058-8923C2B1B0B9}"/>
              </a:ext>
            </a:extLst>
          </p:cNvPr>
          <p:cNvSpPr/>
          <p:nvPr/>
        </p:nvSpPr>
        <p:spPr>
          <a:xfrm>
            <a:off x="222478" y="9593906"/>
            <a:ext cx="2932838" cy="346249"/>
          </a:xfrm>
          <a:prstGeom prst="rect">
            <a:avLst/>
          </a:prstGeom>
        </p:spPr>
        <p:txBody>
          <a:bodyPr wrap="square">
            <a:spAutoFit/>
          </a:bodyPr>
          <a:lstStyle/>
          <a:p>
            <a:pPr defTabSz="1371600"/>
            <a:r>
              <a:rPr lang="en-US" sz="1650" dirty="0">
                <a:solidFill>
                  <a:prstClr val="white">
                    <a:lumMod val="65000"/>
                  </a:prstClr>
                </a:solidFill>
                <a:latin typeface="Tw Cen MT"/>
                <a:cs typeface="Tw Cen MT"/>
              </a:rPr>
              <a:t>IPCC AR6, WG1 2021</a:t>
            </a:r>
          </a:p>
        </p:txBody>
      </p:sp>
      <p:pic>
        <p:nvPicPr>
          <p:cNvPr id="3" name="Picture 2" descr="Chart, line chart&#10;&#10;Description automatically generated">
            <a:extLst>
              <a:ext uri="{FF2B5EF4-FFF2-40B4-BE49-F238E27FC236}">
                <a16:creationId xmlns:a16="http://schemas.microsoft.com/office/drawing/2014/main" id="{CB7BBC4C-BCFF-4805-9ED1-A0EE903A72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478" y="1948434"/>
            <a:ext cx="17678843" cy="6390132"/>
          </a:xfrm>
          <a:prstGeom prst="rect">
            <a:avLst/>
          </a:prstGeom>
        </p:spPr>
      </p:pic>
      <p:sp>
        <p:nvSpPr>
          <p:cNvPr id="6" name="Title 1">
            <a:extLst>
              <a:ext uri="{FF2B5EF4-FFF2-40B4-BE49-F238E27FC236}">
                <a16:creationId xmlns:a16="http://schemas.microsoft.com/office/drawing/2014/main" id="{1D3DE317-37CA-49A9-82EA-E2324F8B6A9D}"/>
              </a:ext>
            </a:extLst>
          </p:cNvPr>
          <p:cNvSpPr txBox="1">
            <a:spLocks/>
          </p:cNvSpPr>
          <p:nvPr/>
        </p:nvSpPr>
        <p:spPr>
          <a:xfrm>
            <a:off x="467592" y="384359"/>
            <a:ext cx="15683594" cy="1166364"/>
          </a:xfrm>
          <a:prstGeom prst="rect">
            <a:avLst/>
          </a:prstGeom>
        </p:spPr>
        <p:txBody>
          <a:bodyPr vert="horz" lIns="137160" tIns="68580" rIns="137160" bIns="6858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371600"/>
            <a:r>
              <a:rPr lang="en-US" sz="6600" b="1" dirty="0">
                <a:solidFill>
                  <a:schemeClr val="accent1">
                    <a:lumMod val="75000"/>
                  </a:schemeClr>
                </a:solidFill>
                <a:latin typeface="Montserrat" panose="00000500000000000000" pitchFamily="2" charset="0"/>
              </a:rPr>
              <a:t>Future Emissions </a:t>
            </a:r>
            <a:r>
              <a:rPr lang="en-US" sz="6600" b="1" dirty="0">
                <a:solidFill>
                  <a:schemeClr val="accent1">
                    <a:lumMod val="75000"/>
                  </a:schemeClr>
                </a:solidFill>
                <a:latin typeface="Montserrat" panose="00000500000000000000" pitchFamily="2" charset="0"/>
                <a:sym typeface="Wingdings" panose="05000000000000000000" pitchFamily="2" charset="2"/>
              </a:rPr>
              <a:t> Future Additional Warming</a:t>
            </a:r>
            <a:endParaRPr lang="en-US" sz="6600" b="1" dirty="0">
              <a:solidFill>
                <a:schemeClr val="accent1">
                  <a:lumMod val="75000"/>
                </a:schemeClr>
              </a:solidFill>
              <a:latin typeface="Montserrat" panose="00000500000000000000" pitchFamily="2" charset="0"/>
            </a:endParaRPr>
          </a:p>
        </p:txBody>
      </p:sp>
    </p:spTree>
    <p:extLst>
      <p:ext uri="{BB962C8B-B14F-4D97-AF65-F5344CB8AC3E}">
        <p14:creationId xmlns:p14="http://schemas.microsoft.com/office/powerpoint/2010/main" val="13052354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C51849-2D0D-1140-8058-8923C2B1B0B9}"/>
              </a:ext>
            </a:extLst>
          </p:cNvPr>
          <p:cNvSpPr/>
          <p:nvPr/>
        </p:nvSpPr>
        <p:spPr>
          <a:xfrm>
            <a:off x="222478" y="9593906"/>
            <a:ext cx="2932838" cy="346249"/>
          </a:xfrm>
          <a:prstGeom prst="rect">
            <a:avLst/>
          </a:prstGeom>
        </p:spPr>
        <p:txBody>
          <a:bodyPr wrap="square">
            <a:spAutoFit/>
          </a:bodyPr>
          <a:lstStyle/>
          <a:p>
            <a:pPr defTabSz="1371600"/>
            <a:r>
              <a:rPr lang="en-US" sz="1650">
                <a:solidFill>
                  <a:prstClr val="white">
                    <a:lumMod val="65000"/>
                  </a:prstClr>
                </a:solidFill>
                <a:latin typeface="Tw Cen MT"/>
                <a:cs typeface="Tw Cen MT"/>
              </a:rPr>
              <a:t>IPCC AR6, WG1 2021</a:t>
            </a:r>
          </a:p>
        </p:txBody>
      </p:sp>
      <p:pic>
        <p:nvPicPr>
          <p:cNvPr id="4" name="Picture 3" descr="A picture containing diagram&#10;&#10;Description automatically generated">
            <a:extLst>
              <a:ext uri="{FF2B5EF4-FFF2-40B4-BE49-F238E27FC236}">
                <a16:creationId xmlns:a16="http://schemas.microsoft.com/office/drawing/2014/main" id="{FDE02E54-2C5A-447A-8361-F5857D14D4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757" y="3546819"/>
            <a:ext cx="17720487" cy="5452458"/>
          </a:xfrm>
          <a:prstGeom prst="rect">
            <a:avLst/>
          </a:prstGeom>
        </p:spPr>
      </p:pic>
      <p:sp>
        <p:nvSpPr>
          <p:cNvPr id="10" name="Rectangle 9">
            <a:extLst>
              <a:ext uri="{FF2B5EF4-FFF2-40B4-BE49-F238E27FC236}">
                <a16:creationId xmlns:a16="http://schemas.microsoft.com/office/drawing/2014/main" id="{7BCD719B-DD0F-47FE-AE48-D11FF39649BB}"/>
              </a:ext>
            </a:extLst>
          </p:cNvPr>
          <p:cNvSpPr/>
          <p:nvPr/>
        </p:nvSpPr>
        <p:spPr>
          <a:xfrm>
            <a:off x="2504769" y="3337124"/>
            <a:ext cx="1332003" cy="553998"/>
          </a:xfrm>
          <a:prstGeom prst="rect">
            <a:avLst/>
          </a:prstGeom>
        </p:spPr>
        <p:txBody>
          <a:bodyPr wrap="square">
            <a:spAutoFit/>
          </a:bodyPr>
          <a:lstStyle/>
          <a:p>
            <a:pPr defTabSz="1371600"/>
            <a:r>
              <a:rPr lang="en-US" sz="3000" b="1">
                <a:solidFill>
                  <a:prstClr val="white">
                    <a:lumMod val="65000"/>
                  </a:prstClr>
                </a:solidFill>
                <a:latin typeface="Tw Cen MT"/>
                <a:cs typeface="Tw Cen MT"/>
              </a:rPr>
              <a:t>1.5°C</a:t>
            </a:r>
          </a:p>
        </p:txBody>
      </p:sp>
      <p:sp>
        <p:nvSpPr>
          <p:cNvPr id="11" name="Rectangle 10">
            <a:extLst>
              <a:ext uri="{FF2B5EF4-FFF2-40B4-BE49-F238E27FC236}">
                <a16:creationId xmlns:a16="http://schemas.microsoft.com/office/drawing/2014/main" id="{BA1A6F8D-73A5-4ED4-B711-2713B8F64550}"/>
              </a:ext>
            </a:extLst>
          </p:cNvPr>
          <p:cNvSpPr/>
          <p:nvPr/>
        </p:nvSpPr>
        <p:spPr>
          <a:xfrm>
            <a:off x="14926161" y="3337124"/>
            <a:ext cx="857070" cy="553998"/>
          </a:xfrm>
          <a:prstGeom prst="rect">
            <a:avLst/>
          </a:prstGeom>
        </p:spPr>
        <p:txBody>
          <a:bodyPr wrap="square">
            <a:spAutoFit/>
          </a:bodyPr>
          <a:lstStyle/>
          <a:p>
            <a:pPr defTabSz="1371600"/>
            <a:r>
              <a:rPr lang="en-US" sz="3000" b="1">
                <a:solidFill>
                  <a:prstClr val="white">
                    <a:lumMod val="65000"/>
                  </a:prstClr>
                </a:solidFill>
                <a:latin typeface="Tw Cen MT"/>
                <a:cs typeface="Tw Cen MT"/>
              </a:rPr>
              <a:t>4°C</a:t>
            </a:r>
          </a:p>
        </p:txBody>
      </p:sp>
      <p:sp>
        <p:nvSpPr>
          <p:cNvPr id="12" name="Rectangle 11">
            <a:extLst>
              <a:ext uri="{FF2B5EF4-FFF2-40B4-BE49-F238E27FC236}">
                <a16:creationId xmlns:a16="http://schemas.microsoft.com/office/drawing/2014/main" id="{83E61850-9393-4802-B1D3-E1889B3A3182}"/>
              </a:ext>
            </a:extLst>
          </p:cNvPr>
          <p:cNvSpPr/>
          <p:nvPr/>
        </p:nvSpPr>
        <p:spPr>
          <a:xfrm>
            <a:off x="8789823" y="3337124"/>
            <a:ext cx="857070" cy="553998"/>
          </a:xfrm>
          <a:prstGeom prst="rect">
            <a:avLst/>
          </a:prstGeom>
        </p:spPr>
        <p:txBody>
          <a:bodyPr wrap="square">
            <a:spAutoFit/>
          </a:bodyPr>
          <a:lstStyle/>
          <a:p>
            <a:pPr defTabSz="1371600"/>
            <a:r>
              <a:rPr lang="en-US" sz="3000" b="1">
                <a:solidFill>
                  <a:prstClr val="white">
                    <a:lumMod val="65000"/>
                  </a:prstClr>
                </a:solidFill>
                <a:latin typeface="Tw Cen MT"/>
                <a:cs typeface="Tw Cen MT"/>
              </a:rPr>
              <a:t>2°C</a:t>
            </a:r>
          </a:p>
        </p:txBody>
      </p:sp>
      <p:sp>
        <p:nvSpPr>
          <p:cNvPr id="15" name="Title 1">
            <a:extLst>
              <a:ext uri="{FF2B5EF4-FFF2-40B4-BE49-F238E27FC236}">
                <a16:creationId xmlns:a16="http://schemas.microsoft.com/office/drawing/2014/main" id="{2F8C7F5D-7A63-43CC-9DCE-7A7627FD7E89}"/>
              </a:ext>
            </a:extLst>
          </p:cNvPr>
          <p:cNvSpPr txBox="1">
            <a:spLocks/>
          </p:cNvSpPr>
          <p:nvPr/>
        </p:nvSpPr>
        <p:spPr>
          <a:xfrm>
            <a:off x="850392" y="300680"/>
            <a:ext cx="16870680" cy="2651510"/>
          </a:xfrm>
          <a:prstGeom prst="rect">
            <a:avLst/>
          </a:prstGeom>
        </p:spPr>
        <p:txBody>
          <a:bodyPr vert="horz" lIns="137160" tIns="68580" rIns="137160" bIns="6858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371600"/>
            <a:r>
              <a:rPr lang="en-US" sz="6000" b="1" dirty="0">
                <a:solidFill>
                  <a:srgbClr val="004080"/>
                </a:solidFill>
                <a:latin typeface="Montserrat" panose="00000500000000000000" pitchFamily="2" charset="0"/>
              </a:rPr>
              <a:t>Temperature  </a:t>
            </a:r>
            <a:r>
              <a:rPr lang="en-US" sz="2800" b="1" dirty="0">
                <a:solidFill>
                  <a:srgbClr val="004080"/>
                </a:solidFill>
                <a:latin typeface="Montserrat" panose="00000500000000000000" pitchFamily="2" charset="0"/>
              </a:rPr>
              <a:t>Annual Mean Temperature Change (°C) relative to 1850-1900</a:t>
            </a:r>
          </a:p>
          <a:p>
            <a:pPr defTabSz="1371600"/>
            <a:endParaRPr lang="en-US" sz="2800" b="1" dirty="0">
              <a:solidFill>
                <a:srgbClr val="004080"/>
              </a:solidFill>
              <a:latin typeface="Montserrat" panose="00000500000000000000" pitchFamily="2" charset="0"/>
            </a:endParaRPr>
          </a:p>
          <a:p>
            <a:pPr defTabSz="1371600"/>
            <a:r>
              <a:rPr lang="en-US" sz="4800" dirty="0">
                <a:solidFill>
                  <a:srgbClr val="44546A"/>
                </a:solidFill>
                <a:latin typeface="Montserrat" panose="00000500000000000000" pitchFamily="2" charset="0"/>
              </a:rPr>
              <a:t>With every increment of global warming, regional mean changes get larger</a:t>
            </a:r>
          </a:p>
        </p:txBody>
      </p:sp>
    </p:spTree>
    <p:extLst>
      <p:ext uri="{BB962C8B-B14F-4D97-AF65-F5344CB8AC3E}">
        <p14:creationId xmlns:p14="http://schemas.microsoft.com/office/powerpoint/2010/main" val="1623679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C51849-2D0D-1140-8058-8923C2B1B0B9}"/>
              </a:ext>
            </a:extLst>
          </p:cNvPr>
          <p:cNvSpPr/>
          <p:nvPr/>
        </p:nvSpPr>
        <p:spPr>
          <a:xfrm>
            <a:off x="222478" y="9593906"/>
            <a:ext cx="2932838" cy="346249"/>
          </a:xfrm>
          <a:prstGeom prst="rect">
            <a:avLst/>
          </a:prstGeom>
        </p:spPr>
        <p:txBody>
          <a:bodyPr wrap="square">
            <a:spAutoFit/>
          </a:bodyPr>
          <a:lstStyle/>
          <a:p>
            <a:pPr defTabSz="1371600"/>
            <a:r>
              <a:rPr lang="en-US" sz="1650">
                <a:solidFill>
                  <a:prstClr val="white">
                    <a:lumMod val="65000"/>
                  </a:prstClr>
                </a:solidFill>
                <a:latin typeface="Tw Cen MT"/>
                <a:cs typeface="Tw Cen MT"/>
              </a:rPr>
              <a:t>IPCC AR6, WG1 2021</a:t>
            </a:r>
          </a:p>
        </p:txBody>
      </p:sp>
      <p:grpSp>
        <p:nvGrpSpPr>
          <p:cNvPr id="7" name="Group 6">
            <a:extLst>
              <a:ext uri="{FF2B5EF4-FFF2-40B4-BE49-F238E27FC236}">
                <a16:creationId xmlns:a16="http://schemas.microsoft.com/office/drawing/2014/main" id="{1B3AFE63-CC00-45BE-8D19-F7B2749D71E5}"/>
              </a:ext>
            </a:extLst>
          </p:cNvPr>
          <p:cNvGrpSpPr/>
          <p:nvPr/>
        </p:nvGrpSpPr>
        <p:grpSpPr>
          <a:xfrm>
            <a:off x="0" y="3293971"/>
            <a:ext cx="18288000" cy="5958155"/>
            <a:chOff x="148318" y="2224749"/>
            <a:chExt cx="12192000" cy="3972103"/>
          </a:xfrm>
        </p:grpSpPr>
        <p:sp>
          <p:nvSpPr>
            <p:cNvPr id="10" name="Rectangle 9">
              <a:extLst>
                <a:ext uri="{FF2B5EF4-FFF2-40B4-BE49-F238E27FC236}">
                  <a16:creationId xmlns:a16="http://schemas.microsoft.com/office/drawing/2014/main" id="{7BCD719B-DD0F-47FE-AE48-D11FF39649BB}"/>
                </a:ext>
              </a:extLst>
            </p:cNvPr>
            <p:cNvSpPr/>
            <p:nvPr/>
          </p:nvSpPr>
          <p:spPr>
            <a:xfrm>
              <a:off x="1842179" y="2224749"/>
              <a:ext cx="916872" cy="369332"/>
            </a:xfrm>
            <a:prstGeom prst="rect">
              <a:avLst/>
            </a:prstGeom>
          </p:spPr>
          <p:txBody>
            <a:bodyPr wrap="square">
              <a:spAutoFit/>
            </a:bodyPr>
            <a:lstStyle/>
            <a:p>
              <a:pPr defTabSz="1371600"/>
              <a:r>
                <a:rPr lang="en-US" sz="3000" b="1">
                  <a:solidFill>
                    <a:prstClr val="white">
                      <a:lumMod val="65000"/>
                    </a:prstClr>
                  </a:solidFill>
                  <a:latin typeface="Tw Cen MT"/>
                  <a:cs typeface="Tw Cen MT"/>
                </a:rPr>
                <a:t>1.5°C</a:t>
              </a:r>
            </a:p>
          </p:txBody>
        </p:sp>
        <p:sp>
          <p:nvSpPr>
            <p:cNvPr id="11" name="Rectangle 10">
              <a:extLst>
                <a:ext uri="{FF2B5EF4-FFF2-40B4-BE49-F238E27FC236}">
                  <a16:creationId xmlns:a16="http://schemas.microsoft.com/office/drawing/2014/main" id="{BA1A6F8D-73A5-4ED4-B711-2713B8F64550}"/>
                </a:ext>
              </a:extLst>
            </p:cNvPr>
            <p:cNvSpPr/>
            <p:nvPr/>
          </p:nvSpPr>
          <p:spPr>
            <a:xfrm>
              <a:off x="10054138" y="2224749"/>
              <a:ext cx="592319" cy="369332"/>
            </a:xfrm>
            <a:prstGeom prst="rect">
              <a:avLst/>
            </a:prstGeom>
          </p:spPr>
          <p:txBody>
            <a:bodyPr wrap="square">
              <a:spAutoFit/>
            </a:bodyPr>
            <a:lstStyle/>
            <a:p>
              <a:pPr defTabSz="1371600"/>
              <a:r>
                <a:rPr lang="en-US" sz="3000" b="1">
                  <a:solidFill>
                    <a:prstClr val="white">
                      <a:lumMod val="65000"/>
                    </a:prstClr>
                  </a:solidFill>
                  <a:latin typeface="Tw Cen MT"/>
                  <a:cs typeface="Tw Cen MT"/>
                </a:rPr>
                <a:t>4°C</a:t>
              </a:r>
            </a:p>
          </p:txBody>
        </p:sp>
        <p:sp>
          <p:nvSpPr>
            <p:cNvPr id="12" name="Rectangle 11">
              <a:extLst>
                <a:ext uri="{FF2B5EF4-FFF2-40B4-BE49-F238E27FC236}">
                  <a16:creationId xmlns:a16="http://schemas.microsoft.com/office/drawing/2014/main" id="{83E61850-9393-4802-B1D3-E1889B3A3182}"/>
                </a:ext>
              </a:extLst>
            </p:cNvPr>
            <p:cNvSpPr/>
            <p:nvPr/>
          </p:nvSpPr>
          <p:spPr>
            <a:xfrm>
              <a:off x="5948157" y="2231807"/>
              <a:ext cx="592319" cy="369332"/>
            </a:xfrm>
            <a:prstGeom prst="rect">
              <a:avLst/>
            </a:prstGeom>
          </p:spPr>
          <p:txBody>
            <a:bodyPr wrap="square">
              <a:spAutoFit/>
            </a:bodyPr>
            <a:lstStyle/>
            <a:p>
              <a:pPr defTabSz="1371600"/>
              <a:r>
                <a:rPr lang="en-US" sz="3000" b="1">
                  <a:solidFill>
                    <a:prstClr val="white">
                      <a:lumMod val="65000"/>
                    </a:prstClr>
                  </a:solidFill>
                  <a:latin typeface="Tw Cen MT"/>
                  <a:cs typeface="Tw Cen MT"/>
                </a:rPr>
                <a:t>2°C</a:t>
              </a:r>
            </a:p>
          </p:txBody>
        </p:sp>
        <p:pic>
          <p:nvPicPr>
            <p:cNvPr id="6" name="Picture 5">
              <a:extLst>
                <a:ext uri="{FF2B5EF4-FFF2-40B4-BE49-F238E27FC236}">
                  <a16:creationId xmlns:a16="http://schemas.microsoft.com/office/drawing/2014/main" id="{2DAAD183-B379-4D38-9320-81215E08905B}"/>
                </a:ext>
              </a:extLst>
            </p:cNvPr>
            <p:cNvPicPr>
              <a:picLocks noChangeAspect="1"/>
            </p:cNvPicPr>
            <p:nvPr/>
          </p:nvPicPr>
          <p:blipFill rotWithShape="1">
            <a:blip r:embed="rId3"/>
            <a:srcRect l="1217" t="26213" r="1183" b="4925"/>
            <a:stretch/>
          </p:blipFill>
          <p:spPr>
            <a:xfrm>
              <a:off x="148318" y="2624858"/>
              <a:ext cx="12192000" cy="3571994"/>
            </a:xfrm>
            <a:prstGeom prst="rect">
              <a:avLst/>
            </a:prstGeom>
          </p:spPr>
        </p:pic>
      </p:grpSp>
      <p:sp>
        <p:nvSpPr>
          <p:cNvPr id="13" name="Title 1">
            <a:extLst>
              <a:ext uri="{FF2B5EF4-FFF2-40B4-BE49-F238E27FC236}">
                <a16:creationId xmlns:a16="http://schemas.microsoft.com/office/drawing/2014/main" id="{789FE2C2-4796-4B2E-9C68-34A93D4DA013}"/>
              </a:ext>
            </a:extLst>
          </p:cNvPr>
          <p:cNvSpPr txBox="1">
            <a:spLocks/>
          </p:cNvSpPr>
          <p:nvPr/>
        </p:nvSpPr>
        <p:spPr>
          <a:xfrm>
            <a:off x="850392" y="300680"/>
            <a:ext cx="16870680" cy="2651510"/>
          </a:xfrm>
          <a:prstGeom prst="rect">
            <a:avLst/>
          </a:prstGeom>
        </p:spPr>
        <p:txBody>
          <a:bodyPr vert="horz" lIns="137160" tIns="68580" rIns="137160" bIns="6858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371600"/>
            <a:r>
              <a:rPr lang="en-US" sz="6000" b="1" dirty="0">
                <a:solidFill>
                  <a:srgbClr val="004080"/>
                </a:solidFill>
                <a:latin typeface="Montserrat" panose="00000500000000000000" pitchFamily="2" charset="0"/>
              </a:rPr>
              <a:t>Precipitation</a:t>
            </a:r>
            <a:r>
              <a:rPr kumimoji="0" lang="en-US" sz="6100" b="1" i="0" u="none" strike="noStrike" kern="1200" cap="none" spc="0" normalizeH="0" baseline="0" noProof="0" dirty="0">
                <a:ln>
                  <a:noFill/>
                </a:ln>
                <a:solidFill>
                  <a:srgbClr val="004080"/>
                </a:solidFill>
                <a:effectLst/>
                <a:uLnTx/>
                <a:uFillTx/>
                <a:latin typeface="Montserrat" panose="00000500000000000000" pitchFamily="2" charset="0"/>
                <a:ea typeface="+mn-ea"/>
                <a:cs typeface="+mn-cs"/>
              </a:rPr>
              <a:t> </a:t>
            </a:r>
            <a:r>
              <a:rPr kumimoji="0" lang="en-US" sz="2800" b="1" i="0" u="none" strike="noStrike" kern="1200" cap="none" spc="0" normalizeH="0" baseline="0" noProof="0" dirty="0">
                <a:ln>
                  <a:noFill/>
                </a:ln>
                <a:solidFill>
                  <a:srgbClr val="004080"/>
                </a:solidFill>
                <a:effectLst/>
                <a:uLnTx/>
                <a:uFillTx/>
                <a:latin typeface="Montserrat" panose="00000500000000000000" pitchFamily="2" charset="0"/>
                <a:ea typeface="+mn-ea"/>
                <a:cs typeface="+mn-cs"/>
              </a:rPr>
              <a:t>Annual Mean Precipitation Change (%) relative to 1850-1990</a:t>
            </a:r>
            <a:endParaRPr lang="en-US" sz="6000" b="1" dirty="0">
              <a:solidFill>
                <a:srgbClr val="004080"/>
              </a:solidFill>
              <a:latin typeface="Montserrat" panose="00000500000000000000" pitchFamily="2" charset="0"/>
            </a:endParaRPr>
          </a:p>
          <a:p>
            <a:pPr defTabSz="1371600"/>
            <a:endParaRPr lang="en-US" sz="2800" b="1" dirty="0">
              <a:solidFill>
                <a:srgbClr val="004080"/>
              </a:solidFill>
              <a:latin typeface="Montserrat" panose="00000500000000000000" pitchFamily="2" charset="0"/>
            </a:endParaRPr>
          </a:p>
          <a:p>
            <a:pPr defTabSz="1371600"/>
            <a:r>
              <a:rPr lang="en-US" sz="4800" dirty="0">
                <a:solidFill>
                  <a:srgbClr val="44546A"/>
                </a:solidFill>
                <a:latin typeface="Montserrat" panose="00000500000000000000" pitchFamily="2" charset="0"/>
              </a:rPr>
              <a:t>With every increment of global warming, regional mean changes get larger</a:t>
            </a:r>
          </a:p>
        </p:txBody>
      </p:sp>
    </p:spTree>
    <p:extLst>
      <p:ext uri="{BB962C8B-B14F-4D97-AF65-F5344CB8AC3E}">
        <p14:creationId xmlns:p14="http://schemas.microsoft.com/office/powerpoint/2010/main" val="780690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C51849-2D0D-1140-8058-8923C2B1B0B9}"/>
              </a:ext>
            </a:extLst>
          </p:cNvPr>
          <p:cNvSpPr/>
          <p:nvPr/>
        </p:nvSpPr>
        <p:spPr>
          <a:xfrm>
            <a:off x="222478" y="9593906"/>
            <a:ext cx="2932838" cy="346249"/>
          </a:xfrm>
          <a:prstGeom prst="rect">
            <a:avLst/>
          </a:prstGeom>
        </p:spPr>
        <p:txBody>
          <a:bodyPr wrap="square">
            <a:spAutoFit/>
          </a:bodyPr>
          <a:lstStyle/>
          <a:p>
            <a:pPr defTabSz="1371600"/>
            <a:r>
              <a:rPr lang="en-US" sz="1650">
                <a:solidFill>
                  <a:prstClr val="white">
                    <a:lumMod val="65000"/>
                  </a:prstClr>
                </a:solidFill>
                <a:latin typeface="Tw Cen MT"/>
                <a:cs typeface="Tw Cen MT"/>
              </a:rPr>
              <a:t>IPCC AR6, WG1 2021</a:t>
            </a:r>
          </a:p>
        </p:txBody>
      </p:sp>
      <p:grpSp>
        <p:nvGrpSpPr>
          <p:cNvPr id="4" name="Group 3">
            <a:extLst>
              <a:ext uri="{FF2B5EF4-FFF2-40B4-BE49-F238E27FC236}">
                <a16:creationId xmlns:a16="http://schemas.microsoft.com/office/drawing/2014/main" id="{F960100D-7E84-4481-83DB-7B9646D5B544}"/>
              </a:ext>
            </a:extLst>
          </p:cNvPr>
          <p:cNvGrpSpPr/>
          <p:nvPr/>
        </p:nvGrpSpPr>
        <p:grpSpPr>
          <a:xfrm>
            <a:off x="0" y="3284888"/>
            <a:ext cx="18288000" cy="5976320"/>
            <a:chOff x="0" y="1755647"/>
            <a:chExt cx="12192000" cy="3984213"/>
          </a:xfrm>
        </p:grpSpPr>
        <p:grpSp>
          <p:nvGrpSpPr>
            <p:cNvPr id="7" name="Group 6">
              <a:extLst>
                <a:ext uri="{FF2B5EF4-FFF2-40B4-BE49-F238E27FC236}">
                  <a16:creationId xmlns:a16="http://schemas.microsoft.com/office/drawing/2014/main" id="{1B3AFE63-CC00-45BE-8D19-F7B2749D71E5}"/>
                </a:ext>
              </a:extLst>
            </p:cNvPr>
            <p:cNvGrpSpPr/>
            <p:nvPr/>
          </p:nvGrpSpPr>
          <p:grpSpPr>
            <a:xfrm>
              <a:off x="1693861" y="1755647"/>
              <a:ext cx="8804278" cy="376390"/>
              <a:chOff x="1842179" y="2224749"/>
              <a:chExt cx="8804278" cy="376390"/>
            </a:xfrm>
          </p:grpSpPr>
          <p:sp>
            <p:nvSpPr>
              <p:cNvPr id="10" name="Rectangle 9">
                <a:extLst>
                  <a:ext uri="{FF2B5EF4-FFF2-40B4-BE49-F238E27FC236}">
                    <a16:creationId xmlns:a16="http://schemas.microsoft.com/office/drawing/2014/main" id="{7BCD719B-DD0F-47FE-AE48-D11FF39649BB}"/>
                  </a:ext>
                </a:extLst>
              </p:cNvPr>
              <p:cNvSpPr/>
              <p:nvPr/>
            </p:nvSpPr>
            <p:spPr>
              <a:xfrm>
                <a:off x="1842179" y="2224749"/>
                <a:ext cx="916872" cy="369332"/>
              </a:xfrm>
              <a:prstGeom prst="rect">
                <a:avLst/>
              </a:prstGeom>
            </p:spPr>
            <p:txBody>
              <a:bodyPr wrap="square">
                <a:spAutoFit/>
              </a:bodyPr>
              <a:lstStyle/>
              <a:p>
                <a:pPr defTabSz="1371600"/>
                <a:r>
                  <a:rPr lang="en-US" sz="3000" b="1">
                    <a:solidFill>
                      <a:prstClr val="white">
                        <a:lumMod val="65000"/>
                      </a:prstClr>
                    </a:solidFill>
                    <a:latin typeface="Tw Cen MT"/>
                    <a:cs typeface="Tw Cen MT"/>
                  </a:rPr>
                  <a:t>1.5°C</a:t>
                </a:r>
              </a:p>
            </p:txBody>
          </p:sp>
          <p:sp>
            <p:nvSpPr>
              <p:cNvPr id="11" name="Rectangle 10">
                <a:extLst>
                  <a:ext uri="{FF2B5EF4-FFF2-40B4-BE49-F238E27FC236}">
                    <a16:creationId xmlns:a16="http://schemas.microsoft.com/office/drawing/2014/main" id="{BA1A6F8D-73A5-4ED4-B711-2713B8F64550}"/>
                  </a:ext>
                </a:extLst>
              </p:cNvPr>
              <p:cNvSpPr/>
              <p:nvPr/>
            </p:nvSpPr>
            <p:spPr>
              <a:xfrm>
                <a:off x="10054138" y="2224749"/>
                <a:ext cx="592319" cy="369332"/>
              </a:xfrm>
              <a:prstGeom prst="rect">
                <a:avLst/>
              </a:prstGeom>
            </p:spPr>
            <p:txBody>
              <a:bodyPr wrap="square">
                <a:spAutoFit/>
              </a:bodyPr>
              <a:lstStyle/>
              <a:p>
                <a:pPr defTabSz="1371600"/>
                <a:r>
                  <a:rPr lang="en-US" sz="3000" b="1">
                    <a:solidFill>
                      <a:prstClr val="white">
                        <a:lumMod val="65000"/>
                      </a:prstClr>
                    </a:solidFill>
                    <a:latin typeface="Tw Cen MT"/>
                    <a:cs typeface="Tw Cen MT"/>
                  </a:rPr>
                  <a:t>4°C</a:t>
                </a:r>
              </a:p>
            </p:txBody>
          </p:sp>
          <p:sp>
            <p:nvSpPr>
              <p:cNvPr id="12" name="Rectangle 11">
                <a:extLst>
                  <a:ext uri="{FF2B5EF4-FFF2-40B4-BE49-F238E27FC236}">
                    <a16:creationId xmlns:a16="http://schemas.microsoft.com/office/drawing/2014/main" id="{83E61850-9393-4802-B1D3-E1889B3A3182}"/>
                  </a:ext>
                </a:extLst>
              </p:cNvPr>
              <p:cNvSpPr/>
              <p:nvPr/>
            </p:nvSpPr>
            <p:spPr>
              <a:xfrm>
                <a:off x="5948157" y="2231807"/>
                <a:ext cx="592319" cy="369332"/>
              </a:xfrm>
              <a:prstGeom prst="rect">
                <a:avLst/>
              </a:prstGeom>
            </p:spPr>
            <p:txBody>
              <a:bodyPr wrap="square">
                <a:spAutoFit/>
              </a:bodyPr>
              <a:lstStyle/>
              <a:p>
                <a:pPr defTabSz="1371600"/>
                <a:r>
                  <a:rPr lang="en-US" sz="3000" b="1">
                    <a:solidFill>
                      <a:prstClr val="white">
                        <a:lumMod val="65000"/>
                      </a:prstClr>
                    </a:solidFill>
                    <a:latin typeface="Tw Cen MT"/>
                    <a:cs typeface="Tw Cen MT"/>
                  </a:rPr>
                  <a:t>2°C</a:t>
                </a:r>
              </a:p>
            </p:txBody>
          </p:sp>
        </p:grpSp>
        <p:pic>
          <p:nvPicPr>
            <p:cNvPr id="3" name="Picture 2">
              <a:extLst>
                <a:ext uri="{FF2B5EF4-FFF2-40B4-BE49-F238E27FC236}">
                  <a16:creationId xmlns:a16="http://schemas.microsoft.com/office/drawing/2014/main" id="{3D08934C-94A9-4A4B-AA2F-310903B7372E}"/>
                </a:ext>
              </a:extLst>
            </p:cNvPr>
            <p:cNvPicPr>
              <a:picLocks noChangeAspect="1"/>
            </p:cNvPicPr>
            <p:nvPr/>
          </p:nvPicPr>
          <p:blipFill rotWithShape="1">
            <a:blip r:embed="rId3"/>
            <a:srcRect t="25735" b="5467"/>
            <a:stretch/>
          </p:blipFill>
          <p:spPr>
            <a:xfrm>
              <a:off x="0" y="2169871"/>
              <a:ext cx="12192000" cy="3569989"/>
            </a:xfrm>
            <a:prstGeom prst="rect">
              <a:avLst/>
            </a:prstGeom>
          </p:spPr>
        </p:pic>
      </p:grpSp>
      <p:sp>
        <p:nvSpPr>
          <p:cNvPr id="14" name="Title 1">
            <a:extLst>
              <a:ext uri="{FF2B5EF4-FFF2-40B4-BE49-F238E27FC236}">
                <a16:creationId xmlns:a16="http://schemas.microsoft.com/office/drawing/2014/main" id="{4049B895-9B38-4A76-93BD-80BDF7B31606}"/>
              </a:ext>
            </a:extLst>
          </p:cNvPr>
          <p:cNvSpPr txBox="1">
            <a:spLocks/>
          </p:cNvSpPr>
          <p:nvPr/>
        </p:nvSpPr>
        <p:spPr>
          <a:xfrm>
            <a:off x="850392" y="300680"/>
            <a:ext cx="16870680" cy="2651510"/>
          </a:xfrm>
          <a:prstGeom prst="rect">
            <a:avLst/>
          </a:prstGeom>
        </p:spPr>
        <p:txBody>
          <a:bodyPr vert="horz" lIns="137160" tIns="68580" rIns="137160" bIns="6858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1371600" rtl="0" eaLnBrk="1" fontAlgn="auto" latinLnBrk="0" hangingPunct="1">
              <a:lnSpc>
                <a:spcPct val="100000"/>
              </a:lnSpc>
              <a:spcBef>
                <a:spcPts val="0"/>
              </a:spcBef>
              <a:spcAft>
                <a:spcPts val="0"/>
              </a:spcAft>
              <a:buClrTx/>
              <a:buSzTx/>
              <a:buFontTx/>
              <a:buNone/>
              <a:tabLst/>
              <a:defRPr/>
            </a:pPr>
            <a:r>
              <a:rPr lang="en-US" sz="6000" b="1" dirty="0">
                <a:solidFill>
                  <a:srgbClr val="004080"/>
                </a:solidFill>
                <a:latin typeface="Montserrat" panose="00000500000000000000" pitchFamily="2" charset="0"/>
              </a:rPr>
              <a:t>Soil Moisture </a:t>
            </a:r>
            <a:r>
              <a:rPr kumimoji="0" lang="en-US" sz="2800" b="1" i="0" u="none" strike="noStrike" kern="1200" cap="none" spc="0" normalizeH="0" baseline="0" noProof="0" dirty="0">
                <a:ln>
                  <a:noFill/>
                </a:ln>
                <a:solidFill>
                  <a:srgbClr val="004080"/>
                </a:solidFill>
                <a:effectLst/>
                <a:uLnTx/>
                <a:uFillTx/>
                <a:latin typeface="Montserrat" panose="00000500000000000000" pitchFamily="2" charset="0"/>
                <a:ea typeface="+mn-ea"/>
                <a:cs typeface="+mn-cs"/>
              </a:rPr>
              <a:t>Annual Mean Total Column Soil Moisture Change (std. dev.)</a:t>
            </a:r>
            <a:endParaRPr lang="en-US" sz="6000" b="1" dirty="0">
              <a:solidFill>
                <a:srgbClr val="004080"/>
              </a:solidFill>
              <a:latin typeface="Montserrat" panose="00000500000000000000" pitchFamily="2" charset="0"/>
            </a:endParaRPr>
          </a:p>
          <a:p>
            <a:pPr defTabSz="1371600"/>
            <a:endParaRPr lang="en-US" sz="2800" b="1" dirty="0">
              <a:solidFill>
                <a:srgbClr val="004080"/>
              </a:solidFill>
              <a:latin typeface="Montserrat" panose="00000500000000000000" pitchFamily="2" charset="0"/>
            </a:endParaRPr>
          </a:p>
          <a:p>
            <a:pPr defTabSz="1371600"/>
            <a:r>
              <a:rPr lang="en-US" sz="4800" dirty="0">
                <a:solidFill>
                  <a:srgbClr val="44546A"/>
                </a:solidFill>
                <a:latin typeface="Montserrat" panose="00000500000000000000" pitchFamily="2" charset="0"/>
              </a:rPr>
              <a:t>With every increment of global warming, regional mean changes get larger</a:t>
            </a:r>
          </a:p>
        </p:txBody>
      </p:sp>
    </p:spTree>
    <p:extLst>
      <p:ext uri="{BB962C8B-B14F-4D97-AF65-F5344CB8AC3E}">
        <p14:creationId xmlns:p14="http://schemas.microsoft.com/office/powerpoint/2010/main" val="136214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8" name="Title 1">
            <a:extLst>
              <a:ext uri="{FF2B5EF4-FFF2-40B4-BE49-F238E27FC236}">
                <a16:creationId xmlns:a16="http://schemas.microsoft.com/office/drawing/2014/main" id="{10CAE4BD-B8AB-4FF7-B06A-FD2208A4E889}"/>
              </a:ext>
            </a:extLst>
          </p:cNvPr>
          <p:cNvSpPr>
            <a:spLocks noGrp="1"/>
          </p:cNvSpPr>
          <p:nvPr>
            <p:ph type="title"/>
          </p:nvPr>
        </p:nvSpPr>
        <p:spPr>
          <a:xfrm>
            <a:off x="8652822" y="400717"/>
            <a:ext cx="8933095" cy="2849868"/>
          </a:xfrm>
        </p:spPr>
        <p:txBody>
          <a:bodyPr vert="horz" lIns="137160" tIns="68580" rIns="137160" bIns="68580" rtlCol="0" anchor="ctr">
            <a:normAutofit/>
          </a:bodyPr>
          <a:lstStyle/>
          <a:p>
            <a:r>
              <a:rPr lang="en-US" sz="4800" b="1" dirty="0">
                <a:solidFill>
                  <a:srgbClr val="004080"/>
                </a:solidFill>
                <a:latin typeface="Montserrat" panose="00000500000000000000" pitchFamily="2" charset="0"/>
              </a:rPr>
              <a:t>Extreme Event Attribution</a:t>
            </a:r>
          </a:p>
        </p:txBody>
      </p:sp>
      <p:sp>
        <p:nvSpPr>
          <p:cNvPr id="10" name="Rectangle 9">
            <a:extLst>
              <a:ext uri="{FF2B5EF4-FFF2-40B4-BE49-F238E27FC236}">
                <a16:creationId xmlns:a16="http://schemas.microsoft.com/office/drawing/2014/main" id="{41318A38-EB1D-428F-9C59-F307C99E3DAF}"/>
              </a:ext>
            </a:extLst>
          </p:cNvPr>
          <p:cNvSpPr/>
          <p:nvPr/>
        </p:nvSpPr>
        <p:spPr>
          <a:xfrm>
            <a:off x="9759158" y="3250585"/>
            <a:ext cx="6720422" cy="5614143"/>
          </a:xfrm>
          <a:prstGeom prst="rect">
            <a:avLst/>
          </a:prstGeom>
        </p:spPr>
        <p:txBody>
          <a:bodyPr vert="horz" lIns="137160" tIns="68580" rIns="137160" bIns="68580" rtlCol="0">
            <a:normAutofit/>
          </a:bodyPr>
          <a:lstStyle/>
          <a:p>
            <a:pPr algn="ctr" defTabSz="1371600">
              <a:lnSpc>
                <a:spcPct val="90000"/>
              </a:lnSpc>
              <a:spcAft>
                <a:spcPts val="900"/>
              </a:spcAft>
              <a:defRPr/>
            </a:pPr>
            <a:r>
              <a:rPr lang="en-US" sz="4000" b="1" dirty="0">
                <a:solidFill>
                  <a:srgbClr val="44546A"/>
                </a:solidFill>
                <a:latin typeface="Montserrat" panose="00000500000000000000" pitchFamily="2" charset="0"/>
              </a:rPr>
              <a:t>Reframing the Question</a:t>
            </a:r>
          </a:p>
          <a:p>
            <a:pPr indent="-342900" defTabSz="1371600">
              <a:lnSpc>
                <a:spcPct val="90000"/>
              </a:lnSpc>
              <a:spcAft>
                <a:spcPts val="900"/>
              </a:spcAft>
              <a:buFont typeface="Arial" panose="020B0604020202020204" pitchFamily="34" charset="0"/>
              <a:buChar char="•"/>
              <a:defRPr/>
            </a:pPr>
            <a:endParaRPr lang="en-US" sz="2800" i="1" dirty="0">
              <a:solidFill>
                <a:prstClr val="black"/>
              </a:solidFill>
              <a:latin typeface="Montserrat" panose="00000500000000000000" pitchFamily="2" charset="0"/>
            </a:endParaRPr>
          </a:p>
          <a:p>
            <a:pPr algn="ctr" defTabSz="1371600">
              <a:lnSpc>
                <a:spcPct val="90000"/>
              </a:lnSpc>
              <a:spcAft>
                <a:spcPts val="900"/>
              </a:spcAft>
              <a:defRPr/>
            </a:pPr>
            <a:r>
              <a:rPr lang="en-US" sz="4400" i="1" dirty="0">
                <a:solidFill>
                  <a:prstClr val="black">
                    <a:lumMod val="65000"/>
                    <a:lumOff val="35000"/>
                  </a:prstClr>
                </a:solidFill>
                <a:latin typeface="Montserrat" panose="00000500000000000000" pitchFamily="2" charset="0"/>
              </a:rPr>
              <a:t>“Has climate change </a:t>
            </a:r>
            <a:r>
              <a:rPr lang="en-US" sz="4400" i="1" u="sng" dirty="0">
                <a:solidFill>
                  <a:prstClr val="black">
                    <a:lumMod val="65000"/>
                    <a:lumOff val="35000"/>
                  </a:prstClr>
                </a:solidFill>
                <a:latin typeface="Montserrat" panose="00000500000000000000" pitchFamily="2" charset="0"/>
              </a:rPr>
              <a:t>altered</a:t>
            </a:r>
            <a:r>
              <a:rPr lang="en-US" sz="4400" i="1" dirty="0">
                <a:solidFill>
                  <a:prstClr val="black">
                    <a:lumMod val="65000"/>
                    <a:lumOff val="35000"/>
                  </a:prstClr>
                </a:solidFill>
                <a:latin typeface="Montserrat" panose="00000500000000000000" pitchFamily="2" charset="0"/>
              </a:rPr>
              <a:t> the likelihood of an extreme event happening?”</a:t>
            </a:r>
          </a:p>
        </p:txBody>
      </p:sp>
      <p:pic>
        <p:nvPicPr>
          <p:cNvPr id="5" name="Picture 4" descr="A picture containing text, outdoor, nature, rock&#10;&#10;Description automatically generated">
            <a:extLst>
              <a:ext uri="{FF2B5EF4-FFF2-40B4-BE49-F238E27FC236}">
                <a16:creationId xmlns:a16="http://schemas.microsoft.com/office/drawing/2014/main" id="{56573A77-0D85-45AE-9885-3E48769B9DEB}"/>
              </a:ext>
            </a:extLst>
          </p:cNvPr>
          <p:cNvPicPr>
            <a:picLocks noChangeAspect="1"/>
          </p:cNvPicPr>
          <p:nvPr/>
        </p:nvPicPr>
        <p:blipFill rotWithShape="1">
          <a:blip r:embed="rId3">
            <a:extLst>
              <a:ext uri="{28A0092B-C50C-407E-A947-70E740481C1C}">
                <a14:useLocalDpi xmlns:a14="http://schemas.microsoft.com/office/drawing/2010/main" val="0"/>
              </a:ext>
            </a:extLst>
          </a:blip>
          <a:srcRect t="1555" b="1043"/>
          <a:stretch/>
        </p:blipFill>
        <p:spPr>
          <a:xfrm>
            <a:off x="0" y="1"/>
            <a:ext cx="7955314" cy="10333764"/>
          </a:xfrm>
          <a:prstGeom prst="rect">
            <a:avLst/>
          </a:prstGeom>
        </p:spPr>
      </p:pic>
      <p:sp>
        <p:nvSpPr>
          <p:cNvPr id="8" name="Rectangle 7">
            <a:extLst>
              <a:ext uri="{FF2B5EF4-FFF2-40B4-BE49-F238E27FC236}">
                <a16:creationId xmlns:a16="http://schemas.microsoft.com/office/drawing/2014/main" id="{1157F270-C19F-4EC9-A72E-C2173D0C03D2}"/>
              </a:ext>
            </a:extLst>
          </p:cNvPr>
          <p:cNvSpPr/>
          <p:nvPr/>
        </p:nvSpPr>
        <p:spPr>
          <a:xfrm>
            <a:off x="222477" y="9593906"/>
            <a:ext cx="8350023" cy="646331"/>
          </a:xfrm>
          <a:prstGeom prst="rect">
            <a:avLst/>
          </a:prstGeom>
        </p:spPr>
        <p:txBody>
          <a:bodyPr wrap="square">
            <a:spAutoFit/>
          </a:bodyPr>
          <a:lstStyle/>
          <a:p>
            <a:pPr defTabSz="1371600">
              <a:defRPr/>
            </a:pPr>
            <a:r>
              <a:rPr lang="en-US" b="1" dirty="0">
                <a:solidFill>
                  <a:prstClr val="white"/>
                </a:solidFill>
                <a:latin typeface="Montserrat" panose="00000500000000000000" pitchFamily="2" charset="0"/>
                <a:cs typeface="Tw Cen MT"/>
              </a:rPr>
              <a:t>Bulletin of the American Meteorological Society</a:t>
            </a:r>
          </a:p>
          <a:p>
            <a:pPr defTabSz="1371600">
              <a:defRPr/>
            </a:pPr>
            <a:r>
              <a:rPr lang="en-US" b="1" dirty="0">
                <a:solidFill>
                  <a:prstClr val="white"/>
                </a:solidFill>
                <a:latin typeface="Montserrat" panose="00000500000000000000" pitchFamily="2" charset="0"/>
                <a:cs typeface="Tw Cen MT"/>
              </a:rPr>
              <a:t>Vol. 102. No 1 January 2022</a:t>
            </a:r>
          </a:p>
        </p:txBody>
      </p:sp>
    </p:spTree>
    <p:extLst>
      <p:ext uri="{BB962C8B-B14F-4D97-AF65-F5344CB8AC3E}">
        <p14:creationId xmlns:p14="http://schemas.microsoft.com/office/powerpoint/2010/main" val="1275658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8" name="Title 1">
            <a:extLst>
              <a:ext uri="{FF2B5EF4-FFF2-40B4-BE49-F238E27FC236}">
                <a16:creationId xmlns:a16="http://schemas.microsoft.com/office/drawing/2014/main" id="{10CAE4BD-B8AB-4FF7-B06A-FD2208A4E889}"/>
              </a:ext>
            </a:extLst>
          </p:cNvPr>
          <p:cNvSpPr>
            <a:spLocks noGrp="1"/>
          </p:cNvSpPr>
          <p:nvPr>
            <p:ph type="title"/>
          </p:nvPr>
        </p:nvSpPr>
        <p:spPr>
          <a:xfrm>
            <a:off x="208617" y="388790"/>
            <a:ext cx="8933095" cy="2849868"/>
          </a:xfrm>
        </p:spPr>
        <p:txBody>
          <a:bodyPr vert="horz" lIns="137160" tIns="68580" rIns="137160" bIns="68580" rtlCol="0" anchor="ctr">
            <a:normAutofit/>
          </a:bodyPr>
          <a:lstStyle/>
          <a:p>
            <a:r>
              <a:rPr lang="en-US" sz="4800" b="1" dirty="0">
                <a:solidFill>
                  <a:srgbClr val="004080"/>
                </a:solidFill>
                <a:latin typeface="Montserrat" panose="00000500000000000000" pitchFamily="2" charset="0"/>
              </a:rPr>
              <a:t>IPCC Working Group 1 Interactive Atlas</a:t>
            </a:r>
          </a:p>
        </p:txBody>
      </p:sp>
      <p:sp>
        <p:nvSpPr>
          <p:cNvPr id="8" name="Rectangle 7">
            <a:extLst>
              <a:ext uri="{FF2B5EF4-FFF2-40B4-BE49-F238E27FC236}">
                <a16:creationId xmlns:a16="http://schemas.microsoft.com/office/drawing/2014/main" id="{1157F270-C19F-4EC9-A72E-C2173D0C03D2}"/>
              </a:ext>
            </a:extLst>
          </p:cNvPr>
          <p:cNvSpPr/>
          <p:nvPr/>
        </p:nvSpPr>
        <p:spPr>
          <a:xfrm>
            <a:off x="222477" y="9593906"/>
            <a:ext cx="8350023" cy="646331"/>
          </a:xfrm>
          <a:prstGeom prst="rect">
            <a:avLst/>
          </a:prstGeom>
        </p:spPr>
        <p:txBody>
          <a:bodyPr wrap="square">
            <a:spAutoFit/>
          </a:bodyPr>
          <a:lstStyle/>
          <a:p>
            <a:pPr defTabSz="1371600">
              <a:defRPr/>
            </a:pPr>
            <a:r>
              <a:rPr lang="en-US" b="1" dirty="0">
                <a:solidFill>
                  <a:prstClr val="white"/>
                </a:solidFill>
                <a:latin typeface="Montserrat" panose="00000500000000000000" pitchFamily="2" charset="0"/>
                <a:cs typeface="Tw Cen MT"/>
              </a:rPr>
              <a:t>Bulletin of the American Meteorological Society</a:t>
            </a:r>
          </a:p>
          <a:p>
            <a:pPr defTabSz="1371600">
              <a:defRPr/>
            </a:pPr>
            <a:r>
              <a:rPr lang="en-US" b="1" dirty="0">
                <a:solidFill>
                  <a:prstClr val="white"/>
                </a:solidFill>
                <a:latin typeface="Montserrat" panose="00000500000000000000" pitchFamily="2" charset="0"/>
                <a:cs typeface="Tw Cen MT"/>
              </a:rPr>
              <a:t>Vol. 102. No 1 January 2022</a:t>
            </a:r>
          </a:p>
        </p:txBody>
      </p:sp>
      <p:pic>
        <p:nvPicPr>
          <p:cNvPr id="3" name="Picture 2">
            <a:extLst>
              <a:ext uri="{FF2B5EF4-FFF2-40B4-BE49-F238E27FC236}">
                <a16:creationId xmlns:a16="http://schemas.microsoft.com/office/drawing/2014/main" id="{C94FAA07-32CE-FE27-362A-B030F3562C7B}"/>
              </a:ext>
            </a:extLst>
          </p:cNvPr>
          <p:cNvPicPr>
            <a:picLocks noChangeAspect="1"/>
          </p:cNvPicPr>
          <p:nvPr/>
        </p:nvPicPr>
        <p:blipFill>
          <a:blip r:embed="rId3"/>
          <a:stretch>
            <a:fillRect/>
          </a:stretch>
        </p:blipFill>
        <p:spPr>
          <a:xfrm>
            <a:off x="609478" y="2589665"/>
            <a:ext cx="7576019" cy="7004241"/>
          </a:xfrm>
          <a:prstGeom prst="rect">
            <a:avLst/>
          </a:prstGeom>
        </p:spPr>
      </p:pic>
      <p:pic>
        <p:nvPicPr>
          <p:cNvPr id="6" name="Picture 5">
            <a:extLst>
              <a:ext uri="{FF2B5EF4-FFF2-40B4-BE49-F238E27FC236}">
                <a16:creationId xmlns:a16="http://schemas.microsoft.com/office/drawing/2014/main" id="{671C384F-03BC-F389-8F72-DD2CADFDB9E0}"/>
              </a:ext>
            </a:extLst>
          </p:cNvPr>
          <p:cNvPicPr>
            <a:picLocks noChangeAspect="1"/>
          </p:cNvPicPr>
          <p:nvPr/>
        </p:nvPicPr>
        <p:blipFill>
          <a:blip r:embed="rId4"/>
          <a:stretch>
            <a:fillRect/>
          </a:stretch>
        </p:blipFill>
        <p:spPr>
          <a:xfrm>
            <a:off x="9781738" y="2338883"/>
            <a:ext cx="3780810" cy="2558963"/>
          </a:xfrm>
          <a:prstGeom prst="rect">
            <a:avLst/>
          </a:prstGeom>
        </p:spPr>
      </p:pic>
      <p:pic>
        <p:nvPicPr>
          <p:cNvPr id="12" name="Picture 11">
            <a:extLst>
              <a:ext uri="{FF2B5EF4-FFF2-40B4-BE49-F238E27FC236}">
                <a16:creationId xmlns:a16="http://schemas.microsoft.com/office/drawing/2014/main" id="{457810D5-A5B8-52D4-8788-02CEABF7EEAC}"/>
              </a:ext>
            </a:extLst>
          </p:cNvPr>
          <p:cNvPicPr>
            <a:picLocks noChangeAspect="1"/>
          </p:cNvPicPr>
          <p:nvPr/>
        </p:nvPicPr>
        <p:blipFill>
          <a:blip r:embed="rId5"/>
          <a:stretch>
            <a:fillRect/>
          </a:stretch>
        </p:blipFill>
        <p:spPr>
          <a:xfrm>
            <a:off x="9897007" y="5389155"/>
            <a:ext cx="3665541" cy="2455221"/>
          </a:xfrm>
          <a:prstGeom prst="rect">
            <a:avLst/>
          </a:prstGeom>
        </p:spPr>
      </p:pic>
      <p:sp>
        <p:nvSpPr>
          <p:cNvPr id="15" name="TextBox 14">
            <a:extLst>
              <a:ext uri="{FF2B5EF4-FFF2-40B4-BE49-F238E27FC236}">
                <a16:creationId xmlns:a16="http://schemas.microsoft.com/office/drawing/2014/main" id="{0C8A7A6A-6392-5980-A01B-6013B77F851D}"/>
              </a:ext>
            </a:extLst>
          </p:cNvPr>
          <p:cNvSpPr txBox="1"/>
          <p:nvPr/>
        </p:nvSpPr>
        <p:spPr>
          <a:xfrm>
            <a:off x="13684224" y="3018199"/>
            <a:ext cx="3896442" cy="1200329"/>
          </a:xfrm>
          <a:prstGeom prst="rect">
            <a:avLst/>
          </a:prstGeom>
          <a:noFill/>
          <a:ln>
            <a:solidFill>
              <a:schemeClr val="bg2">
                <a:lumMod val="75000"/>
              </a:schemeClr>
            </a:solidFill>
          </a:ln>
        </p:spPr>
        <p:txBody>
          <a:bodyPr wrap="square" rtlCol="0">
            <a:spAutoFit/>
          </a:bodyPr>
          <a:lstStyle/>
          <a:p>
            <a:pPr algn="ctr"/>
            <a:r>
              <a:rPr lang="en-US" sz="3600" dirty="0">
                <a:solidFill>
                  <a:schemeClr val="bg2">
                    <a:lumMod val="25000"/>
                  </a:schemeClr>
                </a:solidFill>
                <a:latin typeface="Gill Sans MT" panose="020B0502020104020203" pitchFamily="34" charset="0"/>
              </a:rPr>
              <a:t>Regional Information</a:t>
            </a:r>
          </a:p>
        </p:txBody>
      </p:sp>
      <p:sp>
        <p:nvSpPr>
          <p:cNvPr id="16" name="TextBox 15">
            <a:extLst>
              <a:ext uri="{FF2B5EF4-FFF2-40B4-BE49-F238E27FC236}">
                <a16:creationId xmlns:a16="http://schemas.microsoft.com/office/drawing/2014/main" id="{C3F419DA-6187-5489-D794-BF3145D08554}"/>
              </a:ext>
            </a:extLst>
          </p:cNvPr>
          <p:cNvSpPr txBox="1"/>
          <p:nvPr/>
        </p:nvSpPr>
        <p:spPr>
          <a:xfrm>
            <a:off x="13782080" y="6091785"/>
            <a:ext cx="3896442" cy="1200329"/>
          </a:xfrm>
          <a:prstGeom prst="rect">
            <a:avLst/>
          </a:prstGeom>
          <a:noFill/>
          <a:ln>
            <a:solidFill>
              <a:schemeClr val="bg2">
                <a:lumMod val="75000"/>
              </a:schemeClr>
            </a:solidFill>
          </a:ln>
        </p:spPr>
        <p:txBody>
          <a:bodyPr wrap="square" rtlCol="0">
            <a:spAutoFit/>
          </a:bodyPr>
          <a:lstStyle/>
          <a:p>
            <a:pPr algn="ctr"/>
            <a:r>
              <a:rPr lang="en-US" sz="3600" dirty="0">
                <a:solidFill>
                  <a:schemeClr val="bg2">
                    <a:lumMod val="25000"/>
                  </a:schemeClr>
                </a:solidFill>
                <a:latin typeface="Gill Sans MT" panose="020B0502020104020203" pitchFamily="34" charset="0"/>
              </a:rPr>
              <a:t>Regional </a:t>
            </a:r>
          </a:p>
          <a:p>
            <a:pPr algn="ctr"/>
            <a:r>
              <a:rPr lang="en-US" sz="3600" dirty="0">
                <a:solidFill>
                  <a:schemeClr val="bg2">
                    <a:lumMod val="25000"/>
                  </a:schemeClr>
                </a:solidFill>
                <a:latin typeface="Gill Sans MT" panose="020B0502020104020203" pitchFamily="34" charset="0"/>
              </a:rPr>
              <a:t>Synthesis</a:t>
            </a:r>
          </a:p>
        </p:txBody>
      </p:sp>
    </p:spTree>
    <p:extLst>
      <p:ext uri="{BB962C8B-B14F-4D97-AF65-F5344CB8AC3E}">
        <p14:creationId xmlns:p14="http://schemas.microsoft.com/office/powerpoint/2010/main" val="2828653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5"/>
          <a:srcRect/>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1708979" y="3554870"/>
            <a:ext cx="14870043" cy="4040771"/>
          </a:xfrm>
          <a:prstGeom prst="rect">
            <a:avLst/>
          </a:prstGeom>
          <a:solidFill>
            <a:srgbClr val="053D57">
              <a:alpha val="94902"/>
            </a:srgbClr>
          </a:solidFill>
        </p:spPr>
      </p:sp>
      <p:sp>
        <p:nvSpPr>
          <p:cNvPr id="6" name="TextBox 6"/>
          <p:cNvSpPr txBox="1"/>
          <p:nvPr/>
        </p:nvSpPr>
        <p:spPr>
          <a:xfrm>
            <a:off x="1960913" y="3747656"/>
            <a:ext cx="8425729" cy="444737"/>
          </a:xfrm>
          <a:prstGeom prst="rect">
            <a:avLst/>
          </a:prstGeom>
        </p:spPr>
        <p:txBody>
          <a:bodyPr lIns="0" tIns="0" rIns="0" bIns="0" rtlCol="0" anchor="t">
            <a:spAutoFit/>
          </a:bodyPr>
          <a:lstStyle/>
          <a:p>
            <a:pPr algn="l">
              <a:lnSpc>
                <a:spcPts val="3919"/>
              </a:lnSpc>
            </a:pPr>
            <a:r>
              <a:rPr lang="en-US" sz="2799" dirty="0">
                <a:solidFill>
                  <a:srgbClr val="97BCC7"/>
                </a:solidFill>
                <a:latin typeface="Montserrat Light"/>
              </a:rPr>
              <a:t>ONE HEALTH WORKFORCE ACADEMIES</a:t>
            </a:r>
          </a:p>
        </p:txBody>
      </p:sp>
      <p:sp>
        <p:nvSpPr>
          <p:cNvPr id="7" name="TextBox 7"/>
          <p:cNvSpPr txBox="1"/>
          <p:nvPr/>
        </p:nvSpPr>
        <p:spPr>
          <a:xfrm>
            <a:off x="1960913" y="6922952"/>
            <a:ext cx="7771363" cy="507365"/>
          </a:xfrm>
          <a:prstGeom prst="rect">
            <a:avLst/>
          </a:prstGeom>
        </p:spPr>
        <p:txBody>
          <a:bodyPr lIns="0" tIns="0" rIns="0" bIns="0" rtlCol="0" anchor="t">
            <a:spAutoFit/>
          </a:bodyPr>
          <a:lstStyle/>
          <a:p>
            <a:pPr algn="l">
              <a:lnSpc>
                <a:spcPts val="4059"/>
              </a:lnSpc>
            </a:pPr>
            <a:r>
              <a:rPr lang="en-US" sz="2899" dirty="0">
                <a:solidFill>
                  <a:srgbClr val="97BCC7"/>
                </a:solidFill>
                <a:latin typeface="Montserrat Light Italics"/>
              </a:rPr>
              <a:t>One Health Certificate Course</a:t>
            </a:r>
          </a:p>
        </p:txBody>
      </p:sp>
      <p:sp>
        <p:nvSpPr>
          <p:cNvPr id="8" name="TextBox 8"/>
          <p:cNvSpPr txBox="1"/>
          <p:nvPr/>
        </p:nvSpPr>
        <p:spPr>
          <a:xfrm>
            <a:off x="2771711" y="4827057"/>
            <a:ext cx="12744578" cy="1066959"/>
          </a:xfrm>
          <a:prstGeom prst="rect">
            <a:avLst/>
          </a:prstGeom>
        </p:spPr>
        <p:txBody>
          <a:bodyPr wrap="square" lIns="0" tIns="0" rIns="0" bIns="0" rtlCol="0" anchor="t">
            <a:spAutoFit/>
          </a:bodyPr>
          <a:lstStyle/>
          <a:p>
            <a:pPr algn="ctr">
              <a:lnSpc>
                <a:spcPts val="3960"/>
              </a:lnSpc>
            </a:pPr>
            <a:r>
              <a:rPr lang="en-US" sz="4400" dirty="0">
                <a:solidFill>
                  <a:srgbClr val="F8FBFD"/>
                </a:solidFill>
                <a:latin typeface="Cinzel"/>
              </a:rPr>
              <a:t>Thank you for completing Lesson 1: The Science of Global Climate Change</a:t>
            </a:r>
          </a:p>
        </p:txBody>
      </p:sp>
      <p:pic>
        <p:nvPicPr>
          <p:cNvPr id="9" name="Aspiration_AdobeStock_372204777_preview" descr="Aspiration_AdobeStock_372204777_preview">
            <a:hlinkClick r:id="" action="ppaction://media"/>
            <a:extLst>
              <a:ext uri="{FF2B5EF4-FFF2-40B4-BE49-F238E27FC236}">
                <a16:creationId xmlns:a16="http://schemas.microsoft.com/office/drawing/2014/main" id="{6C3A4B6B-92ED-7341-A170-98734C16356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7214" y="5443"/>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22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3538</TotalTime>
  <Words>5067</Words>
  <Application>Microsoft Office PowerPoint</Application>
  <PresentationFormat>Custom</PresentationFormat>
  <Paragraphs>396</Paragraphs>
  <Slides>33</Slides>
  <Notes>33</Notes>
  <HiddenSlides>0</HiddenSlides>
  <MMClips>2</MMClips>
  <ScaleCrop>false</ScaleCrop>
  <HeadingPairs>
    <vt:vector size="6" baseType="variant">
      <vt:variant>
        <vt:lpstr>Fonts Used</vt:lpstr>
      </vt:variant>
      <vt:variant>
        <vt:i4>20</vt:i4>
      </vt:variant>
      <vt:variant>
        <vt:lpstr>Theme</vt:lpstr>
      </vt:variant>
      <vt:variant>
        <vt:i4>2</vt:i4>
      </vt:variant>
      <vt:variant>
        <vt:lpstr>Slide Titles</vt:lpstr>
      </vt:variant>
      <vt:variant>
        <vt:i4>33</vt:i4>
      </vt:variant>
    </vt:vector>
  </HeadingPairs>
  <TitlesOfParts>
    <vt:vector size="55" baseType="lpstr">
      <vt:lpstr>NexusSans</vt:lpstr>
      <vt:lpstr>Source Sans Pro Web</vt:lpstr>
      <vt:lpstr>Gill Sans MT</vt:lpstr>
      <vt:lpstr>Cinzel</vt:lpstr>
      <vt:lpstr>Mulish</vt:lpstr>
      <vt:lpstr>Tw Cen MT</vt:lpstr>
      <vt:lpstr>Roboto</vt:lpstr>
      <vt:lpstr>Calibri</vt:lpstr>
      <vt:lpstr>Symbol</vt:lpstr>
      <vt:lpstr>Rubik</vt:lpstr>
      <vt:lpstr>Corbel</vt:lpstr>
      <vt:lpstr>Calibri Light</vt:lpstr>
      <vt:lpstr>Montserrat</vt:lpstr>
      <vt:lpstr>Montserrat Light</vt:lpstr>
      <vt:lpstr>Open Sans</vt:lpstr>
      <vt:lpstr>Arial</vt:lpstr>
      <vt:lpstr>Myriad Pro</vt:lpstr>
      <vt:lpstr>work sans</vt:lpstr>
      <vt:lpstr>Montserrat Light Italics</vt:lpstr>
      <vt:lpstr>PT Serif</vt:lpstr>
      <vt:lpstr>Office Theme</vt:lpstr>
      <vt:lpstr>1_Office Theme</vt:lpstr>
      <vt:lpstr>PowerPoint Presentation</vt:lpstr>
      <vt:lpstr>Learning Objectives</vt:lpstr>
      <vt:lpstr>What is Climate Change?</vt:lpstr>
      <vt:lpstr>PowerPoint Presentation</vt:lpstr>
      <vt:lpstr>Important Terminology</vt:lpstr>
      <vt:lpstr>PowerPoint Presentation</vt:lpstr>
      <vt:lpstr>Temperature Anomalies</vt:lpstr>
      <vt:lpstr>Greenhouse Effect</vt:lpstr>
      <vt:lpstr>Trends in Atmospheric CO2, 1968 – 2022 </vt:lpstr>
      <vt:lpstr>Evidence of Relationship Between CO2 &amp; Global Temperature</vt:lpstr>
      <vt:lpstr>Global Warming Potential of (GWP) of Primary Greenhouse Gases</vt:lpstr>
      <vt:lpstr>Global Greenhouse Gas Emissions, 1990 – 2019 </vt:lpstr>
      <vt:lpstr>MODELING GLOBAL CLIMATE CHANGE</vt:lpstr>
      <vt:lpstr>PowerPoint Presentation</vt:lpstr>
      <vt:lpstr>PowerPoint Presentation</vt:lpstr>
      <vt:lpstr>PowerPoint Presentation</vt:lpstr>
      <vt:lpstr>THE EVIDENCE FOR CLIMATE CHANGE</vt:lpstr>
      <vt:lpstr>PowerPoint Presentation</vt:lpstr>
      <vt:lpstr>“It is unequivocal that human influence has warmed the atmosphere, ocean, and land. Widespread and rapid changes in the atmosphere, ocean, cryosphere, and biosphere have occurred.”</vt:lpstr>
      <vt:lpstr>Human Influence &amp; A Warming Planet</vt:lpstr>
      <vt:lpstr>Human Influence &amp; A Warming Planet</vt:lpstr>
      <vt:lpstr>Observed Warming Driven by Greenhouse Gas Emission from Human Activities</vt:lpstr>
      <vt:lpstr>Human Influence as a Main Driver </vt:lpstr>
      <vt:lpstr>PowerPoint Presentation</vt:lpstr>
      <vt:lpstr>PowerPoint Presentation</vt:lpstr>
      <vt:lpstr>“Unless there are immediate, rapid, and large-scale reductions in greenhouse gas emissions, limited warming to 1.5 C will be  beyond reach”</vt:lpstr>
      <vt:lpstr>PowerPoint Presentation</vt:lpstr>
      <vt:lpstr>PowerPoint Presentation</vt:lpstr>
      <vt:lpstr>PowerPoint Presentation</vt:lpstr>
      <vt:lpstr>PowerPoint Presentation</vt:lpstr>
      <vt:lpstr>Extreme Event Attribution</vt:lpstr>
      <vt:lpstr>IPCC Working Group 1 Interactive Atlas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Health Workforce Academies'</dc:title>
  <dc:creator>Terra Kelly</dc:creator>
  <cp:lastModifiedBy>Cheryl Meehan</cp:lastModifiedBy>
  <cp:revision>16</cp:revision>
  <dcterms:created xsi:type="dcterms:W3CDTF">2006-08-16T00:00:00Z</dcterms:created>
  <dcterms:modified xsi:type="dcterms:W3CDTF">2022-09-06T01:31:59Z</dcterms:modified>
  <dc:identifier>DAEm0j0Gbtw</dc:identifier>
</cp:coreProperties>
</file>