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804" r:id="rId2"/>
    <p:sldMasterId id="2147483816" r:id="rId3"/>
  </p:sldMasterIdLst>
  <p:notesMasterIdLst>
    <p:notesMasterId r:id="rId52"/>
  </p:notesMasterIdLst>
  <p:sldIdLst>
    <p:sldId id="256" r:id="rId4"/>
    <p:sldId id="392" r:id="rId5"/>
    <p:sldId id="393" r:id="rId6"/>
    <p:sldId id="394" r:id="rId7"/>
    <p:sldId id="259" r:id="rId8"/>
    <p:sldId id="485" r:id="rId9"/>
    <p:sldId id="498" r:id="rId10"/>
    <p:sldId id="499" r:id="rId11"/>
    <p:sldId id="501" r:id="rId12"/>
    <p:sldId id="505" r:id="rId13"/>
    <p:sldId id="511" r:id="rId14"/>
    <p:sldId id="502" r:id="rId15"/>
    <p:sldId id="507" r:id="rId16"/>
    <p:sldId id="500" r:id="rId17"/>
    <p:sldId id="493" r:id="rId18"/>
    <p:sldId id="488" r:id="rId19"/>
    <p:sldId id="490" r:id="rId20"/>
    <p:sldId id="491" r:id="rId21"/>
    <p:sldId id="489" r:id="rId22"/>
    <p:sldId id="492" r:id="rId23"/>
    <p:sldId id="494" r:id="rId24"/>
    <p:sldId id="508" r:id="rId25"/>
    <p:sldId id="509" r:id="rId26"/>
    <p:sldId id="506" r:id="rId27"/>
    <p:sldId id="510" r:id="rId28"/>
    <p:sldId id="486" r:id="rId29"/>
    <p:sldId id="473" r:id="rId30"/>
    <p:sldId id="475" r:id="rId31"/>
    <p:sldId id="268" r:id="rId32"/>
    <p:sldId id="276" r:id="rId33"/>
    <p:sldId id="482" r:id="rId34"/>
    <p:sldId id="483" r:id="rId35"/>
    <p:sldId id="279" r:id="rId36"/>
    <p:sldId id="476" r:id="rId37"/>
    <p:sldId id="280" r:id="rId38"/>
    <p:sldId id="389" r:id="rId39"/>
    <p:sldId id="481" r:id="rId40"/>
    <p:sldId id="477" r:id="rId41"/>
    <p:sldId id="281" r:id="rId42"/>
    <p:sldId id="484" r:id="rId43"/>
    <p:sldId id="478" r:id="rId44"/>
    <p:sldId id="283" r:id="rId45"/>
    <p:sldId id="479" r:id="rId46"/>
    <p:sldId id="480" r:id="rId47"/>
    <p:sldId id="284" r:id="rId48"/>
    <p:sldId id="390" r:id="rId49"/>
    <p:sldId id="391" r:id="rId50"/>
    <p:sldId id="27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ntrol" initials="C" lastIdx="1" clrIdx="0"/>
  <p:cmAuthor id="1" name="Kaitano, Anne-Elizabeth" initials="AE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E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809" autoAdjust="0"/>
    <p:restoredTop sz="95396" autoAdjust="0"/>
  </p:normalViewPr>
  <p:slideViewPr>
    <p:cSldViewPr>
      <p:cViewPr>
        <p:scale>
          <a:sx n="85" d="100"/>
          <a:sy n="85" d="100"/>
        </p:scale>
        <p:origin x="-390" y="-414"/>
      </p:cViewPr>
      <p:guideLst>
        <p:guide orient="horz" pos="2160"/>
        <p:guide pos="2880"/>
      </p:guideLst>
    </p:cSldViewPr>
  </p:slideViewPr>
  <p:outlineViewPr>
    <p:cViewPr>
      <p:scale>
        <a:sx n="33" d="100"/>
        <a:sy n="33" d="100"/>
      </p:scale>
      <p:origin x="0" y="2598"/>
    </p:cViewPr>
  </p:outlineViewPr>
  <p:notesTextViewPr>
    <p:cViewPr>
      <p:scale>
        <a:sx n="1" d="1"/>
        <a:sy n="1" d="1"/>
      </p:scale>
      <p:origin x="0" y="0"/>
    </p:cViewPr>
  </p:notesTextViewPr>
  <p:sorterViewPr>
    <p:cViewPr>
      <p:scale>
        <a:sx n="190" d="100"/>
        <a:sy n="190" d="100"/>
      </p:scale>
      <p:origin x="0" y="23124"/>
    </p:cViewPr>
  </p:sorterViewPr>
  <p:notesViewPr>
    <p:cSldViewPr showGuides="1">
      <p:cViewPr>
        <p:scale>
          <a:sx n="183" d="100"/>
          <a:sy n="183" d="100"/>
        </p:scale>
        <p:origin x="-708" y="315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2E5C75-4C56-423B-B470-AF839C4B474D}" type="datetimeFigureOut">
              <a:rPr lang="en-US" smtClean="0"/>
              <a:pPr/>
              <a:t>4/2/2014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452D5C-1D8F-4F08-B43D-E93D4CFA1C5B}" type="slidenum">
              <a:rPr lang="en-US" smtClean="0"/>
              <a:pPr/>
              <a:t>‹#›</a:t>
            </a:fld>
            <a:endParaRPr lang="en-US"/>
          </a:p>
        </p:txBody>
      </p:sp>
    </p:spTree>
    <p:extLst>
      <p:ext uri="{BB962C8B-B14F-4D97-AF65-F5344CB8AC3E}">
        <p14:creationId xmlns:p14="http://schemas.microsoft.com/office/powerpoint/2010/main" xmlns="" val="2594685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a:t>
            </a:fld>
            <a:endParaRPr lang="en-US"/>
          </a:p>
        </p:txBody>
      </p:sp>
    </p:spTree>
    <p:extLst>
      <p:ext uri="{BB962C8B-B14F-4D97-AF65-F5344CB8AC3E}">
        <p14:creationId xmlns:p14="http://schemas.microsoft.com/office/powerpoint/2010/main" xmlns="" val="3305616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2</a:t>
            </a:fld>
            <a:endParaRPr lang="en-US"/>
          </a:p>
        </p:txBody>
      </p:sp>
    </p:spTree>
    <p:extLst>
      <p:ext uri="{BB962C8B-B14F-4D97-AF65-F5344CB8AC3E}">
        <p14:creationId xmlns:p14="http://schemas.microsoft.com/office/powerpoint/2010/main" xmlns="" val="251640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a:t>
            </a:fld>
            <a:endParaRPr lang="en-US"/>
          </a:p>
        </p:txBody>
      </p:sp>
    </p:spTree>
    <p:extLst>
      <p:ext uri="{BB962C8B-B14F-4D97-AF65-F5344CB8AC3E}">
        <p14:creationId xmlns:p14="http://schemas.microsoft.com/office/powerpoint/2010/main" xmlns="" val="1628769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4</a:t>
            </a:fld>
            <a:endParaRPr lang="en-US"/>
          </a:p>
        </p:txBody>
      </p:sp>
    </p:spTree>
    <p:extLst>
      <p:ext uri="{BB962C8B-B14F-4D97-AF65-F5344CB8AC3E}">
        <p14:creationId xmlns:p14="http://schemas.microsoft.com/office/powerpoint/2010/main" xmlns="" val="2454032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5</a:t>
            </a:fld>
            <a:endParaRPr lang="en-US"/>
          </a:p>
        </p:txBody>
      </p:sp>
    </p:spTree>
    <p:extLst>
      <p:ext uri="{BB962C8B-B14F-4D97-AF65-F5344CB8AC3E}">
        <p14:creationId xmlns:p14="http://schemas.microsoft.com/office/powerpoint/2010/main" xmlns="" val="2868217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Đây là định nghĩa trong khung chiến lược để giảm thiểu nguy cơ các bệnh truyền nhiễm giữa động vật-con người-hệ sinh thái đã được phát triển tại hội nghị các bộ trưởng thế giới về các bệnh truyền nhiễm tại Sharmel Sheikh, tháng 10, 2008 và được chấp nhận rộng rãi hiện nay.</a:t>
            </a:r>
          </a:p>
          <a:p>
            <a:r>
              <a:rPr lang="en-US"/>
              <a:t>Một Sức Khỏe không phải là một chương trình mà là một cách tiếp cận</a:t>
            </a:r>
          </a:p>
          <a:p>
            <a:endParaRPr lang="en-US"/>
          </a:p>
          <a:p>
            <a:endParaRPr lang="en-US"/>
          </a:p>
        </p:txBody>
      </p:sp>
      <p:sp>
        <p:nvSpPr>
          <p:cNvPr id="29699"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D6732D-BF68-DE49-AE54-DD88C03D58EB}" type="slidenum">
              <a:rPr lang="en-US" sz="1200">
                <a:solidFill>
                  <a:prstClr val="black"/>
                </a:solidFill>
              </a:rPr>
              <a:pPr eaLnBrk="1" hangingPunct="1"/>
              <a:t>15</a:t>
            </a:fld>
            <a:endParaRPr lang="en-US" sz="120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Đây là định nghĩa trong khung chiến lược để giảm thiểu nguy cơ các bệnh truyền nhiễm giữa động vật-con người-hệ sinh thái đã được phát triển tại hội nghị các bộ trưởng thế giới về các bệnh truyền nhiễm tại Sharmel Sheikh, tháng 10, 2008 và được chấp nhận rộng rãi hiện nay.</a:t>
            </a:r>
          </a:p>
          <a:p>
            <a:r>
              <a:rPr lang="en-US"/>
              <a:t>Một Sức Khỏe không phải là một chương trình mà là một cách tiếp cận</a:t>
            </a:r>
          </a:p>
          <a:p>
            <a:endParaRPr lang="en-US"/>
          </a:p>
          <a:p>
            <a:endParaRPr lang="en-US"/>
          </a:p>
        </p:txBody>
      </p:sp>
      <p:sp>
        <p:nvSpPr>
          <p:cNvPr id="23555"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02287E-9760-4E41-B08F-4114DAFD0030}" type="slidenum">
              <a:rPr lang="en-US" sz="1200">
                <a:solidFill>
                  <a:prstClr val="black"/>
                </a:solidFill>
              </a:rPr>
              <a:pPr eaLnBrk="1" hangingPunct="1"/>
              <a:t>17</a:t>
            </a:fld>
            <a:endParaRPr lang="en-US" sz="120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a:p>
            <a:r>
              <a:rPr lang="en-US"/>
              <a:t>Một Sức Khỏe không phải là một chương trình mà là một cách tiếp cận</a:t>
            </a:r>
          </a:p>
          <a:p>
            <a:endParaRPr lang="en-US"/>
          </a:p>
          <a:p>
            <a:endParaRPr lang="en-US"/>
          </a:p>
        </p:txBody>
      </p:sp>
      <p:sp>
        <p:nvSpPr>
          <p:cNvPr id="25603"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1BAA25-3ABA-7C40-92F6-E57986808B43}" type="slidenum">
              <a:rPr lang="en-US" sz="1200">
                <a:solidFill>
                  <a:prstClr val="black"/>
                </a:solidFill>
              </a:rPr>
              <a:pPr eaLnBrk="1" hangingPunct="1"/>
              <a:t>18</a:t>
            </a:fld>
            <a:endParaRPr lang="en-US" sz="120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err="1"/>
              <a:t>Đây</a:t>
            </a:r>
            <a:r>
              <a:rPr lang="en-US" dirty="0"/>
              <a:t> </a:t>
            </a:r>
            <a:r>
              <a:rPr lang="en-US" dirty="0" err="1"/>
              <a:t>là</a:t>
            </a:r>
            <a:r>
              <a:rPr lang="en-US" dirty="0"/>
              <a:t> </a:t>
            </a:r>
            <a:r>
              <a:rPr lang="en-US" dirty="0" err="1"/>
              <a:t>định</a:t>
            </a:r>
            <a:r>
              <a:rPr lang="en-US" dirty="0"/>
              <a:t> </a:t>
            </a:r>
            <a:r>
              <a:rPr lang="en-US" dirty="0" err="1"/>
              <a:t>nghĩa</a:t>
            </a:r>
            <a:r>
              <a:rPr lang="en-US" dirty="0"/>
              <a:t> </a:t>
            </a:r>
            <a:r>
              <a:rPr lang="en-US" dirty="0" err="1"/>
              <a:t>trong</a:t>
            </a:r>
            <a:r>
              <a:rPr lang="en-US" dirty="0"/>
              <a:t> </a:t>
            </a:r>
            <a:r>
              <a:rPr lang="en-US" dirty="0" err="1"/>
              <a:t>khung</a:t>
            </a:r>
            <a:r>
              <a:rPr lang="en-US" dirty="0"/>
              <a:t> </a:t>
            </a:r>
            <a:r>
              <a:rPr lang="en-US" dirty="0" err="1"/>
              <a:t>chiến</a:t>
            </a:r>
            <a:r>
              <a:rPr lang="en-US" dirty="0"/>
              <a:t> </a:t>
            </a:r>
            <a:r>
              <a:rPr lang="en-US" dirty="0" err="1"/>
              <a:t>lược</a:t>
            </a:r>
            <a:r>
              <a:rPr lang="en-US" dirty="0"/>
              <a:t> </a:t>
            </a:r>
            <a:r>
              <a:rPr lang="en-US" dirty="0" err="1"/>
              <a:t>để</a:t>
            </a:r>
            <a:r>
              <a:rPr lang="en-US" dirty="0"/>
              <a:t> </a:t>
            </a:r>
            <a:r>
              <a:rPr lang="en-US" dirty="0" err="1"/>
              <a:t>giảm</a:t>
            </a:r>
            <a:r>
              <a:rPr lang="en-US" dirty="0"/>
              <a:t> </a:t>
            </a:r>
            <a:r>
              <a:rPr lang="en-US" dirty="0" err="1"/>
              <a:t>thiểu</a:t>
            </a:r>
            <a:r>
              <a:rPr lang="en-US" dirty="0"/>
              <a:t> </a:t>
            </a:r>
            <a:r>
              <a:rPr lang="en-US" dirty="0" err="1"/>
              <a:t>nguy</a:t>
            </a:r>
            <a:r>
              <a:rPr lang="en-US" dirty="0"/>
              <a:t> </a:t>
            </a:r>
            <a:r>
              <a:rPr lang="en-US" dirty="0" err="1"/>
              <a:t>cơ</a:t>
            </a:r>
            <a:r>
              <a:rPr lang="en-US" dirty="0"/>
              <a:t> </a:t>
            </a:r>
            <a:r>
              <a:rPr lang="en-US" dirty="0" err="1"/>
              <a:t>các</a:t>
            </a:r>
            <a:r>
              <a:rPr lang="en-US" dirty="0"/>
              <a:t> </a:t>
            </a:r>
            <a:r>
              <a:rPr lang="en-US" dirty="0" err="1"/>
              <a:t>bệnh</a:t>
            </a:r>
            <a:r>
              <a:rPr lang="en-US" dirty="0"/>
              <a:t> </a:t>
            </a:r>
            <a:r>
              <a:rPr lang="en-US" dirty="0" err="1"/>
              <a:t>truyền</a:t>
            </a:r>
            <a:r>
              <a:rPr lang="en-US" dirty="0"/>
              <a:t> </a:t>
            </a:r>
            <a:r>
              <a:rPr lang="en-US" dirty="0" err="1"/>
              <a:t>nhiễm</a:t>
            </a:r>
            <a:r>
              <a:rPr lang="en-US" dirty="0"/>
              <a:t> </a:t>
            </a:r>
            <a:r>
              <a:rPr lang="en-US" dirty="0" err="1"/>
              <a:t>giữa</a:t>
            </a:r>
            <a:r>
              <a:rPr lang="en-US" dirty="0"/>
              <a:t> </a:t>
            </a:r>
            <a:r>
              <a:rPr lang="en-US" dirty="0" err="1"/>
              <a:t>động</a:t>
            </a:r>
            <a:r>
              <a:rPr lang="en-US" dirty="0"/>
              <a:t> </a:t>
            </a:r>
            <a:r>
              <a:rPr lang="en-US" dirty="0" err="1"/>
              <a:t>vật</a:t>
            </a:r>
            <a:r>
              <a:rPr lang="en-US" dirty="0"/>
              <a:t>-con </a:t>
            </a:r>
            <a:r>
              <a:rPr lang="en-US" dirty="0" err="1"/>
              <a:t>người-hệ</a:t>
            </a:r>
            <a:r>
              <a:rPr lang="en-US" dirty="0"/>
              <a:t> </a:t>
            </a:r>
            <a:r>
              <a:rPr lang="en-US" dirty="0" err="1"/>
              <a:t>sinh</a:t>
            </a:r>
            <a:r>
              <a:rPr lang="en-US" dirty="0"/>
              <a:t> </a:t>
            </a:r>
            <a:r>
              <a:rPr lang="en-US" dirty="0" err="1"/>
              <a:t>thái</a:t>
            </a:r>
            <a:r>
              <a:rPr lang="en-US" dirty="0"/>
              <a:t> </a:t>
            </a:r>
            <a:r>
              <a:rPr lang="en-US" dirty="0" err="1"/>
              <a:t>đã</a:t>
            </a:r>
            <a:r>
              <a:rPr lang="en-US" dirty="0"/>
              <a:t> </a:t>
            </a:r>
            <a:r>
              <a:rPr lang="en-US" dirty="0" err="1"/>
              <a:t>được</a:t>
            </a:r>
            <a:r>
              <a:rPr lang="en-US" dirty="0"/>
              <a:t> </a:t>
            </a:r>
            <a:r>
              <a:rPr lang="en-US" dirty="0" err="1"/>
              <a:t>phát</a:t>
            </a:r>
            <a:r>
              <a:rPr lang="en-US" dirty="0"/>
              <a:t> </a:t>
            </a:r>
            <a:r>
              <a:rPr lang="en-US" dirty="0" err="1"/>
              <a:t>triển</a:t>
            </a:r>
            <a:r>
              <a:rPr lang="en-US" dirty="0"/>
              <a:t> </a:t>
            </a:r>
            <a:r>
              <a:rPr lang="en-US" dirty="0" err="1"/>
              <a:t>tại</a:t>
            </a:r>
            <a:r>
              <a:rPr lang="en-US" dirty="0"/>
              <a:t> </a:t>
            </a:r>
            <a:r>
              <a:rPr lang="en-US" dirty="0" err="1"/>
              <a:t>hội</a:t>
            </a:r>
            <a:r>
              <a:rPr lang="en-US" dirty="0"/>
              <a:t> </a:t>
            </a:r>
            <a:r>
              <a:rPr lang="en-US" dirty="0" err="1"/>
              <a:t>nghị</a:t>
            </a:r>
            <a:r>
              <a:rPr lang="en-US" dirty="0"/>
              <a:t> </a:t>
            </a:r>
            <a:r>
              <a:rPr lang="en-US" dirty="0" err="1"/>
              <a:t>các</a:t>
            </a:r>
            <a:r>
              <a:rPr lang="en-US" dirty="0"/>
              <a:t> </a:t>
            </a:r>
            <a:r>
              <a:rPr lang="en-US" dirty="0" err="1"/>
              <a:t>bộ</a:t>
            </a:r>
            <a:r>
              <a:rPr lang="en-US" dirty="0"/>
              <a:t> </a:t>
            </a:r>
            <a:r>
              <a:rPr lang="en-US" dirty="0" err="1"/>
              <a:t>trưởng</a:t>
            </a:r>
            <a:r>
              <a:rPr lang="en-US" dirty="0"/>
              <a:t> </a:t>
            </a:r>
            <a:r>
              <a:rPr lang="en-US" dirty="0" err="1"/>
              <a:t>thế</a:t>
            </a:r>
            <a:r>
              <a:rPr lang="en-US" dirty="0"/>
              <a:t> </a:t>
            </a:r>
            <a:r>
              <a:rPr lang="en-US" dirty="0" err="1"/>
              <a:t>giới</a:t>
            </a:r>
            <a:r>
              <a:rPr lang="en-US" dirty="0"/>
              <a:t> </a:t>
            </a:r>
            <a:r>
              <a:rPr lang="en-US" dirty="0" err="1"/>
              <a:t>về</a:t>
            </a:r>
            <a:r>
              <a:rPr lang="en-US" dirty="0"/>
              <a:t> </a:t>
            </a:r>
            <a:r>
              <a:rPr lang="en-US" dirty="0" err="1"/>
              <a:t>các</a:t>
            </a:r>
            <a:r>
              <a:rPr lang="en-US" dirty="0"/>
              <a:t> </a:t>
            </a:r>
            <a:r>
              <a:rPr lang="en-US" dirty="0" err="1"/>
              <a:t>bệnh</a:t>
            </a:r>
            <a:r>
              <a:rPr lang="en-US" dirty="0"/>
              <a:t> </a:t>
            </a:r>
            <a:r>
              <a:rPr lang="en-US" dirty="0" err="1"/>
              <a:t>truyền</a:t>
            </a:r>
            <a:r>
              <a:rPr lang="en-US" dirty="0"/>
              <a:t> </a:t>
            </a:r>
            <a:r>
              <a:rPr lang="en-US" dirty="0" err="1"/>
              <a:t>nhiễm</a:t>
            </a:r>
            <a:r>
              <a:rPr lang="en-US" dirty="0"/>
              <a:t> </a:t>
            </a:r>
            <a:r>
              <a:rPr lang="en-US" dirty="0" err="1"/>
              <a:t>tại</a:t>
            </a:r>
            <a:r>
              <a:rPr lang="en-US" dirty="0"/>
              <a:t> </a:t>
            </a:r>
            <a:r>
              <a:rPr lang="en-US" dirty="0" err="1"/>
              <a:t>Sharmel</a:t>
            </a:r>
            <a:r>
              <a:rPr lang="en-US" dirty="0"/>
              <a:t> Sheikh, </a:t>
            </a:r>
            <a:r>
              <a:rPr lang="en-US" dirty="0" err="1"/>
              <a:t>tháng</a:t>
            </a:r>
            <a:r>
              <a:rPr lang="en-US" dirty="0"/>
              <a:t> 10, 2008 </a:t>
            </a:r>
            <a:r>
              <a:rPr lang="en-US" dirty="0" err="1"/>
              <a:t>và</a:t>
            </a:r>
            <a:r>
              <a:rPr lang="en-US" dirty="0"/>
              <a:t> </a:t>
            </a:r>
            <a:r>
              <a:rPr lang="en-US" dirty="0" err="1"/>
              <a:t>được</a:t>
            </a:r>
            <a:r>
              <a:rPr lang="en-US" dirty="0"/>
              <a:t> </a:t>
            </a:r>
            <a:r>
              <a:rPr lang="en-US" dirty="0" err="1"/>
              <a:t>chấp</a:t>
            </a:r>
            <a:r>
              <a:rPr lang="en-US" dirty="0"/>
              <a:t> </a:t>
            </a:r>
            <a:r>
              <a:rPr lang="en-US" dirty="0" err="1"/>
              <a:t>nhận</a:t>
            </a:r>
            <a:r>
              <a:rPr lang="en-US" dirty="0"/>
              <a:t> </a:t>
            </a:r>
            <a:r>
              <a:rPr lang="en-US" dirty="0" err="1"/>
              <a:t>rộng</a:t>
            </a:r>
            <a:r>
              <a:rPr lang="en-US" dirty="0"/>
              <a:t> </a:t>
            </a:r>
            <a:r>
              <a:rPr lang="en-US" dirty="0" err="1"/>
              <a:t>rãi</a:t>
            </a:r>
            <a:r>
              <a:rPr lang="en-US" dirty="0"/>
              <a:t> </a:t>
            </a:r>
            <a:r>
              <a:rPr lang="en-US" dirty="0" err="1"/>
              <a:t>hiện</a:t>
            </a:r>
            <a:r>
              <a:rPr lang="en-US" dirty="0"/>
              <a:t> nay.</a:t>
            </a:r>
          </a:p>
          <a:p>
            <a:r>
              <a:rPr lang="en-US" dirty="0" err="1"/>
              <a:t>Một</a:t>
            </a:r>
            <a:r>
              <a:rPr lang="en-US" dirty="0"/>
              <a:t> </a:t>
            </a:r>
            <a:r>
              <a:rPr lang="en-US" dirty="0" err="1"/>
              <a:t>Sức</a:t>
            </a:r>
            <a:r>
              <a:rPr lang="en-US" dirty="0"/>
              <a:t> </a:t>
            </a:r>
            <a:r>
              <a:rPr lang="en-US" dirty="0" err="1"/>
              <a:t>Khỏe</a:t>
            </a:r>
            <a:r>
              <a:rPr lang="en-US" dirty="0"/>
              <a:t> </a:t>
            </a:r>
            <a:r>
              <a:rPr lang="en-US" dirty="0" err="1"/>
              <a:t>không</a:t>
            </a:r>
            <a:r>
              <a:rPr lang="en-US" dirty="0"/>
              <a:t> </a:t>
            </a:r>
            <a:r>
              <a:rPr lang="en-US" dirty="0" err="1"/>
              <a:t>phải</a:t>
            </a:r>
            <a:r>
              <a:rPr lang="en-US" dirty="0"/>
              <a:t> </a:t>
            </a:r>
            <a:r>
              <a:rPr lang="en-US" dirty="0" err="1"/>
              <a:t>là</a:t>
            </a:r>
            <a:r>
              <a:rPr lang="en-US" dirty="0"/>
              <a:t> </a:t>
            </a:r>
            <a:r>
              <a:rPr lang="en-US" dirty="0" err="1"/>
              <a:t>một</a:t>
            </a:r>
            <a:r>
              <a:rPr lang="en-US" dirty="0"/>
              <a:t> </a:t>
            </a:r>
            <a:r>
              <a:rPr lang="en-US" dirty="0" err="1"/>
              <a:t>chương</a:t>
            </a:r>
            <a:r>
              <a:rPr lang="en-US" dirty="0"/>
              <a:t> </a:t>
            </a:r>
            <a:r>
              <a:rPr lang="en-US" dirty="0" err="1"/>
              <a:t>trình</a:t>
            </a:r>
            <a:r>
              <a:rPr lang="en-US" dirty="0"/>
              <a:t> </a:t>
            </a:r>
            <a:r>
              <a:rPr lang="en-US" dirty="0" err="1"/>
              <a:t>mà</a:t>
            </a:r>
            <a:r>
              <a:rPr lang="en-US" dirty="0"/>
              <a:t> </a:t>
            </a:r>
            <a:r>
              <a:rPr lang="en-US" dirty="0" err="1"/>
              <a:t>là</a:t>
            </a:r>
            <a:r>
              <a:rPr lang="en-US" dirty="0"/>
              <a:t> </a:t>
            </a:r>
            <a:r>
              <a:rPr lang="en-US" dirty="0" err="1"/>
              <a:t>một</a:t>
            </a:r>
            <a:r>
              <a:rPr lang="en-US" dirty="0"/>
              <a:t> </a:t>
            </a:r>
            <a:r>
              <a:rPr lang="en-US" dirty="0" err="1"/>
              <a:t>cách</a:t>
            </a:r>
            <a:r>
              <a:rPr lang="en-US" dirty="0"/>
              <a:t> </a:t>
            </a:r>
            <a:r>
              <a:rPr lang="en-US" dirty="0" err="1"/>
              <a:t>tiếp</a:t>
            </a:r>
            <a:r>
              <a:rPr lang="en-US" dirty="0"/>
              <a:t> </a:t>
            </a:r>
            <a:r>
              <a:rPr lang="en-US" dirty="0" err="1"/>
              <a:t>cận</a:t>
            </a:r>
            <a:endParaRPr lang="en-US" dirty="0"/>
          </a:p>
          <a:p>
            <a:endParaRPr lang="en-US" dirty="0"/>
          </a:p>
          <a:p>
            <a:endParaRPr lang="en-US" dirty="0"/>
          </a:p>
        </p:txBody>
      </p:sp>
      <p:sp>
        <p:nvSpPr>
          <p:cNvPr id="21507"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F256162-E3F8-DB4B-94D4-C29E52136A4A}" type="slidenum">
              <a:rPr lang="en-US" sz="1200">
                <a:solidFill>
                  <a:prstClr val="black"/>
                </a:solidFill>
              </a:rPr>
              <a:pPr eaLnBrk="1" hangingPunct="1"/>
              <a:t>19</a:t>
            </a:fld>
            <a:endParaRPr lang="en-US" sz="120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Đây là định nghĩa trong khung chiến lược để giảm thiểu nguy cơ các bệnh truyền nhiễm giữa động vật-con người-hệ sinh thái đã được phát triển tại hội nghị các bộ trưởng thế giới về các bệnh truyền nhiễm tại Sharmel Sheikh, tháng 10, 2008 và được chấp nhận rộng rãi hiện nay.</a:t>
            </a:r>
          </a:p>
          <a:p>
            <a:r>
              <a:rPr lang="en-US"/>
              <a:t>Một Sức Khỏe không phải là một chương trình mà là một cách tiếp cận</a:t>
            </a:r>
          </a:p>
          <a:p>
            <a:endParaRPr lang="en-US"/>
          </a:p>
          <a:p>
            <a:endParaRPr lang="en-US"/>
          </a:p>
        </p:txBody>
      </p:sp>
      <p:sp>
        <p:nvSpPr>
          <p:cNvPr id="27651"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B5B2303-0B5C-544A-B8E8-C06F05E85B09}" type="slidenum">
              <a:rPr lang="en-US" sz="1200">
                <a:solidFill>
                  <a:prstClr val="black"/>
                </a:solidFill>
              </a:rPr>
              <a:pPr eaLnBrk="1" hangingPunct="1"/>
              <a:t>20</a:t>
            </a:fld>
            <a:endParaRPr lang="en-US" sz="120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Đây là định nghĩa trong khung chiến lược để giảm thiểu nguy cơ các bệnh truyền nhiễm giữa động vật-con người-hệ sinh thái đã được phát triển tại hội nghị các bộ trưởng thế giới về các bệnh truyền nhiễm tại Sharmel Sheikh, tháng 10, 2008 và được chấp nhận rộng rãi hiện nay.</a:t>
            </a:r>
          </a:p>
          <a:p>
            <a:r>
              <a:rPr lang="en-US"/>
              <a:t>Một Sức Khỏe không phải là một chương trình mà là một cách tiếp cận</a:t>
            </a:r>
          </a:p>
          <a:p>
            <a:endParaRPr lang="en-US"/>
          </a:p>
          <a:p>
            <a:endParaRPr lang="en-US"/>
          </a:p>
        </p:txBody>
      </p:sp>
      <p:sp>
        <p:nvSpPr>
          <p:cNvPr id="31747"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9C74DC7-1A57-824F-812C-2E0804F2A995}" type="slidenum">
              <a:rPr lang="en-US" sz="1200">
                <a:solidFill>
                  <a:prstClr val="black"/>
                </a:solidFill>
              </a:rPr>
              <a:pPr eaLnBrk="1" hangingPunct="1"/>
              <a:t>21</a:t>
            </a:fld>
            <a:endParaRPr lang="en-US" sz="120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27</a:t>
            </a:fld>
            <a:endParaRPr lang="en-US"/>
          </a:p>
        </p:txBody>
      </p:sp>
    </p:spTree>
    <p:extLst>
      <p:ext uri="{BB962C8B-B14F-4D97-AF65-F5344CB8AC3E}">
        <p14:creationId xmlns:p14="http://schemas.microsoft.com/office/powerpoint/2010/main" xmlns="" val="2231645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28</a:t>
            </a:fld>
            <a:endParaRPr lang="en-US"/>
          </a:p>
        </p:txBody>
      </p:sp>
    </p:spTree>
    <p:extLst>
      <p:ext uri="{BB962C8B-B14F-4D97-AF65-F5344CB8AC3E}">
        <p14:creationId xmlns:p14="http://schemas.microsoft.com/office/powerpoint/2010/main" xmlns="" val="1380046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29</a:t>
            </a:fld>
            <a:endParaRPr lang="en-US"/>
          </a:p>
        </p:txBody>
      </p:sp>
    </p:spTree>
    <p:extLst>
      <p:ext uri="{BB962C8B-B14F-4D97-AF65-F5344CB8AC3E}">
        <p14:creationId xmlns:p14="http://schemas.microsoft.com/office/powerpoint/2010/main" xmlns="" val="300602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30</a:t>
            </a:fld>
            <a:endParaRPr lang="en-US"/>
          </a:p>
        </p:txBody>
      </p:sp>
    </p:spTree>
    <p:extLst>
      <p:ext uri="{BB962C8B-B14F-4D97-AF65-F5344CB8AC3E}">
        <p14:creationId xmlns:p14="http://schemas.microsoft.com/office/powerpoint/2010/main" xmlns="" val="3196841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33</a:t>
            </a:fld>
            <a:endParaRPr lang="en-US"/>
          </a:p>
        </p:txBody>
      </p:sp>
    </p:spTree>
    <p:extLst>
      <p:ext uri="{BB962C8B-B14F-4D97-AF65-F5344CB8AC3E}">
        <p14:creationId xmlns:p14="http://schemas.microsoft.com/office/powerpoint/2010/main" xmlns="" val="4068898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34</a:t>
            </a:fld>
            <a:endParaRPr lang="en-US"/>
          </a:p>
        </p:txBody>
      </p:sp>
    </p:spTree>
    <p:extLst>
      <p:ext uri="{BB962C8B-B14F-4D97-AF65-F5344CB8AC3E}">
        <p14:creationId xmlns:p14="http://schemas.microsoft.com/office/powerpoint/2010/main" xmlns="" val="1649371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35</a:t>
            </a:fld>
            <a:endParaRPr lang="en-US"/>
          </a:p>
        </p:txBody>
      </p:sp>
    </p:spTree>
    <p:extLst>
      <p:ext uri="{BB962C8B-B14F-4D97-AF65-F5344CB8AC3E}">
        <p14:creationId xmlns:p14="http://schemas.microsoft.com/office/powerpoint/2010/main" xmlns="" val="2894427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36</a:t>
            </a:fld>
            <a:endParaRPr lang="en-US"/>
          </a:p>
        </p:txBody>
      </p:sp>
    </p:spTree>
    <p:extLst>
      <p:ext uri="{BB962C8B-B14F-4D97-AF65-F5344CB8AC3E}">
        <p14:creationId xmlns:p14="http://schemas.microsoft.com/office/powerpoint/2010/main" xmlns="" val="1291658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38</a:t>
            </a:fld>
            <a:endParaRPr lang="en-US"/>
          </a:p>
        </p:txBody>
      </p:sp>
    </p:spTree>
    <p:extLst>
      <p:ext uri="{BB962C8B-B14F-4D97-AF65-F5344CB8AC3E}">
        <p14:creationId xmlns:p14="http://schemas.microsoft.com/office/powerpoint/2010/main" xmlns="" val="3890689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 </a:t>
            </a:r>
            <a:endParaRPr lang="en-US" baseline="0"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39</a:t>
            </a:fld>
            <a:endParaRPr lang="en-US"/>
          </a:p>
        </p:txBody>
      </p:sp>
    </p:spTree>
    <p:extLst>
      <p:ext uri="{BB962C8B-B14F-4D97-AF65-F5344CB8AC3E}">
        <p14:creationId xmlns:p14="http://schemas.microsoft.com/office/powerpoint/2010/main" xmlns="" val="2785062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41</a:t>
            </a:fld>
            <a:endParaRPr lang="en-US"/>
          </a:p>
        </p:txBody>
      </p:sp>
    </p:spTree>
    <p:extLst>
      <p:ext uri="{BB962C8B-B14F-4D97-AF65-F5344CB8AC3E}">
        <p14:creationId xmlns:p14="http://schemas.microsoft.com/office/powerpoint/2010/main" xmlns="" val="725280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baseline="0"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42</a:t>
            </a:fld>
            <a:endParaRPr lang="en-US"/>
          </a:p>
        </p:txBody>
      </p:sp>
    </p:spTree>
    <p:extLst>
      <p:ext uri="{BB962C8B-B14F-4D97-AF65-F5344CB8AC3E}">
        <p14:creationId xmlns:p14="http://schemas.microsoft.com/office/powerpoint/2010/main" xmlns="" val="1296101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a:t>
            </a:r>
            <a:endParaRPr lang="en-US" baseline="0"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43</a:t>
            </a:fld>
            <a:endParaRPr lang="en-US"/>
          </a:p>
        </p:txBody>
      </p:sp>
    </p:spTree>
    <p:extLst>
      <p:ext uri="{BB962C8B-B14F-4D97-AF65-F5344CB8AC3E}">
        <p14:creationId xmlns:p14="http://schemas.microsoft.com/office/powerpoint/2010/main" xmlns="" val="1296101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a:t>
            </a:r>
            <a:endParaRPr lang="en-US" baseline="0"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44</a:t>
            </a:fld>
            <a:endParaRPr lang="en-US"/>
          </a:p>
        </p:txBody>
      </p:sp>
    </p:spTree>
    <p:extLst>
      <p:ext uri="{BB962C8B-B14F-4D97-AF65-F5344CB8AC3E}">
        <p14:creationId xmlns:p14="http://schemas.microsoft.com/office/powerpoint/2010/main" xmlns="" val="1296101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 </a:t>
            </a:r>
            <a:r>
              <a:rPr lang="en-US" i="1" dirty="0" smtClean="0"/>
              <a:t> </a:t>
            </a:r>
            <a:endParaRPr lang="en-US" i="1" dirty="0" smtClean="0">
              <a:effectLst/>
            </a:endParaRPr>
          </a:p>
          <a:p>
            <a:endParaRPr lang="en-US" i="1"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45</a:t>
            </a:fld>
            <a:endParaRPr lang="en-US"/>
          </a:p>
        </p:txBody>
      </p:sp>
    </p:spTree>
    <p:extLst>
      <p:ext uri="{BB962C8B-B14F-4D97-AF65-F5344CB8AC3E}">
        <p14:creationId xmlns:p14="http://schemas.microsoft.com/office/powerpoint/2010/main" xmlns="" val="1235347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46</a:t>
            </a:fld>
            <a:endParaRPr lang="en-US"/>
          </a:p>
        </p:txBody>
      </p:sp>
    </p:spTree>
    <p:extLst>
      <p:ext uri="{BB962C8B-B14F-4D97-AF65-F5344CB8AC3E}">
        <p14:creationId xmlns:p14="http://schemas.microsoft.com/office/powerpoint/2010/main" xmlns="" val="3806516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47</a:t>
            </a:fld>
            <a:endParaRPr lang="en-US"/>
          </a:p>
        </p:txBody>
      </p:sp>
    </p:spTree>
    <p:extLst>
      <p:ext uri="{BB962C8B-B14F-4D97-AF65-F5344CB8AC3E}">
        <p14:creationId xmlns:p14="http://schemas.microsoft.com/office/powerpoint/2010/main" xmlns="" val="627657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29057" indent="-280406" eaLnBrk="0" hangingPunct="0">
              <a:defRPr>
                <a:solidFill>
                  <a:schemeClr val="tx1"/>
                </a:solidFill>
                <a:latin typeface="Arial" pitchFamily="34" charset="0"/>
                <a:ea typeface="ＭＳ Ｐゴシック" pitchFamily="34" charset="-128"/>
              </a:defRPr>
            </a:lvl2pPr>
            <a:lvl3pPr marL="1121626" indent="-224325" eaLnBrk="0" hangingPunct="0">
              <a:defRPr>
                <a:solidFill>
                  <a:schemeClr val="tx1"/>
                </a:solidFill>
                <a:latin typeface="Arial" pitchFamily="34" charset="0"/>
                <a:ea typeface="ＭＳ Ｐゴシック" pitchFamily="34" charset="-128"/>
              </a:defRPr>
            </a:lvl3pPr>
            <a:lvl4pPr marL="1570276" indent="-224325" eaLnBrk="0" hangingPunct="0">
              <a:defRPr>
                <a:solidFill>
                  <a:schemeClr val="tx1"/>
                </a:solidFill>
                <a:latin typeface="Arial" pitchFamily="34" charset="0"/>
                <a:ea typeface="ＭＳ Ｐゴシック" pitchFamily="34" charset="-128"/>
              </a:defRPr>
            </a:lvl4pPr>
            <a:lvl5pPr marL="2018927" indent="-224325" eaLnBrk="0" hangingPunct="0">
              <a:defRPr>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AEA0D6C3-EA5D-49F3-A3C3-6448B73B6A9E}" type="slidenum">
              <a:rPr lang="en-US" smtClean="0">
                <a:latin typeface="Calibri" pitchFamily="34" charset="0"/>
              </a:rPr>
              <a:pPr eaLnBrk="1" hangingPunct="1"/>
              <a:t>48</a:t>
            </a:fld>
            <a:endParaRPr lang="en-US" smtClean="0">
              <a:latin typeface="Calibri" pitchFamily="34" charset="0"/>
            </a:endParaRPr>
          </a:p>
        </p:txBody>
      </p:sp>
    </p:spTree>
    <p:extLst>
      <p:ext uri="{BB962C8B-B14F-4D97-AF65-F5344CB8AC3E}">
        <p14:creationId xmlns:p14="http://schemas.microsoft.com/office/powerpoint/2010/main" xmlns="" val="144589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45440" y="1981200"/>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1983232"/>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2175256"/>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2094219"/>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41822" y="3568676"/>
            <a:ext cx="6755166" cy="664367"/>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21488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3686798"/>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2236433"/>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sp>
        <p:nvSpPr>
          <p:cNvPr id="4" name="Rectangle 3"/>
          <p:cNvSpPr/>
          <p:nvPr userDrawn="1"/>
        </p:nvSpPr>
        <p:spPr>
          <a:xfrm>
            <a:off x="91440" y="6106160"/>
            <a:ext cx="89611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46224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3295053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2613941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2112593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2573277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3080924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4077176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1332250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2759320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554532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1C01C5-3DDD-4CED-A27A-AFF316DA760E}" type="datetimeFigureOut">
              <a:rPr lang="en-US" smtClean="0"/>
              <a:pPr/>
              <a:t>4/2/2014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D6D558E-2A58-4B13-8FEA-E2807FB4C54B}" type="slidenum">
              <a:rPr lang="en-US" smtClean="0"/>
              <a:pPr/>
              <a:t>‹#›</a:t>
            </a:fld>
            <a:endParaRPr lang="en-US"/>
          </a:p>
        </p:txBody>
      </p:sp>
    </p:spTree>
    <p:extLst>
      <p:ext uri="{BB962C8B-B14F-4D97-AF65-F5344CB8AC3E}">
        <p14:creationId xmlns:p14="http://schemas.microsoft.com/office/powerpoint/2010/main" xmlns="" val="1929289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solidFill>
                  <a:prstClr val="black"/>
                </a:solidFill>
              </a:rPr>
              <a:pPr/>
              <a:t>4/2/2014</a:t>
            </a:fld>
            <a:endParaRPr lang="en-US" dirty="0">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solidFill>
                  <a:prstClr val="black"/>
                </a:solidFill>
              </a:rPr>
              <a:pPr/>
              <a:t>‹#›</a:t>
            </a:fld>
            <a:endParaRPr lang="en-US" dirty="0">
              <a:solidFill>
                <a:prstClr val="black"/>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solidFill>
                  <a:prstClr val="black"/>
                </a:solidFill>
              </a:rPr>
              <a:pPr/>
              <a:t>4/2/2014</a:t>
            </a:fld>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solidFill>
                  <a:prstClr val="black"/>
                </a:solidFill>
              </a:rPr>
              <a:pPr/>
              <a:t>‹#›</a:t>
            </a:fld>
            <a:endParaRPr lang="en-US" dirty="0">
              <a:solidFill>
                <a:prstClr val="black"/>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72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3.jpeg"/><Relationship Id="rId5" Type="http://schemas.openxmlformats.org/officeDocument/2006/relationships/image" Target="../media/image4.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5989992"/>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259976" y="6268416"/>
            <a:ext cx="609600" cy="437184"/>
          </a:xfrm>
          <a:prstGeom prst="rect">
            <a:avLst/>
          </a:prstGeom>
          <a:noFill/>
        </p:spPr>
      </p:pic>
      <p:pic>
        <p:nvPicPr>
          <p:cNvPr id="12" name="Picture 11" descr="C:\Users\rtalmage\Desktop\TRG Projects\RESPOND\EPT_USAID_Logo.jpg"/>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6753638" y="6268416"/>
            <a:ext cx="22379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02676144"/>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7" name="Rounded Rectangle 6"/>
          <p:cNvSpPr/>
          <p:nvPr/>
        </p:nvSpPr>
        <p:spPr>
          <a:xfrm>
            <a:off x="91440" y="101600"/>
            <a:ext cx="8961120" cy="5989992"/>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6091592"/>
            <a:ext cx="807905" cy="614008"/>
          </a:xfrm>
          <a:prstGeom prst="rect">
            <a:avLst/>
          </a:prstGeom>
          <a:noFill/>
        </p:spPr>
      </p:pic>
      <p:pic>
        <p:nvPicPr>
          <p:cNvPr id="12" name="Picture 11" descr="C:\Users\rtalmage\Desktop\TRG Projects\RESPOND\EPT_USAID_Logo.jpg"/>
          <p:cNvPicPr/>
          <p:nvPr userDrawn="1"/>
        </p:nvPicPr>
        <p:blipFill>
          <a:blip r:embed="rId6" cstate="print">
            <a:extLst>
              <a:ext uri="{28A0092B-C50C-407E-A947-70E740481C1C}">
                <a14:useLocalDpi xmlns:a14="http://schemas.microsoft.com/office/drawing/2010/main" xmlns="" val="0"/>
              </a:ext>
            </a:extLst>
          </a:blip>
          <a:srcRect/>
          <a:stretch>
            <a:fillRect/>
          </a:stretch>
        </p:blipFill>
        <p:spPr bwMode="auto">
          <a:xfrm>
            <a:off x="6753638" y="6268416"/>
            <a:ext cx="22379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jpeg"/><Relationship Id="rId7" Type="http://schemas.openxmlformats.org/officeDocument/2006/relationships/image" Target="../media/image12.wmf"/><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1.wmf"/><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wmf"/><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jpeg"/><Relationship Id="rId7" Type="http://schemas.openxmlformats.org/officeDocument/2006/relationships/image" Target="../media/image12.wmf"/><Relationship Id="rId12"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11.wmf"/><Relationship Id="rId11" Type="http://schemas.openxmlformats.org/officeDocument/2006/relationships/image" Target="../media/image18.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wmf"/><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jpeg"/><Relationship Id="rId7" Type="http://schemas.openxmlformats.org/officeDocument/2006/relationships/image" Target="../media/image12.wmf"/><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11.wmf"/><Relationship Id="rId11" Type="http://schemas.openxmlformats.org/officeDocument/2006/relationships/image" Target="../media/image20.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wmf"/><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jpeg"/><Relationship Id="rId7" Type="http://schemas.openxmlformats.org/officeDocument/2006/relationships/image" Target="../media/image12.wmf"/><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image" Target="../media/image11.wmf"/><Relationship Id="rId11" Type="http://schemas.openxmlformats.org/officeDocument/2006/relationships/image" Target="../media/image21.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wmf"/><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22.jpeg"/><Relationship Id="rId7"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wmf"/><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wmf"/></Relationships>
</file>

<file path=ppt/slides/_rels/slide21.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jpeg"/><Relationship Id="rId7"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11.wmf"/><Relationship Id="rId11" Type="http://schemas.openxmlformats.org/officeDocument/2006/relationships/image" Target="../media/image23.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wmf"/><Relationship Id="rId9"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onehealthinitiative.com/about.ph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cdc.gov/onehealth/"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package" Target="../embeddings/Microsoft_Office_Word_Document1.docx"/></Relationships>
</file>

<file path=ppt/slides/_rels/slide36.xml.rels><?xml version="1.0" encoding="UTF-8" standalone="yes"?>
<Relationships xmlns="http://schemas.openxmlformats.org/package/2006/relationships"><Relationship Id="rId3" Type="http://schemas.openxmlformats.org/officeDocument/2006/relationships/hyperlink" Target="http://www.youtube.com/watch?v=XRheqRCv2FA%20."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qZKj71QVzsORqM&amp;tbnid=VeARb8VoocshLM:&amp;ved=0CAUQjRw&amp;url=http://yj8692.wordpress.com/2010/01/21/the-great-debate-in-love-in-excess/&amp;ei=275OUtWVKIza8AS6-YC4Cg&amp;bvm=bv.53537100,d.eWU&amp;psig=AFQjCNGZ8jgLIRBwe6lk7pg4e5WfMhcb3g&amp;ust=1380978751089702"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dirty="0" smtClean="0"/>
              <a:t>One health concepts and knowledge, </a:t>
            </a:r>
          </a:p>
          <a:p>
            <a:r>
              <a:rPr lang="en-US" dirty="0" smtClean="0"/>
              <a:t>One Health Course</a:t>
            </a:r>
            <a:endParaRPr lang="en-US" dirty="0"/>
          </a:p>
        </p:txBody>
      </p:sp>
      <p:pic>
        <p:nvPicPr>
          <p:cNvPr id="4" name="Picture 3" descr="Colored Logo"/>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pic>
        <p:nvPicPr>
          <p:cNvPr id="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5400000">
            <a:off x="3292227" y="1584573"/>
            <a:ext cx="1492746" cy="2590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9501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dirty="0"/>
              <a:t>One health concepts and knowledge, </a:t>
            </a:r>
          </a:p>
          <a:p>
            <a:r>
              <a:rPr lang="en-US" dirty="0"/>
              <a:t>One Health Course</a:t>
            </a:r>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One Health Knowledge</a:t>
            </a:r>
            <a:endParaRPr lang="en-US" sz="3200" b="1" cap="none" dirty="0"/>
          </a:p>
        </p:txBody>
      </p:sp>
    </p:spTree>
    <p:extLst>
      <p:ext uri="{BB962C8B-B14F-4D97-AF65-F5344CB8AC3E}">
        <p14:creationId xmlns:p14="http://schemas.microsoft.com/office/powerpoint/2010/main" xmlns="" val="389001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competencies</a:t>
            </a:r>
            <a:endParaRPr lang="en-US" b="1" dirty="0"/>
          </a:p>
        </p:txBody>
      </p:sp>
      <p:sp>
        <p:nvSpPr>
          <p:cNvPr id="3" name="Content Placeholder 2"/>
          <p:cNvSpPr>
            <a:spLocks noGrp="1"/>
          </p:cNvSpPr>
          <p:nvPr>
            <p:ph idx="1"/>
          </p:nvPr>
        </p:nvSpPr>
        <p:spPr/>
        <p:txBody>
          <a:bodyPr>
            <a:normAutofit/>
          </a:bodyPr>
          <a:lstStyle/>
          <a:p>
            <a:r>
              <a:rPr lang="en-US" sz="2800" dirty="0" smtClean="0">
                <a:solidFill>
                  <a:schemeClr val="tx1"/>
                </a:solidFill>
              </a:rPr>
              <a:t>Competency #1</a:t>
            </a:r>
          </a:p>
          <a:p>
            <a:pPr lvl="1"/>
            <a:r>
              <a:rPr lang="en-US" sz="2400" dirty="0" smtClean="0">
                <a:solidFill>
                  <a:schemeClr val="tx1"/>
                </a:solidFill>
              </a:rPr>
              <a:t> </a:t>
            </a:r>
            <a:r>
              <a:rPr lang="en-US" sz="2400" dirty="0"/>
              <a:t>Explain the history and concept of One Health. </a:t>
            </a:r>
            <a:endParaRPr lang="en-US" sz="2400" dirty="0" smtClean="0">
              <a:solidFill>
                <a:schemeClr val="tx1"/>
              </a:solidFill>
            </a:endParaRPr>
          </a:p>
          <a:p>
            <a:pPr marL="114300" indent="0">
              <a:buNone/>
            </a:pPr>
            <a:endParaRPr lang="en-US" sz="1200" dirty="0">
              <a:solidFill>
                <a:schemeClr val="tx1"/>
              </a:solidFill>
            </a:endParaRPr>
          </a:p>
          <a:p>
            <a:r>
              <a:rPr lang="en-US" sz="2800" dirty="0" smtClean="0">
                <a:solidFill>
                  <a:schemeClr val="tx1"/>
                </a:solidFill>
              </a:rPr>
              <a:t>Competency #2</a:t>
            </a:r>
          </a:p>
          <a:p>
            <a:pPr marL="744538" lvl="1" indent="-333375"/>
            <a:r>
              <a:rPr lang="en-US" sz="2400" dirty="0" smtClean="0"/>
              <a:t>Describe </a:t>
            </a:r>
            <a:r>
              <a:rPr lang="en-US" sz="2400" dirty="0"/>
              <a:t>the One Health Core Competency Domains and their application</a:t>
            </a:r>
            <a:r>
              <a:rPr lang="en-US" sz="2400" dirty="0" smtClean="0"/>
              <a:t>.</a:t>
            </a:r>
          </a:p>
          <a:p>
            <a:pPr marL="744538" lvl="1" indent="-333375"/>
            <a:endParaRPr lang="en-US" sz="1200" dirty="0" smtClean="0"/>
          </a:p>
          <a:p>
            <a:pPr marL="571183" indent="-457200"/>
            <a:r>
              <a:rPr lang="en-US" sz="3200" dirty="0" smtClean="0">
                <a:solidFill>
                  <a:schemeClr val="tx1"/>
                </a:solidFill>
              </a:rPr>
              <a:t>Competency #3</a:t>
            </a:r>
          </a:p>
          <a:p>
            <a:pPr lvl="1"/>
            <a:r>
              <a:rPr lang="en-US" sz="2400" dirty="0" smtClean="0"/>
              <a:t>Describe </a:t>
            </a:r>
            <a:r>
              <a:rPr lang="en-US" sz="2400" dirty="0"/>
              <a:t>the application of the One Health approach. </a:t>
            </a:r>
            <a:endParaRPr lang="en-US" sz="2400" dirty="0" smtClean="0"/>
          </a:p>
          <a:p>
            <a:pPr marL="114300" indent="0">
              <a:buNone/>
            </a:pPr>
            <a:endParaRPr lang="en-US" dirty="0">
              <a:solidFill>
                <a:schemeClr val="tx1"/>
              </a:solidFill>
            </a:endParaRPr>
          </a:p>
        </p:txBody>
      </p:sp>
    </p:spTree>
    <p:extLst>
      <p:ext uri="{BB962C8B-B14F-4D97-AF65-F5344CB8AC3E}">
        <p14:creationId xmlns:p14="http://schemas.microsoft.com/office/powerpoint/2010/main" xmlns="" val="4199331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overview</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xmlns="" val="2937043197"/>
              </p:ext>
            </p:extLst>
          </p:nvPr>
        </p:nvGraphicFramePr>
        <p:xfrm>
          <a:off x="304800" y="1789584"/>
          <a:ext cx="8382000" cy="3557016"/>
        </p:xfrm>
        <a:graphic>
          <a:graphicData uri="http://schemas.openxmlformats.org/drawingml/2006/table">
            <a:tbl>
              <a:tblPr firstRow="1" firstCol="1" bandRow="1">
                <a:tableStyleId>{F5AB1C69-6EDB-4FF4-983F-18BD219EF322}</a:tableStyleId>
              </a:tblPr>
              <a:tblGrid>
                <a:gridCol w="1905000"/>
                <a:gridCol w="6477000"/>
              </a:tblGrid>
              <a:tr h="334872">
                <a:tc>
                  <a:txBody>
                    <a:bodyPr/>
                    <a:lstStyle/>
                    <a:p>
                      <a:pPr marL="0" marR="0" algn="ctr">
                        <a:lnSpc>
                          <a:spcPct val="114000"/>
                        </a:lnSpc>
                        <a:spcBef>
                          <a:spcPts val="0"/>
                        </a:spcBef>
                        <a:spcAft>
                          <a:spcPts val="0"/>
                        </a:spcAft>
                      </a:pPr>
                      <a:r>
                        <a:rPr lang="en-US" sz="2000" b="1" dirty="0">
                          <a:solidFill>
                            <a:schemeClr val="tx1"/>
                          </a:solidFill>
                          <a:effectLst/>
                          <a:latin typeface="+mn-lt"/>
                        </a:rPr>
                        <a:t>Time/Length</a:t>
                      </a:r>
                      <a:endParaRPr lang="en-US" sz="2000" b="1" dirty="0">
                        <a:solidFill>
                          <a:schemeClr val="tx1"/>
                        </a:solidFill>
                        <a:effectLst/>
                        <a:latin typeface="+mn-lt"/>
                        <a:ea typeface="Calibri"/>
                        <a:cs typeface="Times New Roman"/>
                      </a:endParaRPr>
                    </a:p>
                  </a:txBody>
                  <a:tcPr marL="61121" marR="61121" marT="0" marB="0"/>
                </a:tc>
                <a:tc>
                  <a:txBody>
                    <a:bodyPr/>
                    <a:lstStyle/>
                    <a:p>
                      <a:pPr marL="0" marR="0">
                        <a:lnSpc>
                          <a:spcPct val="114000"/>
                        </a:lnSpc>
                        <a:spcBef>
                          <a:spcPts val="0"/>
                        </a:spcBef>
                        <a:spcAft>
                          <a:spcPts val="0"/>
                        </a:spcAft>
                      </a:pPr>
                      <a:r>
                        <a:rPr lang="en-US" sz="2000" b="1" dirty="0">
                          <a:solidFill>
                            <a:schemeClr val="tx1"/>
                          </a:solidFill>
                          <a:effectLst/>
                          <a:latin typeface="+mn-lt"/>
                        </a:rPr>
                        <a:t>Topic/Activity</a:t>
                      </a:r>
                      <a:endParaRPr lang="en-US" sz="2000" b="1" dirty="0">
                        <a:solidFill>
                          <a:schemeClr val="tx1"/>
                        </a:solidFill>
                        <a:effectLst/>
                        <a:latin typeface="+mn-lt"/>
                        <a:ea typeface="Calibri"/>
                        <a:cs typeface="Times New Roman"/>
                      </a:endParaRPr>
                    </a:p>
                  </a:txBody>
                  <a:tcPr marL="61121" marR="61121" marT="0" marB="0"/>
                </a:tc>
              </a:tr>
              <a:tr h="542544">
                <a:tc>
                  <a:txBody>
                    <a:bodyPr/>
                    <a:lstStyle/>
                    <a:p>
                      <a:pPr marL="0" marR="0" algn="ctr">
                        <a:lnSpc>
                          <a:spcPct val="114000"/>
                        </a:lnSpc>
                        <a:spcBef>
                          <a:spcPts val="0"/>
                        </a:spcBef>
                        <a:spcAft>
                          <a:spcPts val="1200"/>
                        </a:spcAft>
                      </a:pPr>
                      <a:r>
                        <a:rPr lang="en-US" sz="2400" b="0" dirty="0">
                          <a:solidFill>
                            <a:schemeClr val="tx1"/>
                          </a:solidFill>
                          <a:effectLst/>
                          <a:latin typeface="+mn-lt"/>
                          <a:ea typeface="Calibri"/>
                          <a:cs typeface="Times New Roman"/>
                        </a:rPr>
                        <a:t>9</a:t>
                      </a:r>
                      <a:r>
                        <a:rPr lang="en-US" sz="2400" b="0" dirty="0" smtClean="0">
                          <a:solidFill>
                            <a:schemeClr val="tx1"/>
                          </a:solidFill>
                          <a:effectLst/>
                          <a:latin typeface="+mn-lt"/>
                          <a:ea typeface="Calibri"/>
                          <a:cs typeface="Times New Roman"/>
                        </a:rPr>
                        <a:t>0 </a:t>
                      </a:r>
                      <a:r>
                        <a:rPr lang="en-US" sz="2400" b="0" dirty="0">
                          <a:solidFill>
                            <a:schemeClr val="tx1"/>
                          </a:solidFill>
                          <a:effectLst/>
                          <a:latin typeface="+mn-lt"/>
                          <a:ea typeface="Calibri"/>
                          <a:cs typeface="Times New Roman"/>
                        </a:rPr>
                        <a:t>Minutes</a:t>
                      </a:r>
                    </a:p>
                  </a:txBody>
                  <a:tcPr marL="68580" marR="68580" marT="0" marB="0" anchor="ctr"/>
                </a:tc>
                <a:tc>
                  <a:txBody>
                    <a:bodyPr/>
                    <a:lstStyle/>
                    <a:p>
                      <a:pPr marL="0" marR="0">
                        <a:lnSpc>
                          <a:spcPct val="114000"/>
                        </a:lnSpc>
                        <a:spcBef>
                          <a:spcPts val="0"/>
                        </a:spcBef>
                        <a:spcAft>
                          <a:spcPts val="1200"/>
                        </a:spcAft>
                      </a:pPr>
                      <a:r>
                        <a:rPr lang="en-US" sz="2400" b="0">
                          <a:solidFill>
                            <a:schemeClr val="tx1"/>
                          </a:solidFill>
                          <a:effectLst/>
                          <a:latin typeface="+mn-lt"/>
                          <a:ea typeface="Calibri"/>
                          <a:cs typeface="Times New Roman"/>
                        </a:rPr>
                        <a:t>One Health Knowledge</a:t>
                      </a:r>
                    </a:p>
                  </a:txBody>
                  <a:tcPr marL="68580" marR="68580" marT="0" marB="0" anchor="ctr"/>
                </a:tc>
              </a:tr>
              <a:tr h="533400">
                <a:tc>
                  <a:txBody>
                    <a:bodyPr/>
                    <a:lstStyle/>
                    <a:p>
                      <a:pPr marL="0" marR="0" algn="ctr">
                        <a:lnSpc>
                          <a:spcPct val="114000"/>
                        </a:lnSpc>
                        <a:spcBef>
                          <a:spcPts val="0"/>
                        </a:spcBef>
                        <a:spcAft>
                          <a:spcPts val="1200"/>
                        </a:spcAft>
                      </a:pPr>
                      <a:r>
                        <a:rPr lang="en-US" sz="2400" b="0" dirty="0">
                          <a:solidFill>
                            <a:schemeClr val="tx1"/>
                          </a:solidFill>
                          <a:effectLst/>
                          <a:latin typeface="+mn-lt"/>
                          <a:ea typeface="Calibri"/>
                          <a:cs typeface="Times New Roman"/>
                        </a:rPr>
                        <a:t>7</a:t>
                      </a:r>
                      <a:r>
                        <a:rPr lang="en-US" sz="2400" b="0" dirty="0" smtClean="0">
                          <a:solidFill>
                            <a:schemeClr val="tx1"/>
                          </a:solidFill>
                          <a:effectLst/>
                          <a:latin typeface="+mn-lt"/>
                          <a:ea typeface="Calibri"/>
                          <a:cs typeface="Times New Roman"/>
                        </a:rPr>
                        <a:t>0 </a:t>
                      </a:r>
                      <a:r>
                        <a:rPr lang="en-US" sz="2400" b="0" dirty="0">
                          <a:solidFill>
                            <a:schemeClr val="tx1"/>
                          </a:solidFill>
                          <a:effectLst/>
                          <a:latin typeface="+mn-lt"/>
                          <a:ea typeface="Calibri"/>
                          <a:cs typeface="Times New Roman"/>
                        </a:rPr>
                        <a:t>Minutes</a:t>
                      </a:r>
                    </a:p>
                  </a:txBody>
                  <a:tcPr marL="68580" marR="68580" marT="0" marB="0" anchor="ctr"/>
                </a:tc>
                <a:tc>
                  <a:txBody>
                    <a:bodyPr/>
                    <a:lstStyle/>
                    <a:p>
                      <a:pPr marL="0" marR="0">
                        <a:lnSpc>
                          <a:spcPct val="114000"/>
                        </a:lnSpc>
                        <a:spcBef>
                          <a:spcPts val="0"/>
                        </a:spcBef>
                        <a:spcAft>
                          <a:spcPts val="1200"/>
                        </a:spcAft>
                      </a:pPr>
                      <a:r>
                        <a:rPr lang="en-US" sz="2400" b="0" dirty="0">
                          <a:solidFill>
                            <a:schemeClr val="tx1"/>
                          </a:solidFill>
                          <a:effectLst/>
                          <a:latin typeface="+mn-lt"/>
                          <a:ea typeface="Calibri"/>
                          <a:cs typeface="Times New Roman"/>
                        </a:rPr>
                        <a:t>Who Might be on a One Health Team?</a:t>
                      </a:r>
                    </a:p>
                  </a:txBody>
                  <a:tcPr marL="68580" marR="68580" marT="0" marB="0" anchor="ctr"/>
                </a:tc>
              </a:tr>
              <a:tr h="533400">
                <a:tc>
                  <a:txBody>
                    <a:bodyPr/>
                    <a:lstStyle/>
                    <a:p>
                      <a:pPr marL="0" marR="0" algn="ctr">
                        <a:lnSpc>
                          <a:spcPct val="114000"/>
                        </a:lnSpc>
                        <a:spcBef>
                          <a:spcPts val="0"/>
                        </a:spcBef>
                        <a:spcAft>
                          <a:spcPts val="1200"/>
                        </a:spcAft>
                      </a:pPr>
                      <a:r>
                        <a:rPr lang="en-US" sz="2400" b="0" dirty="0">
                          <a:solidFill>
                            <a:schemeClr val="tx1"/>
                          </a:solidFill>
                          <a:effectLst/>
                          <a:latin typeface="+mn-lt"/>
                          <a:ea typeface="Calibri"/>
                          <a:cs typeface="Times New Roman"/>
                        </a:rPr>
                        <a:t>60 Minutes</a:t>
                      </a:r>
                    </a:p>
                  </a:txBody>
                  <a:tcPr marL="68580" marR="68580" marT="0" marB="0" anchor="ctr"/>
                </a:tc>
                <a:tc>
                  <a:txBody>
                    <a:bodyPr/>
                    <a:lstStyle/>
                    <a:p>
                      <a:pPr marL="0" marR="0">
                        <a:lnSpc>
                          <a:spcPct val="114000"/>
                        </a:lnSpc>
                        <a:spcBef>
                          <a:spcPts val="0"/>
                        </a:spcBef>
                        <a:spcAft>
                          <a:spcPts val="1200"/>
                        </a:spcAft>
                      </a:pPr>
                      <a:r>
                        <a:rPr lang="en-US" sz="2400" b="0" dirty="0">
                          <a:solidFill>
                            <a:schemeClr val="tx1"/>
                          </a:solidFill>
                          <a:effectLst/>
                          <a:latin typeface="+mn-lt"/>
                          <a:ea typeface="Calibri"/>
                          <a:cs typeface="Times New Roman"/>
                        </a:rPr>
                        <a:t>One Health Core Competency Domains</a:t>
                      </a:r>
                    </a:p>
                  </a:txBody>
                  <a:tcPr marL="68580" marR="68580" marT="0" marB="0" anchor="ctr"/>
                </a:tc>
              </a:tr>
              <a:tr h="533400">
                <a:tc>
                  <a:txBody>
                    <a:bodyPr/>
                    <a:lstStyle/>
                    <a:p>
                      <a:pPr marL="0" marR="0" algn="ctr">
                        <a:lnSpc>
                          <a:spcPct val="114000"/>
                        </a:lnSpc>
                        <a:spcBef>
                          <a:spcPts val="0"/>
                        </a:spcBef>
                        <a:spcAft>
                          <a:spcPts val="1200"/>
                        </a:spcAft>
                      </a:pPr>
                      <a:r>
                        <a:rPr lang="en-US" sz="2400" b="0" dirty="0">
                          <a:solidFill>
                            <a:schemeClr val="tx1"/>
                          </a:solidFill>
                          <a:effectLst/>
                          <a:latin typeface="+mn-lt"/>
                          <a:ea typeface="Calibri"/>
                          <a:cs typeface="Times New Roman"/>
                        </a:rPr>
                        <a:t>65 Minutes</a:t>
                      </a:r>
                    </a:p>
                  </a:txBody>
                  <a:tcPr marL="68580" marR="68580" marT="0" marB="0" anchor="ctr"/>
                </a:tc>
                <a:tc>
                  <a:txBody>
                    <a:bodyPr/>
                    <a:lstStyle/>
                    <a:p>
                      <a:pPr marL="0" marR="0">
                        <a:lnSpc>
                          <a:spcPct val="114000"/>
                        </a:lnSpc>
                        <a:spcBef>
                          <a:spcPts val="0"/>
                        </a:spcBef>
                        <a:spcAft>
                          <a:spcPts val="1200"/>
                        </a:spcAft>
                      </a:pPr>
                      <a:r>
                        <a:rPr lang="en-US" sz="2400" b="0" dirty="0">
                          <a:solidFill>
                            <a:schemeClr val="tx1"/>
                          </a:solidFill>
                          <a:effectLst/>
                          <a:latin typeface="+mn-lt"/>
                          <a:ea typeface="Calibri"/>
                          <a:cs typeface="Times New Roman"/>
                        </a:rPr>
                        <a:t>The “Approach-Discipline” Debate</a:t>
                      </a:r>
                    </a:p>
                  </a:txBody>
                  <a:tcPr marL="68580" marR="68580" marT="0" marB="0" anchor="ctr"/>
                </a:tc>
              </a:tr>
              <a:tr h="533400">
                <a:tc>
                  <a:txBody>
                    <a:bodyPr/>
                    <a:lstStyle/>
                    <a:p>
                      <a:pPr marL="0" marR="0" algn="ctr">
                        <a:lnSpc>
                          <a:spcPct val="114000"/>
                        </a:lnSpc>
                        <a:spcBef>
                          <a:spcPts val="0"/>
                        </a:spcBef>
                        <a:spcAft>
                          <a:spcPts val="1200"/>
                        </a:spcAft>
                      </a:pPr>
                      <a:r>
                        <a:rPr lang="en-US" sz="2400" b="0" dirty="0">
                          <a:solidFill>
                            <a:schemeClr val="tx1"/>
                          </a:solidFill>
                          <a:effectLst/>
                          <a:latin typeface="+mn-lt"/>
                          <a:ea typeface="Calibri"/>
                          <a:cs typeface="Times New Roman"/>
                        </a:rPr>
                        <a:t>120 Minutes</a:t>
                      </a:r>
                    </a:p>
                  </a:txBody>
                  <a:tcPr marL="68580" marR="68580" marT="0" marB="0" anchor="ctr"/>
                </a:tc>
                <a:tc>
                  <a:txBody>
                    <a:bodyPr/>
                    <a:lstStyle/>
                    <a:p>
                      <a:pPr marL="0" marR="0">
                        <a:lnSpc>
                          <a:spcPct val="114000"/>
                        </a:lnSpc>
                        <a:spcBef>
                          <a:spcPts val="0"/>
                        </a:spcBef>
                        <a:spcAft>
                          <a:spcPts val="1200"/>
                        </a:spcAft>
                      </a:pPr>
                      <a:r>
                        <a:rPr lang="en-US" sz="2400" b="0" dirty="0" smtClean="0">
                          <a:solidFill>
                            <a:schemeClr val="tx1"/>
                          </a:solidFill>
                          <a:effectLst/>
                          <a:latin typeface="+mn-lt"/>
                          <a:ea typeface="Calibri"/>
                          <a:cs typeface="Times New Roman"/>
                        </a:rPr>
                        <a:t>One Health in Action</a:t>
                      </a:r>
                      <a:endParaRPr lang="en-US" sz="2400" b="0" dirty="0">
                        <a:solidFill>
                          <a:schemeClr val="tx1"/>
                        </a:solidFill>
                        <a:effectLst/>
                        <a:latin typeface="+mn-lt"/>
                        <a:ea typeface="Calibri"/>
                        <a:cs typeface="Times New Roman"/>
                      </a:endParaRPr>
                    </a:p>
                  </a:txBody>
                  <a:tcPr marL="68580" marR="68580" marT="0" marB="0" anchor="ctr"/>
                </a:tc>
              </a:tr>
              <a:tr h="533400">
                <a:tc>
                  <a:txBody>
                    <a:bodyPr/>
                    <a:lstStyle/>
                    <a:p>
                      <a:pPr marL="0" marR="0" algn="ctr">
                        <a:lnSpc>
                          <a:spcPct val="114000"/>
                        </a:lnSpc>
                        <a:spcBef>
                          <a:spcPts val="0"/>
                        </a:spcBef>
                        <a:spcAft>
                          <a:spcPts val="1200"/>
                        </a:spcAft>
                      </a:pPr>
                      <a:r>
                        <a:rPr lang="en-US" sz="2400" b="0" dirty="0">
                          <a:solidFill>
                            <a:schemeClr val="tx1"/>
                          </a:solidFill>
                          <a:effectLst/>
                          <a:latin typeface="+mn-lt"/>
                          <a:ea typeface="Calibri"/>
                          <a:cs typeface="Times New Roman"/>
                        </a:rPr>
                        <a:t>60 Minutes</a:t>
                      </a:r>
                    </a:p>
                  </a:txBody>
                  <a:tcPr marL="68580" marR="68580" marT="0" marB="0" anchor="ctr"/>
                </a:tc>
                <a:tc>
                  <a:txBody>
                    <a:bodyPr/>
                    <a:lstStyle/>
                    <a:p>
                      <a:pPr marL="0" marR="0">
                        <a:lnSpc>
                          <a:spcPct val="114000"/>
                        </a:lnSpc>
                        <a:spcBef>
                          <a:spcPts val="0"/>
                        </a:spcBef>
                        <a:spcAft>
                          <a:spcPts val="1200"/>
                        </a:spcAft>
                      </a:pPr>
                      <a:r>
                        <a:rPr lang="en-US" sz="2400" b="0" dirty="0" smtClean="0">
                          <a:solidFill>
                            <a:schemeClr val="tx1"/>
                          </a:solidFill>
                          <a:effectLst/>
                          <a:latin typeface="+mn-lt"/>
                          <a:ea typeface="Calibri"/>
                          <a:cs typeface="Times New Roman"/>
                        </a:rPr>
                        <a:t>Learning </a:t>
                      </a:r>
                      <a:r>
                        <a:rPr lang="en-US" sz="2400" b="0" dirty="0">
                          <a:solidFill>
                            <a:schemeClr val="tx1"/>
                          </a:solidFill>
                          <a:effectLst/>
                          <a:latin typeface="+mn-lt"/>
                          <a:ea typeface="Calibri"/>
                          <a:cs typeface="Times New Roman"/>
                        </a:rPr>
                        <a:t>Reflections and Evaluation</a:t>
                      </a:r>
                    </a:p>
                  </a:txBody>
                  <a:tcPr marL="68580" marR="68580" marT="0" marB="0" anchor="ctr"/>
                </a:tc>
              </a:tr>
            </a:tbl>
          </a:graphicData>
        </a:graphic>
      </p:graphicFrame>
    </p:spTree>
    <p:extLst>
      <p:ext uri="{BB962C8B-B14F-4D97-AF65-F5344CB8AC3E}">
        <p14:creationId xmlns:p14="http://schemas.microsoft.com/office/powerpoint/2010/main" xmlns="" val="71255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How would you define…</a:t>
            </a:r>
          </a:p>
        </p:txBody>
      </p:sp>
      <p:sp>
        <p:nvSpPr>
          <p:cNvPr id="3" name="Content Placeholder 2"/>
          <p:cNvSpPr>
            <a:spLocks noGrp="1"/>
          </p:cNvSpPr>
          <p:nvPr>
            <p:ph idx="1"/>
          </p:nvPr>
        </p:nvSpPr>
        <p:spPr>
          <a:xfrm>
            <a:off x="457200" y="2895600"/>
            <a:ext cx="8229600" cy="1295400"/>
          </a:xfrm>
        </p:spPr>
        <p:txBody>
          <a:bodyPr>
            <a:normAutofit/>
          </a:bodyPr>
          <a:lstStyle/>
          <a:p>
            <a:pPr marL="114300" indent="0" algn="ctr">
              <a:buNone/>
            </a:pPr>
            <a:r>
              <a:rPr lang="en-US" sz="5400" dirty="0" smtClean="0"/>
              <a:t>ONE HEALTH</a:t>
            </a:r>
          </a:p>
        </p:txBody>
      </p:sp>
    </p:spTree>
    <p:extLst>
      <p:ext uri="{BB962C8B-B14F-4D97-AF65-F5344CB8AC3E}">
        <p14:creationId xmlns:p14="http://schemas.microsoft.com/office/powerpoint/2010/main" xmlns="" val="958879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one health</a:t>
            </a:r>
            <a:br>
              <a:rPr lang="en-US" b="1" dirty="0" smtClean="0"/>
            </a:br>
            <a:r>
              <a:rPr lang="en-US" b="1" dirty="0" smtClean="0"/>
              <a:t> </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xmlns="" val="2138136455"/>
              </p:ext>
            </p:extLst>
          </p:nvPr>
        </p:nvGraphicFramePr>
        <p:xfrm>
          <a:off x="342900" y="1752600"/>
          <a:ext cx="8458200" cy="368808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 </a:t>
                      </a:r>
                    </a:p>
                    <a:p>
                      <a:endParaRPr lang="en-US" dirty="0" smtClean="0"/>
                    </a:p>
                    <a:p>
                      <a:endParaRPr lang="en-US" dirty="0" smtClean="0"/>
                    </a:p>
                    <a:p>
                      <a:endParaRPr lang="en-US" dirty="0" smtClean="0"/>
                    </a:p>
                  </a:txBody>
                  <a:tcPr/>
                </a:tc>
                <a:tc>
                  <a:txBody>
                    <a:bodyPr/>
                    <a:lstStyle/>
                    <a:p>
                      <a:r>
                        <a:rPr lang="en-US" dirty="0" smtClean="0"/>
                        <a:t> </a:t>
                      </a:r>
                      <a:endParaRPr lang="en-US" baseline="0" dirty="0" smtClean="0"/>
                    </a:p>
                    <a:p>
                      <a:endParaRPr lang="en-US" sz="1000" dirty="0"/>
                    </a:p>
                  </a:txBody>
                  <a:tcPr/>
                </a:tc>
              </a:tr>
              <a:tr h="370840">
                <a:tc>
                  <a:txBody>
                    <a:bodyPr/>
                    <a:lstStyle/>
                    <a:p>
                      <a:r>
                        <a:rPr lang="en-US" dirty="0" smtClean="0"/>
                        <a:t> </a:t>
                      </a:r>
                    </a:p>
                    <a:p>
                      <a:endParaRPr lang="en-US" baseline="0" dirty="0" smtClean="0"/>
                    </a:p>
                    <a:p>
                      <a:endParaRPr lang="en-US" baseline="0" dirty="0" smtClean="0"/>
                    </a:p>
                    <a:p>
                      <a:endParaRPr lang="en-US" sz="1000" dirty="0"/>
                    </a:p>
                  </a:txBody>
                  <a:tcPr/>
                </a:tc>
                <a:tc>
                  <a:txBody>
                    <a:bodyPr/>
                    <a:lstStyle/>
                    <a:p>
                      <a:r>
                        <a:rPr lang="en-US" dirty="0" smtClean="0"/>
                        <a:t> </a:t>
                      </a:r>
                      <a:endParaRPr lang="en-US" dirty="0"/>
                    </a:p>
                  </a:txBody>
                  <a:tcPr/>
                </a:tc>
              </a:tr>
              <a:tr h="370840">
                <a:tc>
                  <a:txBody>
                    <a:bodyPr/>
                    <a:lstStyle/>
                    <a:p>
                      <a:r>
                        <a:rPr lang="en-US" dirty="0" smtClean="0"/>
                        <a:t> </a:t>
                      </a:r>
                    </a:p>
                    <a:p>
                      <a:endParaRPr lang="en-US" dirty="0" smtClean="0"/>
                    </a:p>
                    <a:p>
                      <a:endParaRPr lang="en-US" dirty="0" smtClean="0"/>
                    </a:p>
                    <a:p>
                      <a:endParaRPr lang="en-US" sz="1000" dirty="0"/>
                    </a:p>
                  </a:txBody>
                  <a:tcPr/>
                </a:tc>
                <a:tc>
                  <a:txBody>
                    <a:bodyPr/>
                    <a:lstStyle/>
                    <a:p>
                      <a:r>
                        <a:rPr lang="en-US" dirty="0" smtClean="0"/>
                        <a:t> </a:t>
                      </a:r>
                      <a:endParaRPr lang="en-US" dirty="0"/>
                    </a:p>
                  </a:txBody>
                  <a:tcPr/>
                </a:tc>
              </a:tr>
            </a:tbl>
          </a:graphicData>
        </a:graphic>
      </p:graphicFrame>
    </p:spTree>
    <p:extLst>
      <p:ext uri="{BB962C8B-B14F-4D97-AF65-F5344CB8AC3E}">
        <p14:creationId xmlns:p14="http://schemas.microsoft.com/office/powerpoint/2010/main" xmlns="" val="21983604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one health</a:t>
            </a:r>
            <a:br>
              <a:rPr lang="en-US" b="1" dirty="0" smtClean="0"/>
            </a:b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945685747"/>
              </p:ext>
            </p:extLst>
          </p:nvPr>
        </p:nvGraphicFramePr>
        <p:xfrm>
          <a:off x="342900" y="1752600"/>
          <a:ext cx="8458200" cy="387096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Human populations are growing and expanding into new geographic areas.</a:t>
                      </a:r>
                    </a:p>
                    <a:p>
                      <a:endParaRPr lang="en-US" dirty="0" smtClean="0"/>
                    </a:p>
                    <a:p>
                      <a:endParaRPr lang="en-US" dirty="0"/>
                    </a:p>
                  </a:txBody>
                  <a:tcPr/>
                </a:tc>
                <a:tc>
                  <a:txBody>
                    <a:bodyPr/>
                    <a:lstStyle/>
                    <a:p>
                      <a:r>
                        <a:rPr lang="en-US" dirty="0" smtClean="0"/>
                        <a:t> </a:t>
                      </a:r>
                      <a:endParaRPr lang="en-US" baseline="0" dirty="0" smtClean="0"/>
                    </a:p>
                    <a:p>
                      <a:endParaRPr lang="en-US" sz="1000" dirty="0"/>
                    </a:p>
                  </a:txBody>
                  <a:tcPr/>
                </a:tc>
              </a:tr>
              <a:tr h="370840">
                <a:tc>
                  <a:txBody>
                    <a:bodyPr/>
                    <a:lstStyle/>
                    <a:p>
                      <a:r>
                        <a:rPr lang="en-US" dirty="0" smtClean="0"/>
                        <a:t> </a:t>
                      </a:r>
                    </a:p>
                    <a:p>
                      <a:endParaRPr lang="en-US" sz="1000" dirty="0" smtClean="0"/>
                    </a:p>
                    <a:p>
                      <a:endParaRPr lang="en-US" sz="1000" dirty="0" smtClean="0"/>
                    </a:p>
                    <a:p>
                      <a:endParaRPr lang="en-US" sz="1000" dirty="0" smtClean="0"/>
                    </a:p>
                    <a:p>
                      <a:endParaRPr lang="en-US" sz="1000" dirty="0"/>
                    </a:p>
                  </a:txBody>
                  <a:tcPr/>
                </a:tc>
                <a:tc>
                  <a:txBody>
                    <a:bodyPr/>
                    <a:lstStyle/>
                    <a:p>
                      <a:r>
                        <a:rPr lang="en-US" dirty="0" smtClean="0"/>
                        <a:t> </a:t>
                      </a:r>
                      <a:endParaRPr lang="en-US" dirty="0"/>
                    </a:p>
                  </a:txBody>
                  <a:tcPr/>
                </a:tc>
              </a:tr>
              <a:tr h="370840">
                <a:tc>
                  <a:txBody>
                    <a:bodyPr/>
                    <a:lstStyle/>
                    <a:p>
                      <a:r>
                        <a:rPr lang="en-US" dirty="0" smtClean="0"/>
                        <a:t> </a:t>
                      </a:r>
                    </a:p>
                    <a:p>
                      <a:endParaRPr lang="en-US" dirty="0" smtClean="0"/>
                    </a:p>
                    <a:p>
                      <a:endParaRPr lang="en-US" dirty="0" smtClean="0"/>
                    </a:p>
                    <a:p>
                      <a:endParaRPr lang="en-US" sz="1000" dirty="0"/>
                    </a:p>
                  </a:txBody>
                  <a:tcPr/>
                </a:tc>
                <a:tc>
                  <a:txBody>
                    <a:bodyPr/>
                    <a:lstStyle/>
                    <a:p>
                      <a:r>
                        <a:rPr lang="en-US" dirty="0" smtClean="0"/>
                        <a:t> </a:t>
                      </a:r>
                      <a:endParaRPr lang="en-US" dirty="0"/>
                    </a:p>
                  </a:txBody>
                  <a:tcPr/>
                </a:tc>
              </a:tr>
            </a:tbl>
          </a:graphicData>
        </a:graphic>
      </p:graphicFrame>
    </p:spTree>
    <p:extLst>
      <p:ext uri="{BB962C8B-B14F-4D97-AF65-F5344CB8AC3E}">
        <p14:creationId xmlns:p14="http://schemas.microsoft.com/office/powerpoint/2010/main" xmlns="" val="3758921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b="1" dirty="0"/>
              <a:t>Why one health</a:t>
            </a:r>
            <a:br>
              <a:rPr lang="en-US" sz="3600" b="1" dirty="0"/>
            </a:b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286821601"/>
              </p:ext>
            </p:extLst>
          </p:nvPr>
        </p:nvGraphicFramePr>
        <p:xfrm>
          <a:off x="342900" y="1752600"/>
          <a:ext cx="8458200" cy="381000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Human populations are growing and expanding into new geographic areas.</a:t>
                      </a:r>
                      <a:endParaRPr lang="en-US" dirty="0"/>
                    </a:p>
                  </a:txBody>
                  <a:tcPr/>
                </a:tc>
                <a:tc>
                  <a:txBody>
                    <a:bodyPr/>
                    <a:lstStyle/>
                    <a:p>
                      <a:r>
                        <a:rPr lang="en-US" dirty="0" smtClean="0"/>
                        <a:t>More people</a:t>
                      </a:r>
                      <a:r>
                        <a:rPr lang="en-US" baseline="0" dirty="0" smtClean="0"/>
                        <a:t> live in close contact with wild and domestic animals.  Close contact provides more opportunities for diseases to pass between animals and people.</a:t>
                      </a:r>
                    </a:p>
                    <a:p>
                      <a:endParaRPr lang="en-US" sz="1000" dirty="0"/>
                    </a:p>
                  </a:txBody>
                  <a:tcPr/>
                </a:tc>
              </a:tr>
              <a:tr h="370840">
                <a:tc>
                  <a:txBody>
                    <a:bodyPr/>
                    <a:lstStyle/>
                    <a:p>
                      <a:endParaRPr lang="en-US" sz="1000" dirty="0"/>
                    </a:p>
                  </a:txBody>
                  <a:tcPr/>
                </a:tc>
                <a:tc>
                  <a:txBody>
                    <a:bodyPr/>
                    <a:lstStyle/>
                    <a:p>
                      <a:endParaRPr lang="en-US" dirty="0" smtClean="0"/>
                    </a:p>
                    <a:p>
                      <a:endParaRPr lang="en-US" dirty="0" smtClean="0"/>
                    </a:p>
                    <a:p>
                      <a:endParaRPr lang="en-US" dirty="0"/>
                    </a:p>
                  </a:txBody>
                  <a:tcPr/>
                </a:tc>
              </a:tr>
              <a:tr h="370840">
                <a:tc>
                  <a:txBody>
                    <a:bodyPr/>
                    <a:lstStyle/>
                    <a:p>
                      <a:endParaRPr lang="en-US" sz="1000" dirty="0" smtClean="0"/>
                    </a:p>
                    <a:p>
                      <a:endParaRPr lang="en-US" sz="1000" dirty="0" smtClean="0"/>
                    </a:p>
                    <a:p>
                      <a:endParaRPr lang="en-US" sz="1000" dirty="0" smtClean="0"/>
                    </a:p>
                    <a:p>
                      <a:endParaRPr lang="en-US" sz="1000" dirty="0"/>
                    </a:p>
                  </a:txBody>
                  <a:tcPr/>
                </a:tc>
                <a:tc>
                  <a:txBody>
                    <a:bodyPr/>
                    <a:lstStyle/>
                    <a:p>
                      <a:endParaRPr lang="en-US" dirty="0" smtClean="0"/>
                    </a:p>
                    <a:p>
                      <a:endParaRPr lang="en-US" dirty="0" smtClean="0"/>
                    </a:p>
                    <a:p>
                      <a:endParaRPr lang="en-US" dirty="0" smtClean="0"/>
                    </a:p>
                  </a:txBody>
                  <a:tcPr/>
                </a:tc>
              </a:tr>
            </a:tbl>
          </a:graphicData>
        </a:graphic>
      </p:graphicFrame>
    </p:spTree>
    <p:extLst>
      <p:ext uri="{BB962C8B-B14F-4D97-AF65-F5344CB8AC3E}">
        <p14:creationId xmlns:p14="http://schemas.microsoft.com/office/powerpoint/2010/main" xmlns="" val="3103701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one health</a:t>
            </a:r>
            <a:br>
              <a:rPr lang="en-US" b="1" dirty="0" smtClean="0"/>
            </a:br>
            <a:r>
              <a:rPr lang="en-US" b="1" dirty="0" smtClean="0"/>
              <a:t> </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xmlns="" val="232629009"/>
              </p:ext>
            </p:extLst>
          </p:nvPr>
        </p:nvGraphicFramePr>
        <p:xfrm>
          <a:off x="342900" y="1752600"/>
          <a:ext cx="8458200" cy="414528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Human populations are growing and expanding into new geographic areas.</a:t>
                      </a:r>
                      <a:endParaRPr lang="en-US" dirty="0"/>
                    </a:p>
                  </a:txBody>
                  <a:tcPr/>
                </a:tc>
                <a:tc>
                  <a:txBody>
                    <a:bodyPr/>
                    <a:lstStyle/>
                    <a:p>
                      <a:r>
                        <a:rPr lang="en-US" dirty="0" smtClean="0"/>
                        <a:t>More people</a:t>
                      </a:r>
                      <a:r>
                        <a:rPr lang="en-US" baseline="0" dirty="0" smtClean="0"/>
                        <a:t> live in close contact with wild and domestic animals.  Close contact provides more opportunities for diseases to pass between animals and people.</a:t>
                      </a:r>
                    </a:p>
                    <a:p>
                      <a:endParaRPr lang="en-US" sz="1000" dirty="0"/>
                    </a:p>
                  </a:txBody>
                  <a:tcPr/>
                </a:tc>
              </a:tr>
              <a:tr h="370840">
                <a:tc>
                  <a:txBody>
                    <a:bodyPr/>
                    <a:lstStyle/>
                    <a:p>
                      <a:r>
                        <a:rPr lang="en-US" dirty="0" smtClean="0"/>
                        <a:t>The earth has experienced changes in climate and land use, such as deforestation and intensive farming</a:t>
                      </a:r>
                      <a:r>
                        <a:rPr lang="en-US" baseline="0" dirty="0" smtClean="0"/>
                        <a:t> practices.</a:t>
                      </a:r>
                    </a:p>
                    <a:p>
                      <a:endParaRPr lang="en-US" sz="1000" dirty="0"/>
                    </a:p>
                  </a:txBody>
                  <a:tcPr/>
                </a:tc>
                <a:tc>
                  <a:txBody>
                    <a:bodyPr/>
                    <a:lstStyle/>
                    <a:p>
                      <a:r>
                        <a:rPr lang="en-US" dirty="0" smtClean="0"/>
                        <a:t> </a:t>
                      </a:r>
                      <a:endParaRPr lang="en-US" dirty="0"/>
                    </a:p>
                  </a:txBody>
                  <a:tcPr/>
                </a:tc>
              </a:tr>
              <a:tr h="370840">
                <a:tc>
                  <a:txBody>
                    <a:bodyPr/>
                    <a:lstStyle/>
                    <a:p>
                      <a:r>
                        <a:rPr lang="en-US" dirty="0" smtClean="0"/>
                        <a:t> </a:t>
                      </a:r>
                    </a:p>
                    <a:p>
                      <a:endParaRPr lang="en-US" sz="1000" dirty="0" smtClean="0"/>
                    </a:p>
                    <a:p>
                      <a:endParaRPr lang="en-US" sz="1000" dirty="0" smtClean="0"/>
                    </a:p>
                    <a:p>
                      <a:endParaRPr lang="en-US" sz="1000" dirty="0"/>
                    </a:p>
                  </a:txBody>
                  <a:tcPr/>
                </a:tc>
                <a:tc>
                  <a:txBody>
                    <a:bodyPr/>
                    <a:lstStyle/>
                    <a:p>
                      <a:r>
                        <a:rPr lang="en-US" dirty="0" smtClean="0"/>
                        <a:t> </a:t>
                      </a:r>
                      <a:endParaRPr lang="en-US" dirty="0"/>
                    </a:p>
                  </a:txBody>
                  <a:tcPr/>
                </a:tc>
              </a:tr>
            </a:tbl>
          </a:graphicData>
        </a:graphic>
      </p:graphicFrame>
    </p:spTree>
    <p:extLst>
      <p:ext uri="{BB962C8B-B14F-4D97-AF65-F5344CB8AC3E}">
        <p14:creationId xmlns:p14="http://schemas.microsoft.com/office/powerpoint/2010/main" xmlns="" val="4036605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one health</a:t>
            </a:r>
            <a:br>
              <a:rPr lang="en-US" b="1" dirty="0" smtClean="0"/>
            </a:b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478141551"/>
              </p:ext>
            </p:extLst>
          </p:nvPr>
        </p:nvGraphicFramePr>
        <p:xfrm>
          <a:off x="342900" y="1752600"/>
          <a:ext cx="8458200" cy="384048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Human populations are growing and expanding into new geographic areas.</a:t>
                      </a:r>
                      <a:endParaRPr lang="en-US" dirty="0"/>
                    </a:p>
                  </a:txBody>
                  <a:tcPr/>
                </a:tc>
                <a:tc>
                  <a:txBody>
                    <a:bodyPr/>
                    <a:lstStyle/>
                    <a:p>
                      <a:r>
                        <a:rPr lang="en-US" dirty="0" smtClean="0"/>
                        <a:t>More people</a:t>
                      </a:r>
                      <a:r>
                        <a:rPr lang="en-US" baseline="0" dirty="0" smtClean="0"/>
                        <a:t> live in close contact with wild and domestic animals.  Close contact provides more opportunities for diseases to pass between animals and people.</a:t>
                      </a:r>
                    </a:p>
                    <a:p>
                      <a:endParaRPr lang="en-US" sz="1000" dirty="0"/>
                    </a:p>
                  </a:txBody>
                  <a:tcPr/>
                </a:tc>
              </a:tr>
              <a:tr h="370840">
                <a:tc>
                  <a:txBody>
                    <a:bodyPr/>
                    <a:lstStyle/>
                    <a:p>
                      <a:r>
                        <a:rPr lang="en-US" dirty="0" smtClean="0"/>
                        <a:t>The earth has experienced changes in climate and land use, such as deforestation and intensive farming</a:t>
                      </a:r>
                      <a:r>
                        <a:rPr lang="en-US" baseline="0" dirty="0" smtClean="0"/>
                        <a:t> practices.</a:t>
                      </a:r>
                    </a:p>
                    <a:p>
                      <a:endParaRPr lang="en-US" sz="1000" dirty="0"/>
                    </a:p>
                  </a:txBody>
                  <a:tcPr/>
                </a:tc>
                <a:tc>
                  <a:txBody>
                    <a:bodyPr/>
                    <a:lstStyle/>
                    <a:p>
                      <a:r>
                        <a:rPr lang="en-US" dirty="0" smtClean="0"/>
                        <a:t>Disruptions in environmental conditions and habits provide new opportunities for diseases to pass to animals.</a:t>
                      </a:r>
                      <a:endParaRPr lang="en-US" dirty="0"/>
                    </a:p>
                  </a:txBody>
                  <a:tcPr/>
                </a:tc>
              </a:tr>
              <a:tr h="370840">
                <a:tc>
                  <a:txBody>
                    <a:bodyPr/>
                    <a:lstStyle/>
                    <a:p>
                      <a:r>
                        <a:rPr lang="en-US" dirty="0" smtClean="0"/>
                        <a:t> </a:t>
                      </a:r>
                    </a:p>
                    <a:p>
                      <a:endParaRPr lang="en-US" sz="1000" dirty="0"/>
                    </a:p>
                  </a:txBody>
                  <a:tcPr/>
                </a:tc>
                <a:tc>
                  <a:txBody>
                    <a:bodyPr/>
                    <a:lstStyle/>
                    <a:p>
                      <a:r>
                        <a:rPr lang="en-US" dirty="0" smtClean="0"/>
                        <a:t> </a:t>
                      </a:r>
                      <a:endParaRPr lang="en-US" dirty="0"/>
                    </a:p>
                  </a:txBody>
                  <a:tcPr/>
                </a:tc>
              </a:tr>
            </a:tbl>
          </a:graphicData>
        </a:graphic>
      </p:graphicFrame>
    </p:spTree>
    <p:extLst>
      <p:ext uri="{BB962C8B-B14F-4D97-AF65-F5344CB8AC3E}">
        <p14:creationId xmlns:p14="http://schemas.microsoft.com/office/powerpoint/2010/main" xmlns="" val="2088582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one health</a:t>
            </a:r>
            <a:br>
              <a:rPr lang="en-US" b="1" dirty="0" smtClean="0"/>
            </a:br>
            <a:r>
              <a:rPr lang="en-US" b="1" dirty="0" smtClean="0"/>
              <a:t> </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xmlns="" val="504263489"/>
              </p:ext>
            </p:extLst>
          </p:nvPr>
        </p:nvGraphicFramePr>
        <p:xfrm>
          <a:off x="342900" y="1752600"/>
          <a:ext cx="8458200" cy="411480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Human populations are growing and expanding into new geographic areas.</a:t>
                      </a:r>
                      <a:endParaRPr lang="en-US" dirty="0"/>
                    </a:p>
                  </a:txBody>
                  <a:tcPr/>
                </a:tc>
                <a:tc>
                  <a:txBody>
                    <a:bodyPr/>
                    <a:lstStyle/>
                    <a:p>
                      <a:r>
                        <a:rPr lang="en-US" dirty="0" smtClean="0"/>
                        <a:t>More people</a:t>
                      </a:r>
                      <a:r>
                        <a:rPr lang="en-US" baseline="0" dirty="0" smtClean="0"/>
                        <a:t> live in close contact with wild and domestic animals.  Close contact provides more opportunities for diseases to pass between animals and people.</a:t>
                      </a:r>
                    </a:p>
                    <a:p>
                      <a:endParaRPr lang="en-US" sz="1000" dirty="0"/>
                    </a:p>
                  </a:txBody>
                  <a:tcPr/>
                </a:tc>
              </a:tr>
              <a:tr h="370840">
                <a:tc>
                  <a:txBody>
                    <a:bodyPr/>
                    <a:lstStyle/>
                    <a:p>
                      <a:r>
                        <a:rPr lang="en-US" dirty="0" smtClean="0"/>
                        <a:t>The earth has experienced changes in climate and land use, such as deforestation and intensive farming</a:t>
                      </a:r>
                      <a:r>
                        <a:rPr lang="en-US" baseline="0" dirty="0" smtClean="0"/>
                        <a:t> practices.</a:t>
                      </a:r>
                    </a:p>
                    <a:p>
                      <a:endParaRPr lang="en-US" sz="1000" dirty="0"/>
                    </a:p>
                  </a:txBody>
                  <a:tcPr/>
                </a:tc>
                <a:tc>
                  <a:txBody>
                    <a:bodyPr/>
                    <a:lstStyle/>
                    <a:p>
                      <a:r>
                        <a:rPr lang="en-US" dirty="0" smtClean="0"/>
                        <a:t>Disruptions in environmental conditions and habits provide new opportunities for diseases to pass to animals.</a:t>
                      </a:r>
                      <a:endParaRPr lang="en-US" dirty="0"/>
                    </a:p>
                  </a:txBody>
                  <a:tcPr/>
                </a:tc>
              </a:tr>
              <a:tr h="370840">
                <a:tc>
                  <a:txBody>
                    <a:bodyPr/>
                    <a:lstStyle/>
                    <a:p>
                      <a:r>
                        <a:rPr lang="en-US" dirty="0" smtClean="0"/>
                        <a:t>International travel and trade have increased.</a:t>
                      </a:r>
                    </a:p>
                    <a:p>
                      <a:endParaRPr lang="en-US" sz="1000" dirty="0"/>
                    </a:p>
                  </a:txBody>
                  <a:tcPr/>
                </a:tc>
                <a:tc>
                  <a:txBody>
                    <a:bodyPr/>
                    <a:lstStyle/>
                    <a:p>
                      <a:r>
                        <a:rPr lang="en-US" dirty="0" smtClean="0"/>
                        <a:t> </a:t>
                      </a:r>
                      <a:endParaRPr lang="en-US" dirty="0"/>
                    </a:p>
                  </a:txBody>
                  <a:tcPr/>
                </a:tc>
              </a:tr>
            </a:tbl>
          </a:graphicData>
        </a:graphic>
      </p:graphicFrame>
    </p:spTree>
    <p:extLst>
      <p:ext uri="{BB962C8B-B14F-4D97-AF65-F5344CB8AC3E}">
        <p14:creationId xmlns:p14="http://schemas.microsoft.com/office/powerpoint/2010/main" xmlns="" val="3500363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one health</a:t>
            </a:r>
            <a:br>
              <a:rPr lang="en-US" b="1" dirty="0" smtClean="0"/>
            </a:br>
            <a:r>
              <a:rPr lang="en-US" b="1" dirty="0" smtClean="0"/>
              <a:t> </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xmlns="" val="3373063386"/>
              </p:ext>
            </p:extLst>
          </p:nvPr>
        </p:nvGraphicFramePr>
        <p:xfrm>
          <a:off x="342900" y="1752600"/>
          <a:ext cx="8458200" cy="4114800"/>
        </p:xfrm>
        <a:graphic>
          <a:graphicData uri="http://schemas.openxmlformats.org/drawingml/2006/table">
            <a:tbl>
              <a:tblPr firstRow="1" bandRow="1">
                <a:tableStyleId>{F5AB1C69-6EDB-4FF4-983F-18BD219EF322}</a:tableStyleId>
              </a:tblPr>
              <a:tblGrid>
                <a:gridCol w="3957506"/>
                <a:gridCol w="4500694"/>
              </a:tblGrid>
              <a:tr h="294640">
                <a:tc>
                  <a:txBody>
                    <a:bodyPr/>
                    <a:lstStyle/>
                    <a:p>
                      <a:r>
                        <a:rPr lang="en-US" dirty="0" smtClean="0"/>
                        <a:t>Why now...</a:t>
                      </a:r>
                      <a:endParaRPr lang="en-US" dirty="0"/>
                    </a:p>
                  </a:txBody>
                  <a:tcPr/>
                </a:tc>
                <a:tc>
                  <a:txBody>
                    <a:bodyPr/>
                    <a:lstStyle/>
                    <a:p>
                      <a:r>
                        <a:rPr lang="en-US" dirty="0" smtClean="0"/>
                        <a:t>As</a:t>
                      </a:r>
                      <a:r>
                        <a:rPr lang="en-US" baseline="0" dirty="0" smtClean="0"/>
                        <a:t> a result…</a:t>
                      </a:r>
                      <a:endParaRPr lang="en-US" dirty="0"/>
                    </a:p>
                  </a:txBody>
                  <a:tcPr/>
                </a:tc>
              </a:tr>
              <a:tr h="370840">
                <a:tc>
                  <a:txBody>
                    <a:bodyPr/>
                    <a:lstStyle/>
                    <a:p>
                      <a:r>
                        <a:rPr lang="en-US" dirty="0" smtClean="0"/>
                        <a:t>Human populations are growing and expanding into new geographic areas.</a:t>
                      </a:r>
                      <a:endParaRPr lang="en-US" dirty="0"/>
                    </a:p>
                  </a:txBody>
                  <a:tcPr/>
                </a:tc>
                <a:tc>
                  <a:txBody>
                    <a:bodyPr/>
                    <a:lstStyle/>
                    <a:p>
                      <a:r>
                        <a:rPr lang="en-US" dirty="0" smtClean="0"/>
                        <a:t>More people</a:t>
                      </a:r>
                      <a:r>
                        <a:rPr lang="en-US" baseline="0" dirty="0" smtClean="0"/>
                        <a:t> live in close contact with wild and domestic animals.  Close contact provides more opportunities for diseases to pass between animals and people.</a:t>
                      </a:r>
                    </a:p>
                    <a:p>
                      <a:endParaRPr lang="en-US" sz="1000" dirty="0"/>
                    </a:p>
                  </a:txBody>
                  <a:tcPr/>
                </a:tc>
              </a:tr>
              <a:tr h="370840">
                <a:tc>
                  <a:txBody>
                    <a:bodyPr/>
                    <a:lstStyle/>
                    <a:p>
                      <a:r>
                        <a:rPr lang="en-US" dirty="0" smtClean="0"/>
                        <a:t>The earth has experienced changes in climate and land use, such as deforestation and intensive farming</a:t>
                      </a:r>
                      <a:r>
                        <a:rPr lang="en-US" baseline="0" dirty="0" smtClean="0"/>
                        <a:t> practices.</a:t>
                      </a:r>
                    </a:p>
                    <a:p>
                      <a:endParaRPr lang="en-US" sz="1000" dirty="0"/>
                    </a:p>
                  </a:txBody>
                  <a:tcPr/>
                </a:tc>
                <a:tc>
                  <a:txBody>
                    <a:bodyPr/>
                    <a:lstStyle/>
                    <a:p>
                      <a:r>
                        <a:rPr lang="en-US" dirty="0" smtClean="0"/>
                        <a:t>Disruptions in environmental conditions and habits provide new opportunities for diseases to pass to animals.</a:t>
                      </a:r>
                      <a:endParaRPr lang="en-US" dirty="0"/>
                    </a:p>
                  </a:txBody>
                  <a:tcPr/>
                </a:tc>
              </a:tr>
              <a:tr h="370840">
                <a:tc>
                  <a:txBody>
                    <a:bodyPr/>
                    <a:lstStyle/>
                    <a:p>
                      <a:r>
                        <a:rPr lang="en-US" smtClean="0"/>
                        <a:t>International travel and trade have increased.</a:t>
                      </a:r>
                      <a:endParaRPr lang="en-US" dirty="0" smtClean="0"/>
                    </a:p>
                    <a:p>
                      <a:endParaRPr lang="en-US" sz="1000" dirty="0"/>
                    </a:p>
                  </a:txBody>
                  <a:tcPr/>
                </a:tc>
                <a:tc>
                  <a:txBody>
                    <a:bodyPr/>
                    <a:lstStyle/>
                    <a:p>
                      <a:r>
                        <a:rPr lang="en-US" smtClean="0"/>
                        <a:t>Diseases can spread quickly across</a:t>
                      </a:r>
                      <a:r>
                        <a:rPr lang="en-US" baseline="0" smtClean="0"/>
                        <a:t> the globe.</a:t>
                      </a:r>
                      <a:endParaRPr lang="en-US" dirty="0"/>
                    </a:p>
                  </a:txBody>
                  <a:tcPr/>
                </a:tc>
              </a:tr>
            </a:tbl>
          </a:graphicData>
        </a:graphic>
      </p:graphicFrame>
    </p:spTree>
    <p:extLst>
      <p:ext uri="{BB962C8B-B14F-4D97-AF65-F5344CB8AC3E}">
        <p14:creationId xmlns:p14="http://schemas.microsoft.com/office/powerpoint/2010/main" xmlns="" val="1808985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2743200"/>
            <a:ext cx="6400800" cy="769441"/>
          </a:xfrm>
          <a:prstGeom prst="rect">
            <a:avLst/>
          </a:prstGeom>
          <a:noFill/>
        </p:spPr>
        <p:txBody>
          <a:bodyPr wrap="square" rtlCol="0">
            <a:spAutoFit/>
          </a:bodyPr>
          <a:lstStyle/>
          <a:p>
            <a:pPr algn="ctr"/>
            <a:r>
              <a:rPr lang="en-US" sz="4400" dirty="0" smtClean="0">
                <a:solidFill>
                  <a:schemeClr val="accent3">
                    <a:lumMod val="75000"/>
                  </a:schemeClr>
                </a:solidFill>
                <a:latin typeface="+mj-lt"/>
              </a:rPr>
              <a:t> </a:t>
            </a:r>
            <a:endParaRPr lang="en-US" sz="4400" dirty="0">
              <a:solidFill>
                <a:schemeClr val="accent3">
                  <a:lumMod val="75000"/>
                </a:schemeClr>
              </a:solidFill>
              <a:latin typeface="+mj-lt"/>
            </a:endParaRPr>
          </a:p>
        </p:txBody>
      </p:sp>
      <p:sp>
        <p:nvSpPr>
          <p:cNvPr id="3" name="Title 2"/>
          <p:cNvSpPr>
            <a:spLocks noGrp="1"/>
          </p:cNvSpPr>
          <p:nvPr>
            <p:ph type="title"/>
          </p:nvPr>
        </p:nvSpPr>
        <p:spPr/>
        <p:txBody>
          <a:bodyPr/>
          <a:lstStyle/>
          <a:p>
            <a:r>
              <a:rPr lang="en-US" dirty="0" smtClean="0"/>
              <a:t>History of One health</a:t>
            </a:r>
            <a:endParaRPr lang="en-US" dirty="0"/>
          </a:p>
        </p:txBody>
      </p:sp>
      <p:sp>
        <p:nvSpPr>
          <p:cNvPr id="4" name="Text Placeholder 3"/>
          <p:cNvSpPr>
            <a:spLocks noGrp="1"/>
          </p:cNvSpPr>
          <p:nvPr>
            <p:ph type="body" idx="1"/>
          </p:nvPr>
        </p:nvSpPr>
        <p:spPr/>
        <p:txBody>
          <a:bodyPr/>
          <a:lstStyle/>
          <a:p>
            <a:r>
              <a:rPr lang="en-US" dirty="0" smtClean="0"/>
              <a:t> </a:t>
            </a:r>
            <a:endParaRPr lang="en-US" dirty="0"/>
          </a:p>
        </p:txBody>
      </p:sp>
    </p:spTree>
    <p:extLst>
      <p:ext uri="{BB962C8B-B14F-4D97-AF65-F5344CB8AC3E}">
        <p14:creationId xmlns:p14="http://schemas.microsoft.com/office/powerpoint/2010/main" xmlns="" val="763645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Hippocrates</a:t>
            </a:r>
            <a:br>
              <a:rPr lang="en-US" b="1" dirty="0" smtClean="0"/>
            </a:br>
            <a:r>
              <a:rPr lang="en-US" b="1" dirty="0" smtClean="0"/>
              <a:t> </a:t>
            </a:r>
            <a:r>
              <a:rPr lang="en-US" sz="3100" b="1" dirty="0" smtClean="0"/>
              <a:t>c</a:t>
            </a:r>
            <a:r>
              <a:rPr lang="en-US" sz="3100" b="1" dirty="0"/>
              <a:t>. 460 BCE – c. 370 </a:t>
            </a:r>
            <a:r>
              <a:rPr lang="en-US" sz="3100" b="1" dirty="0" smtClean="0"/>
              <a:t>BCE </a:t>
            </a:r>
            <a:endParaRPr lang="en-US" sz="31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20574696">
            <a:off x="3286248" y="1981200"/>
            <a:ext cx="2571503" cy="38195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873972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noChangeArrowheads="1"/>
          </p:cNvSpPr>
          <p:nvPr>
            <p:ph type="body" idx="1"/>
          </p:nvPr>
        </p:nvSpPr>
        <p:spPr>
          <a:xfrm>
            <a:off x="457200" y="1447800"/>
            <a:ext cx="4495800" cy="3962400"/>
          </a:xfrm>
        </p:spPr>
        <p:txBody>
          <a:bodyPr lIns="71113" tIns="35556" rIns="71113" bIns="35556"/>
          <a:lstStyle/>
          <a:p>
            <a:pPr>
              <a:buFontTx/>
              <a:buNone/>
            </a:pPr>
            <a:endParaRPr lang="en-US" sz="2400" dirty="0">
              <a:latin typeface="Arial" charset="0"/>
            </a:endParaRPr>
          </a:p>
          <a:p>
            <a:pPr>
              <a:buFontTx/>
              <a:buNone/>
            </a:pPr>
            <a:endParaRPr lang="en-US" sz="2400" dirty="0">
              <a:latin typeface="Arial" charset="0"/>
            </a:endParaRPr>
          </a:p>
          <a:p>
            <a:pPr>
              <a:buFontTx/>
              <a:buNone/>
            </a:pPr>
            <a:endParaRPr lang="en-US" sz="24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p:txBody>
      </p:sp>
      <p:grpSp>
        <p:nvGrpSpPr>
          <p:cNvPr id="28674" name="Group 3"/>
          <p:cNvGrpSpPr>
            <a:grpSpLocks/>
          </p:cNvGrpSpPr>
          <p:nvPr/>
        </p:nvGrpSpPr>
        <p:grpSpPr bwMode="auto">
          <a:xfrm>
            <a:off x="12925425" y="6642100"/>
            <a:ext cx="11107738" cy="11234738"/>
            <a:chOff x="12468225" y="5358480"/>
            <a:chExt cx="11107738" cy="11234069"/>
          </a:xfrm>
        </p:grpSpPr>
        <p:grpSp>
          <p:nvGrpSpPr>
            <p:cNvPr id="28681" name="Group 28"/>
            <p:cNvGrpSpPr>
              <a:grpSpLocks/>
            </p:cNvGrpSpPr>
            <p:nvPr/>
          </p:nvGrpSpPr>
          <p:grpSpPr bwMode="auto">
            <a:xfrm>
              <a:off x="12468225" y="6599237"/>
              <a:ext cx="11107738" cy="9993312"/>
              <a:chOff x="13288962" y="5913437"/>
              <a:chExt cx="10363200" cy="8940218"/>
            </a:xfrm>
          </p:grpSpPr>
          <p:pic>
            <p:nvPicPr>
              <p:cNvPr id="28684" name="Picture 16" descr="world map 2.jpe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010673" y="7881607"/>
                <a:ext cx="6421438" cy="4463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onut 9"/>
              <p:cNvSpPr>
                <a:spLocks/>
              </p:cNvSpPr>
              <p:nvPr/>
            </p:nvSpPr>
            <p:spPr bwMode="auto">
              <a:xfrm>
                <a:off x="14248710" y="5913968"/>
                <a:ext cx="7848306" cy="7924297"/>
              </a:xfrm>
              <a:custGeom>
                <a:avLst/>
                <a:gdLst>
                  <a:gd name="T0" fmla="*/ 0 w 7848306"/>
                  <a:gd name="T1" fmla="*/ 3962149 h 7924297"/>
                  <a:gd name="T2" fmla="*/ 3924153 w 7848306"/>
                  <a:gd name="T3" fmla="*/ 0 h 7924297"/>
                  <a:gd name="T4" fmla="*/ 7848306 w 7848306"/>
                  <a:gd name="T5" fmla="*/ 3962149 h 7924297"/>
                  <a:gd name="T6" fmla="*/ 3924153 w 7848306"/>
                  <a:gd name="T7" fmla="*/ 7924298 h 7924297"/>
                  <a:gd name="T8" fmla="*/ 0 w 7848306"/>
                  <a:gd name="T9" fmla="*/ 3962149 h 7924297"/>
                  <a:gd name="T10" fmla="*/ 97241 w 7848306"/>
                  <a:gd name="T11" fmla="*/ 3962149 h 7924297"/>
                  <a:gd name="T12" fmla="*/ 3924153 w 7848306"/>
                  <a:gd name="T13" fmla="*/ 7827057 h 7924297"/>
                  <a:gd name="T14" fmla="*/ 7751065 w 7848306"/>
                  <a:gd name="T15" fmla="*/ 3962149 h 7924297"/>
                  <a:gd name="T16" fmla="*/ 3924153 w 7848306"/>
                  <a:gd name="T17" fmla="*/ 97241 h 7924297"/>
                  <a:gd name="T18" fmla="*/ 97241 w 7848306"/>
                  <a:gd name="T19" fmla="*/ 3962149 h 7924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48306" h="7924297">
                    <a:moveTo>
                      <a:pt x="0" y="3962149"/>
                    </a:moveTo>
                    <a:cubicBezTo>
                      <a:pt x="0" y="1773915"/>
                      <a:pt x="1756903" y="0"/>
                      <a:pt x="3924153" y="0"/>
                    </a:cubicBezTo>
                    <a:cubicBezTo>
                      <a:pt x="6091403" y="0"/>
                      <a:pt x="7848306" y="1773915"/>
                      <a:pt x="7848306" y="3962149"/>
                    </a:cubicBezTo>
                    <a:cubicBezTo>
                      <a:pt x="7848306" y="6150383"/>
                      <a:pt x="6091403" y="7924298"/>
                      <a:pt x="3924153" y="7924298"/>
                    </a:cubicBezTo>
                    <a:cubicBezTo>
                      <a:pt x="1756903" y="7924298"/>
                      <a:pt x="0" y="6150383"/>
                      <a:pt x="0" y="3962149"/>
                    </a:cubicBezTo>
                    <a:close/>
                    <a:moveTo>
                      <a:pt x="97241" y="3962149"/>
                    </a:moveTo>
                    <a:cubicBezTo>
                      <a:pt x="97241" y="6096679"/>
                      <a:pt x="1810608" y="7827057"/>
                      <a:pt x="3924153" y="7827057"/>
                    </a:cubicBezTo>
                    <a:cubicBezTo>
                      <a:pt x="6037698" y="7827057"/>
                      <a:pt x="7751065" y="6096679"/>
                      <a:pt x="7751065" y="3962149"/>
                    </a:cubicBezTo>
                    <a:cubicBezTo>
                      <a:pt x="7751065" y="1827619"/>
                      <a:pt x="6037698" y="97241"/>
                      <a:pt x="3924153" y="97241"/>
                    </a:cubicBezTo>
                    <a:cubicBezTo>
                      <a:pt x="1810608" y="97241"/>
                      <a:pt x="97241" y="1827619"/>
                      <a:pt x="97241" y="3962149"/>
                    </a:cubicBezTo>
                    <a:close/>
                  </a:path>
                </a:pathLst>
              </a:custGeom>
              <a:solidFill>
                <a:schemeClr val="bg1"/>
              </a:solidFill>
              <a:ln w="9525" cap="flat" cmpd="sng">
                <a:solidFill>
                  <a:srgbClr val="FADD4D"/>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solidFill>
                    <a:prstClr val="black"/>
                  </a:solidFill>
                </a:endParaRPr>
              </a:p>
            </p:txBody>
          </p:sp>
          <p:pic>
            <p:nvPicPr>
              <p:cNvPr id="28686" name="Picture 3" descr="C:\Program Files\Microsoft Office\MEDIA\CAGCAT10\j0149627.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639073" y="10942637"/>
                <a:ext cx="2279121" cy="1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87" name="Picture 9" descr="C:\Users\hamil362\AppData\Local\Microsoft\Windows\Temporary Internet Files\Content.IE5\55CO53BD\MC900436920[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991873" y="12619037"/>
                <a:ext cx="2234618" cy="2234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88" name="Picture 10" descr="C:\Users\hamil362\AppData\Local\Microsoft\Windows\Temporary Internet Files\Content.IE5\LJJLZVWG\MC900056992[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725673" y="11628437"/>
                <a:ext cx="1343025" cy="181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89" name="Picture 2" descr="C:\Users\hamil362\AppData\Local\Microsoft\Windows\Temporary Internet Files\Content.IE5\LJJLZVWG\MC900413570[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3273" y="6446837"/>
                <a:ext cx="3078889" cy="1867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90" name="Picture 4" descr="C:\Users\hamil362\AppData\Local\Microsoft\Windows\Temporary Internet Files\Content.IE5\LJJLZVWG\MC900324476[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1289962" y="9190037"/>
                <a:ext cx="1758449" cy="1526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91" name="Picture 7" descr="C:\Users\hamil362\AppData\Local\Microsoft\Windows\Temporary Internet Files\Content.IE5\LJJLZVWG\MC900431603[1].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3288962" y="7285037"/>
                <a:ext cx="2516783" cy="2516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8682" name="Picture 29" descr="forest02.gi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5996450" y="5358480"/>
              <a:ext cx="3276600"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4083507" y="10594849"/>
              <a:ext cx="7239000" cy="2800600"/>
            </a:xfrm>
            <a:prstGeom prst="rect">
              <a:avLst/>
            </a:prstGeom>
            <a:noFill/>
          </p:spPr>
          <p:txBody>
            <a:bodyPr>
              <a:spAutoFit/>
            </a:bodyPr>
            <a:lstStyle/>
            <a:p>
              <a:pPr algn="ctr" defTabSz="2476652">
                <a:defRPr/>
              </a:pP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Một</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Sức</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Khỏe</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a:t>
              </a:r>
              <a:endPar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endParaRPr>
            </a:p>
          </p:txBody>
        </p:sp>
      </p:grpSp>
      <p:sp>
        <p:nvSpPr>
          <p:cNvPr id="16" name="Rectangle 15"/>
          <p:cNvSpPr/>
          <p:nvPr/>
        </p:nvSpPr>
        <p:spPr>
          <a:xfrm>
            <a:off x="5199203" y="5629154"/>
            <a:ext cx="3810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prstClr val="black"/>
                </a:solidFill>
                <a:cs typeface="Times New Roman" pitchFamily="18" charset="0"/>
              </a:rPr>
              <a:t>        Source: Patricia at al., 2009</a:t>
            </a:r>
          </a:p>
        </p:txBody>
      </p:sp>
      <p:pic>
        <p:nvPicPr>
          <p:cNvPr id="28679" name="Picture 2" descr="Edward Jenne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800600" y="1752600"/>
            <a:ext cx="4095750" cy="330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0" name="Rectangle 20"/>
          <p:cNvSpPr>
            <a:spLocks noChangeArrowheads="1"/>
          </p:cNvSpPr>
          <p:nvPr/>
        </p:nvSpPr>
        <p:spPr bwMode="auto">
          <a:xfrm>
            <a:off x="228600" y="1600200"/>
            <a:ext cx="4495800" cy="52475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88925" indent="-288925">
              <a:spcAft>
                <a:spcPts val="600"/>
              </a:spcAft>
              <a:buClr>
                <a:srgbClr val="4F81BD">
                  <a:lumMod val="75000"/>
                </a:srgbClr>
              </a:buClr>
              <a:buFont typeface="Arial" panose="020B0604020202020204" pitchFamily="34" charset="0"/>
              <a:buChar char="•"/>
            </a:pPr>
            <a:r>
              <a:rPr lang="en-US" dirty="0" smtClean="0">
                <a:solidFill>
                  <a:prstClr val="black"/>
                </a:solidFill>
              </a:rPr>
              <a:t>E</a:t>
            </a:r>
            <a:r>
              <a:rPr lang="en-US" sz="2000" dirty="0" smtClean="0">
                <a:solidFill>
                  <a:prstClr val="black"/>
                </a:solidFill>
              </a:rPr>
              <a:t>dward </a:t>
            </a:r>
            <a:r>
              <a:rPr lang="en-US" sz="2000" dirty="0">
                <a:solidFill>
                  <a:prstClr val="black"/>
                </a:solidFill>
              </a:rPr>
              <a:t>Jenner found that </a:t>
            </a:r>
            <a:r>
              <a:rPr lang="en-US" sz="2000" dirty="0" smtClean="0">
                <a:solidFill>
                  <a:prstClr val="black"/>
                </a:solidFill>
              </a:rPr>
              <a:t>milkmaids exposed </a:t>
            </a:r>
            <a:r>
              <a:rPr lang="en-US" sz="2000" dirty="0">
                <a:solidFill>
                  <a:prstClr val="black"/>
                </a:solidFill>
              </a:rPr>
              <a:t>to cowpox that were not infected with </a:t>
            </a:r>
            <a:r>
              <a:rPr lang="en-US" sz="2000" dirty="0" smtClean="0">
                <a:solidFill>
                  <a:prstClr val="black"/>
                </a:solidFill>
              </a:rPr>
              <a:t>smallpox.</a:t>
            </a:r>
          </a:p>
          <a:p>
            <a:pPr marL="288925" indent="-288925">
              <a:spcAft>
                <a:spcPts val="600"/>
              </a:spcAft>
              <a:buClr>
                <a:srgbClr val="4F81BD">
                  <a:lumMod val="75000"/>
                </a:srgbClr>
              </a:buClr>
              <a:buFont typeface="Arial" panose="020B0604020202020204" pitchFamily="34" charset="0"/>
              <a:buChar char="•"/>
            </a:pPr>
            <a:r>
              <a:rPr lang="en-US" sz="2000" dirty="0" smtClean="0">
                <a:solidFill>
                  <a:prstClr val="black"/>
                </a:solidFill>
              </a:rPr>
              <a:t>From </a:t>
            </a:r>
            <a:r>
              <a:rPr lang="en-US" sz="2000" dirty="0">
                <a:solidFill>
                  <a:prstClr val="black"/>
                </a:solidFill>
              </a:rPr>
              <a:t>this </a:t>
            </a:r>
            <a:r>
              <a:rPr lang="en-US" sz="2000" dirty="0" smtClean="0">
                <a:solidFill>
                  <a:prstClr val="black"/>
                </a:solidFill>
              </a:rPr>
              <a:t>discovery, </a:t>
            </a:r>
            <a:r>
              <a:rPr lang="en-US" sz="2000" dirty="0">
                <a:solidFill>
                  <a:prstClr val="black"/>
                </a:solidFill>
              </a:rPr>
              <a:t>produced </a:t>
            </a:r>
            <a:r>
              <a:rPr lang="en-US" sz="2000" dirty="0" smtClean="0">
                <a:solidFill>
                  <a:prstClr val="black"/>
                </a:solidFill>
              </a:rPr>
              <a:t>first successful vaccine  </a:t>
            </a:r>
            <a:r>
              <a:rPr lang="en-US" sz="2000" dirty="0">
                <a:solidFill>
                  <a:prstClr val="black"/>
                </a:solidFill>
              </a:rPr>
              <a:t>to prevent  smallpox.</a:t>
            </a:r>
          </a:p>
          <a:p>
            <a:pPr marL="288925" indent="-288925">
              <a:spcAft>
                <a:spcPts val="600"/>
              </a:spcAft>
              <a:buClr>
                <a:srgbClr val="4F81BD">
                  <a:lumMod val="75000"/>
                </a:srgbClr>
              </a:buClr>
              <a:buFont typeface="Arial" panose="020B0604020202020204" pitchFamily="34" charset="0"/>
              <a:buChar char="•"/>
            </a:pPr>
            <a:r>
              <a:rPr lang="en-US" sz="2000" dirty="0" smtClean="0">
                <a:solidFill>
                  <a:prstClr val="black"/>
                </a:solidFill>
              </a:rPr>
              <a:t>E</a:t>
            </a:r>
            <a:r>
              <a:rPr lang="en-US" sz="2000" dirty="0">
                <a:solidFill>
                  <a:prstClr val="black"/>
                </a:solidFill>
              </a:rPr>
              <a:t>. Jenner, </a:t>
            </a:r>
            <a:r>
              <a:rPr lang="en-US" sz="2000" dirty="0" smtClean="0">
                <a:solidFill>
                  <a:prstClr val="black"/>
                </a:solidFill>
              </a:rPr>
              <a:t>first </a:t>
            </a:r>
            <a:r>
              <a:rPr lang="en-US" sz="2000" dirty="0">
                <a:solidFill>
                  <a:prstClr val="black"/>
                </a:solidFill>
              </a:rPr>
              <a:t>using dead vaccine to prevent  hog cholera – open the way to produce </a:t>
            </a:r>
            <a:r>
              <a:rPr lang="en-US" sz="2000" dirty="0" smtClean="0">
                <a:solidFill>
                  <a:prstClr val="black"/>
                </a:solidFill>
              </a:rPr>
              <a:t>vaccine to  prevent </a:t>
            </a:r>
            <a:r>
              <a:rPr lang="en-US" sz="2000" dirty="0">
                <a:solidFill>
                  <a:prstClr val="black"/>
                </a:solidFill>
              </a:rPr>
              <a:t>Rickettsia and Polio </a:t>
            </a:r>
            <a:r>
              <a:rPr lang="en-US" sz="2000" dirty="0" smtClean="0">
                <a:solidFill>
                  <a:prstClr val="black"/>
                </a:solidFill>
              </a:rPr>
              <a:t>diseases </a:t>
            </a:r>
            <a:r>
              <a:rPr lang="en-US" sz="2000" dirty="0">
                <a:solidFill>
                  <a:prstClr val="black"/>
                </a:solidFill>
              </a:rPr>
              <a:t>in man.</a:t>
            </a:r>
          </a:p>
          <a:p>
            <a:pPr>
              <a:buFont typeface="Wingdings" charset="0"/>
              <a:buChar char="Ø"/>
            </a:pPr>
            <a:endParaRPr lang="en-US" sz="2000" dirty="0">
              <a:solidFill>
                <a:prstClr val="black"/>
              </a:solidFill>
            </a:endParaRPr>
          </a:p>
          <a:p>
            <a:endParaRPr lang="en-US" sz="2000" dirty="0">
              <a:solidFill>
                <a:prstClr val="black"/>
              </a:solidFill>
            </a:endParaRPr>
          </a:p>
          <a:p>
            <a:endParaRPr lang="en-US" sz="2000" dirty="0">
              <a:solidFill>
                <a:prstClr val="black"/>
              </a:solidFill>
            </a:endParaRPr>
          </a:p>
        </p:txBody>
      </p:sp>
      <p:sp>
        <p:nvSpPr>
          <p:cNvPr id="21" name="Title 3"/>
          <p:cNvSpPr>
            <a:spLocks noGrp="1"/>
          </p:cNvSpPr>
          <p:nvPr>
            <p:ph type="title"/>
          </p:nvPr>
        </p:nvSpPr>
        <p:spPr>
          <a:xfrm>
            <a:off x="457200" y="609600"/>
            <a:ext cx="8260672" cy="1039427"/>
          </a:xfrm>
        </p:spPr>
        <p:txBody>
          <a:bodyPr>
            <a:normAutofit fontScale="90000"/>
          </a:bodyPr>
          <a:lstStyle/>
          <a:p>
            <a:r>
              <a:rPr lang="en-US" b="1" dirty="0"/>
              <a:t>One Health History </a:t>
            </a:r>
            <a:br>
              <a:rPr lang="en-US" b="1" dirty="0"/>
            </a:br>
            <a:endParaRPr lang="en-US" b="1" dirty="0"/>
          </a:p>
        </p:txBody>
      </p:sp>
      <p:sp>
        <p:nvSpPr>
          <p:cNvPr id="19" name="Oval 18"/>
          <p:cNvSpPr/>
          <p:nvPr/>
        </p:nvSpPr>
        <p:spPr>
          <a:xfrm>
            <a:off x="5155798" y="1792147"/>
            <a:ext cx="37338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prstClr val="white"/>
                </a:solidFill>
              </a:rPr>
              <a:t>Sir Edward  Jenner        </a:t>
            </a:r>
          </a:p>
          <a:p>
            <a:pPr algn="ctr">
              <a:defRPr/>
            </a:pPr>
            <a:r>
              <a:rPr lang="en-US" sz="1600" b="1" dirty="0">
                <a:solidFill>
                  <a:prstClr val="white"/>
                </a:solidFill>
              </a:rPr>
              <a:t> </a:t>
            </a:r>
            <a:r>
              <a:rPr lang="en-US" sz="1600" b="1" dirty="0" smtClean="0">
                <a:solidFill>
                  <a:prstClr val="white"/>
                </a:solidFill>
              </a:rPr>
              <a:t> </a:t>
            </a:r>
            <a:endParaRPr lang="en-US" sz="1600" b="1" dirty="0">
              <a:solidFill>
                <a:prstClr val="white"/>
              </a:solidFill>
            </a:endParaRPr>
          </a:p>
        </p:txBody>
      </p:sp>
    </p:spTree>
    <p:extLst>
      <p:ext uri="{BB962C8B-B14F-4D97-AF65-F5344CB8AC3E}">
        <p14:creationId xmlns:p14="http://schemas.microsoft.com/office/powerpoint/2010/main" xmlns="" val="12964481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914400" y="1752600"/>
            <a:ext cx="6842125"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Oval 2"/>
          <p:cNvSpPr/>
          <p:nvPr/>
        </p:nvSpPr>
        <p:spPr>
          <a:xfrm>
            <a:off x="4114800" y="5219700"/>
            <a:ext cx="5257800" cy="6477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prstClr val="black"/>
                </a:solidFill>
              </a:rPr>
              <a:t>Source: Laura H. Kahn, 2011 </a:t>
            </a:r>
          </a:p>
        </p:txBody>
      </p:sp>
      <p:sp>
        <p:nvSpPr>
          <p:cNvPr id="4" name="Title 3"/>
          <p:cNvSpPr>
            <a:spLocks noGrp="1"/>
          </p:cNvSpPr>
          <p:nvPr>
            <p:ph type="title"/>
          </p:nvPr>
        </p:nvSpPr>
        <p:spPr>
          <a:xfrm>
            <a:off x="457200" y="609600"/>
            <a:ext cx="8260672" cy="1039427"/>
          </a:xfrm>
        </p:spPr>
        <p:txBody>
          <a:bodyPr>
            <a:normAutofit/>
          </a:bodyPr>
          <a:lstStyle/>
          <a:p>
            <a:r>
              <a:rPr lang="en-US" b="1" dirty="0"/>
              <a:t>One Health </a:t>
            </a:r>
            <a:r>
              <a:rPr lang="en-US" b="1" dirty="0" smtClean="0"/>
              <a:t>History </a:t>
            </a:r>
            <a:r>
              <a:rPr lang="en-US" sz="2200" b="1" dirty="0" smtClean="0"/>
              <a:t>(continued) </a:t>
            </a:r>
            <a:r>
              <a:rPr lang="en-US" sz="2200" b="1" dirty="0"/>
              <a:t/>
            </a:r>
            <a:br>
              <a:rPr lang="en-US" sz="2200" b="1" dirty="0"/>
            </a:br>
            <a:endParaRPr lang="en-US" sz="2200" b="1" dirty="0"/>
          </a:p>
        </p:txBody>
      </p:sp>
    </p:spTree>
    <p:extLst>
      <p:ext uri="{BB962C8B-B14F-4D97-AF65-F5344CB8AC3E}">
        <p14:creationId xmlns:p14="http://schemas.microsoft.com/office/powerpoint/2010/main" xmlns="" val="1243949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3"/>
          <p:cNvGrpSpPr>
            <a:grpSpLocks/>
          </p:cNvGrpSpPr>
          <p:nvPr/>
        </p:nvGrpSpPr>
        <p:grpSpPr bwMode="auto">
          <a:xfrm>
            <a:off x="12925425" y="6642100"/>
            <a:ext cx="11107738" cy="11234738"/>
            <a:chOff x="12468225" y="5358480"/>
            <a:chExt cx="11107738" cy="11234069"/>
          </a:xfrm>
        </p:grpSpPr>
        <p:grpSp>
          <p:nvGrpSpPr>
            <p:cNvPr id="22536" name="Group 28"/>
            <p:cNvGrpSpPr>
              <a:grpSpLocks/>
            </p:cNvGrpSpPr>
            <p:nvPr/>
          </p:nvGrpSpPr>
          <p:grpSpPr bwMode="auto">
            <a:xfrm>
              <a:off x="12468225" y="6599237"/>
              <a:ext cx="11107738" cy="9993312"/>
              <a:chOff x="13288962" y="5913437"/>
              <a:chExt cx="10363200" cy="8940218"/>
            </a:xfrm>
          </p:grpSpPr>
          <p:pic>
            <p:nvPicPr>
              <p:cNvPr id="22539" name="Picture 16" descr="world map 2.jpe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010673" y="7881607"/>
                <a:ext cx="6421438" cy="4463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onut 9"/>
              <p:cNvSpPr>
                <a:spLocks/>
              </p:cNvSpPr>
              <p:nvPr/>
            </p:nvSpPr>
            <p:spPr bwMode="auto">
              <a:xfrm>
                <a:off x="14248710" y="5913968"/>
                <a:ext cx="7848306" cy="7924297"/>
              </a:xfrm>
              <a:custGeom>
                <a:avLst/>
                <a:gdLst>
                  <a:gd name="T0" fmla="*/ 0 w 7848306"/>
                  <a:gd name="T1" fmla="*/ 3962149 h 7924297"/>
                  <a:gd name="T2" fmla="*/ 3924153 w 7848306"/>
                  <a:gd name="T3" fmla="*/ 0 h 7924297"/>
                  <a:gd name="T4" fmla="*/ 7848306 w 7848306"/>
                  <a:gd name="T5" fmla="*/ 3962149 h 7924297"/>
                  <a:gd name="T6" fmla="*/ 3924153 w 7848306"/>
                  <a:gd name="T7" fmla="*/ 7924298 h 7924297"/>
                  <a:gd name="T8" fmla="*/ 0 w 7848306"/>
                  <a:gd name="T9" fmla="*/ 3962149 h 7924297"/>
                  <a:gd name="T10" fmla="*/ 97241 w 7848306"/>
                  <a:gd name="T11" fmla="*/ 3962149 h 7924297"/>
                  <a:gd name="T12" fmla="*/ 3924153 w 7848306"/>
                  <a:gd name="T13" fmla="*/ 7827057 h 7924297"/>
                  <a:gd name="T14" fmla="*/ 7751065 w 7848306"/>
                  <a:gd name="T15" fmla="*/ 3962149 h 7924297"/>
                  <a:gd name="T16" fmla="*/ 3924153 w 7848306"/>
                  <a:gd name="T17" fmla="*/ 97241 h 7924297"/>
                  <a:gd name="T18" fmla="*/ 97241 w 7848306"/>
                  <a:gd name="T19" fmla="*/ 3962149 h 7924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48306" h="7924297">
                    <a:moveTo>
                      <a:pt x="0" y="3962149"/>
                    </a:moveTo>
                    <a:cubicBezTo>
                      <a:pt x="0" y="1773915"/>
                      <a:pt x="1756903" y="0"/>
                      <a:pt x="3924153" y="0"/>
                    </a:cubicBezTo>
                    <a:cubicBezTo>
                      <a:pt x="6091403" y="0"/>
                      <a:pt x="7848306" y="1773915"/>
                      <a:pt x="7848306" y="3962149"/>
                    </a:cubicBezTo>
                    <a:cubicBezTo>
                      <a:pt x="7848306" y="6150383"/>
                      <a:pt x="6091403" y="7924298"/>
                      <a:pt x="3924153" y="7924298"/>
                    </a:cubicBezTo>
                    <a:cubicBezTo>
                      <a:pt x="1756903" y="7924298"/>
                      <a:pt x="0" y="6150383"/>
                      <a:pt x="0" y="3962149"/>
                    </a:cubicBezTo>
                    <a:close/>
                    <a:moveTo>
                      <a:pt x="97241" y="3962149"/>
                    </a:moveTo>
                    <a:cubicBezTo>
                      <a:pt x="97241" y="6096679"/>
                      <a:pt x="1810608" y="7827057"/>
                      <a:pt x="3924153" y="7827057"/>
                    </a:cubicBezTo>
                    <a:cubicBezTo>
                      <a:pt x="6037698" y="7827057"/>
                      <a:pt x="7751065" y="6096679"/>
                      <a:pt x="7751065" y="3962149"/>
                    </a:cubicBezTo>
                    <a:cubicBezTo>
                      <a:pt x="7751065" y="1827619"/>
                      <a:pt x="6037698" y="97241"/>
                      <a:pt x="3924153" y="97241"/>
                    </a:cubicBezTo>
                    <a:cubicBezTo>
                      <a:pt x="1810608" y="97241"/>
                      <a:pt x="97241" y="1827619"/>
                      <a:pt x="97241" y="3962149"/>
                    </a:cubicBezTo>
                    <a:close/>
                  </a:path>
                </a:pathLst>
              </a:custGeom>
              <a:solidFill>
                <a:schemeClr val="bg1"/>
              </a:solidFill>
              <a:ln w="9525" cap="flat" cmpd="sng">
                <a:solidFill>
                  <a:srgbClr val="FADD4D"/>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solidFill>
                    <a:prstClr val="black"/>
                  </a:solidFill>
                </a:endParaRPr>
              </a:p>
            </p:txBody>
          </p:sp>
          <p:pic>
            <p:nvPicPr>
              <p:cNvPr id="22541" name="Picture 3" descr="C:\Program Files\Microsoft Office\MEDIA\CAGCAT10\j0149627.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639073" y="10942637"/>
                <a:ext cx="2279121" cy="1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2" name="Picture 9" descr="C:\Users\hamil362\AppData\Local\Microsoft\Windows\Temporary Internet Files\Content.IE5\55CO53BD\MC900436920[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991873" y="12619037"/>
                <a:ext cx="2234618" cy="2234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3" name="Picture 10" descr="C:\Users\hamil362\AppData\Local\Microsoft\Windows\Temporary Internet Files\Content.IE5\LJJLZVWG\MC900056992[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725673" y="11628437"/>
                <a:ext cx="1343025" cy="181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4" name="Picture 2" descr="C:\Users\hamil362\AppData\Local\Microsoft\Windows\Temporary Internet Files\Content.IE5\LJJLZVWG\MC900413570[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3273" y="6446837"/>
                <a:ext cx="3078889" cy="1867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5" name="Picture 4" descr="C:\Users\hamil362\AppData\Local\Microsoft\Windows\Temporary Internet Files\Content.IE5\LJJLZVWG\MC900324476[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1289962" y="9190037"/>
                <a:ext cx="1758449" cy="1526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6" name="Picture 7" descr="C:\Users\hamil362\AppData\Local\Microsoft\Windows\Temporary Internet Files\Content.IE5\LJJLZVWG\MC900431603[1].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3288962" y="7285037"/>
                <a:ext cx="2516783" cy="2516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2537" name="Picture 29" descr="forest02.gi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5996450" y="5358480"/>
              <a:ext cx="3276600"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4083507" y="10594849"/>
              <a:ext cx="7239000" cy="2800600"/>
            </a:xfrm>
            <a:prstGeom prst="rect">
              <a:avLst/>
            </a:prstGeom>
            <a:noFill/>
          </p:spPr>
          <p:txBody>
            <a:bodyPr>
              <a:spAutoFit/>
            </a:bodyPr>
            <a:lstStyle/>
            <a:p>
              <a:pPr algn="ctr" defTabSz="2476652">
                <a:defRPr/>
              </a:pP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Một</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Sức</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Khỏe</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a:t>
              </a:r>
              <a:endPar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endParaRPr>
            </a:p>
          </p:txBody>
        </p:sp>
      </p:grpSp>
      <p:sp>
        <p:nvSpPr>
          <p:cNvPr id="16" name="Rectangle 15"/>
          <p:cNvSpPr/>
          <p:nvPr/>
        </p:nvSpPr>
        <p:spPr>
          <a:xfrm>
            <a:off x="4953000" y="5472113"/>
            <a:ext cx="3810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dirty="0">
                <a:solidFill>
                  <a:prstClr val="black"/>
                </a:solidFill>
                <a:latin typeface="Times New Roman" pitchFamily="18" charset="0"/>
                <a:cs typeface="Times New Roman" pitchFamily="18" charset="0"/>
              </a:rPr>
              <a:t>        </a:t>
            </a:r>
            <a:r>
              <a:rPr lang="en-US" sz="1200" dirty="0">
                <a:solidFill>
                  <a:prstClr val="black"/>
                </a:solidFill>
                <a:cs typeface="Times New Roman" pitchFamily="18" charset="0"/>
              </a:rPr>
              <a:t>Source: Patricia and et al, 2009</a:t>
            </a:r>
          </a:p>
        </p:txBody>
      </p:sp>
      <p:sp>
        <p:nvSpPr>
          <p:cNvPr id="19" name="Oval 18"/>
          <p:cNvSpPr/>
          <p:nvPr/>
        </p:nvSpPr>
        <p:spPr>
          <a:xfrm>
            <a:off x="5796746" y="4466632"/>
            <a:ext cx="5057775"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a:solidFill>
                  <a:prstClr val="black"/>
                </a:solidFill>
              </a:rPr>
              <a:t>Sir Louis Pasteur </a:t>
            </a:r>
            <a:endParaRPr lang="en-US" sz="1600" dirty="0" smtClean="0">
              <a:solidFill>
                <a:prstClr val="black"/>
              </a:solidFill>
            </a:endParaRPr>
          </a:p>
          <a:p>
            <a:pPr>
              <a:defRPr/>
            </a:pPr>
            <a:r>
              <a:rPr lang="en-US" sz="1600" dirty="0" smtClean="0">
                <a:solidFill>
                  <a:prstClr val="black"/>
                </a:solidFill>
              </a:rPr>
              <a:t>(</a:t>
            </a:r>
            <a:r>
              <a:rPr lang="en-US" sz="1600" dirty="0">
                <a:solidFill>
                  <a:prstClr val="black"/>
                </a:solidFill>
              </a:rPr>
              <a:t>1822-1895)</a:t>
            </a:r>
          </a:p>
        </p:txBody>
      </p:sp>
      <p:pic>
        <p:nvPicPr>
          <p:cNvPr id="22533" name="Picture 3" descr="I:\Anhtulieu\Luis Pasteur.jp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629400" y="1905000"/>
            <a:ext cx="2028825"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4" name="Picture 2" descr="http://t3.gstatic.com/images?q=tbn:ANd9GcQvniHGleuVEbzrE1hj7VRccwjBmiPi3pkBl7Nh6MaZ4YdhCS1axA"/>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543425" y="2895600"/>
            <a:ext cx="1676400" cy="2505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5" name="Rectangle 21"/>
          <p:cNvSpPr>
            <a:spLocks noChangeArrowheads="1"/>
          </p:cNvSpPr>
          <p:nvPr/>
        </p:nvSpPr>
        <p:spPr bwMode="auto">
          <a:xfrm>
            <a:off x="304800" y="1747043"/>
            <a:ext cx="4648200" cy="2908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spcAft>
                <a:spcPts val="600"/>
              </a:spcAft>
              <a:buClr>
                <a:srgbClr val="1F497D">
                  <a:lumMod val="75000"/>
                </a:srgbClr>
              </a:buClr>
              <a:buFont typeface="Arial" panose="020B0604020202020204" pitchFamily="34" charset="0"/>
              <a:buChar char="•"/>
            </a:pPr>
            <a:r>
              <a:rPr lang="en-US" sz="2400" dirty="0">
                <a:solidFill>
                  <a:prstClr val="black"/>
                </a:solidFill>
                <a:cs typeface="Arial" charset="0"/>
              </a:rPr>
              <a:t>Sir Louis Pasteur – French</a:t>
            </a:r>
          </a:p>
          <a:p>
            <a:pPr marL="342900" indent="-342900">
              <a:spcAft>
                <a:spcPts val="600"/>
              </a:spcAft>
              <a:buClr>
                <a:srgbClr val="1F497D">
                  <a:lumMod val="75000"/>
                </a:srgbClr>
              </a:buClr>
              <a:buFont typeface="Arial" panose="020B0604020202020204" pitchFamily="34" charset="0"/>
              <a:buChar char="•"/>
            </a:pPr>
            <a:r>
              <a:rPr lang="en-US" sz="2400" dirty="0" smtClean="0">
                <a:solidFill>
                  <a:prstClr val="black"/>
                </a:solidFill>
                <a:cs typeface="Arial" charset="0"/>
              </a:rPr>
              <a:t>Respected </a:t>
            </a:r>
            <a:r>
              <a:rPr lang="en-US" sz="2400" dirty="0">
                <a:solidFill>
                  <a:prstClr val="black"/>
                </a:solidFill>
                <a:cs typeface="Arial" charset="0"/>
              </a:rPr>
              <a:t>as father of </a:t>
            </a:r>
            <a:r>
              <a:rPr lang="en-US" sz="2400" dirty="0" smtClean="0">
                <a:solidFill>
                  <a:prstClr val="black"/>
                </a:solidFill>
                <a:cs typeface="Arial" charset="0"/>
              </a:rPr>
              <a:t>Immunology</a:t>
            </a:r>
            <a:endParaRPr lang="en-US" sz="2400" dirty="0">
              <a:solidFill>
                <a:prstClr val="black"/>
              </a:solidFill>
              <a:cs typeface="Arial" charset="0"/>
            </a:endParaRPr>
          </a:p>
          <a:p>
            <a:pPr marL="342900" indent="-342900">
              <a:spcAft>
                <a:spcPts val="600"/>
              </a:spcAft>
              <a:buClr>
                <a:srgbClr val="1F497D">
                  <a:lumMod val="75000"/>
                </a:srgbClr>
              </a:buClr>
              <a:buFont typeface="Arial" panose="020B0604020202020204" pitchFamily="34" charset="0"/>
              <a:buChar char="•"/>
            </a:pPr>
            <a:r>
              <a:rPr lang="en-US" sz="2400" dirty="0" smtClean="0">
                <a:solidFill>
                  <a:prstClr val="black"/>
                </a:solidFill>
                <a:cs typeface="Arial" charset="0"/>
              </a:rPr>
              <a:t>Produced </a:t>
            </a:r>
            <a:r>
              <a:rPr lang="en-US" sz="2400" dirty="0">
                <a:solidFill>
                  <a:prstClr val="black"/>
                </a:solidFill>
                <a:cs typeface="Arial" charset="0"/>
              </a:rPr>
              <a:t>vaccine to prevent rabies</a:t>
            </a:r>
          </a:p>
          <a:p>
            <a:pPr marL="342900" indent="-342900">
              <a:spcAft>
                <a:spcPts val="600"/>
              </a:spcAft>
              <a:buClr>
                <a:srgbClr val="1F497D">
                  <a:lumMod val="75000"/>
                </a:srgbClr>
              </a:buClr>
              <a:buFont typeface="Arial" panose="020B0604020202020204" pitchFamily="34" charset="0"/>
              <a:buChar char="•"/>
            </a:pPr>
            <a:r>
              <a:rPr lang="en-US" sz="2400" dirty="0" smtClean="0">
                <a:solidFill>
                  <a:prstClr val="black"/>
                </a:solidFill>
                <a:cs typeface="Arial" charset="0"/>
              </a:rPr>
              <a:t>Linked </a:t>
            </a:r>
            <a:r>
              <a:rPr lang="en-US" sz="2400" dirty="0">
                <a:solidFill>
                  <a:prstClr val="black"/>
                </a:solidFill>
                <a:cs typeface="Arial" charset="0"/>
              </a:rPr>
              <a:t>medicine and veterinary medicine.   </a:t>
            </a:r>
          </a:p>
        </p:txBody>
      </p:sp>
      <p:sp>
        <p:nvSpPr>
          <p:cNvPr id="20" name="Title 3"/>
          <p:cNvSpPr>
            <a:spLocks noGrp="1"/>
          </p:cNvSpPr>
          <p:nvPr>
            <p:ph type="title"/>
          </p:nvPr>
        </p:nvSpPr>
        <p:spPr>
          <a:xfrm>
            <a:off x="457200" y="609600"/>
            <a:ext cx="8260672" cy="1039427"/>
          </a:xfrm>
        </p:spPr>
        <p:txBody>
          <a:bodyPr>
            <a:normAutofit fontScale="90000"/>
          </a:bodyPr>
          <a:lstStyle/>
          <a:p>
            <a:r>
              <a:rPr lang="en-US" b="1" dirty="0"/>
              <a:t>One Health History </a:t>
            </a:r>
            <a:r>
              <a:rPr lang="en-US" sz="2200" b="1" dirty="0"/>
              <a:t>(continued) </a:t>
            </a:r>
            <a:br>
              <a:rPr lang="en-US" sz="2200" b="1" dirty="0"/>
            </a:br>
            <a:endParaRPr lang="en-US" dirty="0"/>
          </a:p>
        </p:txBody>
      </p:sp>
    </p:spTree>
    <p:extLst>
      <p:ext uri="{BB962C8B-B14F-4D97-AF65-F5344CB8AC3E}">
        <p14:creationId xmlns:p14="http://schemas.microsoft.com/office/powerpoint/2010/main" xmlns="" val="29814682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body" idx="1"/>
          </p:nvPr>
        </p:nvSpPr>
        <p:spPr>
          <a:xfrm>
            <a:off x="457200" y="1447800"/>
            <a:ext cx="4495800" cy="3962400"/>
          </a:xfrm>
        </p:spPr>
        <p:txBody>
          <a:bodyPr lIns="71113" tIns="35556" rIns="71113" bIns="35556"/>
          <a:lstStyle/>
          <a:p>
            <a:pPr>
              <a:buFontTx/>
              <a:buNone/>
            </a:pPr>
            <a:endParaRPr lang="en-US" sz="2400" dirty="0">
              <a:latin typeface="Arial" charset="0"/>
            </a:endParaRPr>
          </a:p>
          <a:p>
            <a:pPr>
              <a:buFontTx/>
              <a:buNone/>
            </a:pPr>
            <a:endParaRPr lang="en-US" sz="2400" dirty="0">
              <a:latin typeface="Arial" charset="0"/>
            </a:endParaRPr>
          </a:p>
          <a:p>
            <a:pPr>
              <a:buFontTx/>
              <a:buNone/>
            </a:pPr>
            <a:endParaRPr lang="en-US" sz="24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a:p>
            <a:endParaRPr lang="en-US" sz="2400" baseline="30000" dirty="0">
              <a:latin typeface="Arial" charset="0"/>
            </a:endParaRPr>
          </a:p>
        </p:txBody>
      </p:sp>
      <p:grpSp>
        <p:nvGrpSpPr>
          <p:cNvPr id="24578" name="Group 3"/>
          <p:cNvGrpSpPr>
            <a:grpSpLocks/>
          </p:cNvGrpSpPr>
          <p:nvPr/>
        </p:nvGrpSpPr>
        <p:grpSpPr bwMode="auto">
          <a:xfrm>
            <a:off x="12925425" y="6642100"/>
            <a:ext cx="11107738" cy="11234738"/>
            <a:chOff x="12468225" y="5358480"/>
            <a:chExt cx="11107738" cy="11234069"/>
          </a:xfrm>
        </p:grpSpPr>
        <p:grpSp>
          <p:nvGrpSpPr>
            <p:cNvPr id="24585" name="Group 28"/>
            <p:cNvGrpSpPr>
              <a:grpSpLocks/>
            </p:cNvGrpSpPr>
            <p:nvPr/>
          </p:nvGrpSpPr>
          <p:grpSpPr bwMode="auto">
            <a:xfrm>
              <a:off x="12468225" y="6599237"/>
              <a:ext cx="11107738" cy="9993312"/>
              <a:chOff x="13288962" y="5913437"/>
              <a:chExt cx="10363200" cy="8940218"/>
            </a:xfrm>
          </p:grpSpPr>
          <p:pic>
            <p:nvPicPr>
              <p:cNvPr id="24588" name="Picture 16" descr="world map 2.jpe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010673" y="7881607"/>
                <a:ext cx="6421438" cy="4463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onut 9"/>
              <p:cNvSpPr>
                <a:spLocks/>
              </p:cNvSpPr>
              <p:nvPr/>
            </p:nvSpPr>
            <p:spPr bwMode="auto">
              <a:xfrm>
                <a:off x="14248710" y="5913968"/>
                <a:ext cx="7848306" cy="7924297"/>
              </a:xfrm>
              <a:custGeom>
                <a:avLst/>
                <a:gdLst>
                  <a:gd name="T0" fmla="*/ 0 w 7848306"/>
                  <a:gd name="T1" fmla="*/ 3962149 h 7924297"/>
                  <a:gd name="T2" fmla="*/ 3924153 w 7848306"/>
                  <a:gd name="T3" fmla="*/ 0 h 7924297"/>
                  <a:gd name="T4" fmla="*/ 7848306 w 7848306"/>
                  <a:gd name="T5" fmla="*/ 3962149 h 7924297"/>
                  <a:gd name="T6" fmla="*/ 3924153 w 7848306"/>
                  <a:gd name="T7" fmla="*/ 7924298 h 7924297"/>
                  <a:gd name="T8" fmla="*/ 0 w 7848306"/>
                  <a:gd name="T9" fmla="*/ 3962149 h 7924297"/>
                  <a:gd name="T10" fmla="*/ 97241 w 7848306"/>
                  <a:gd name="T11" fmla="*/ 3962149 h 7924297"/>
                  <a:gd name="T12" fmla="*/ 3924153 w 7848306"/>
                  <a:gd name="T13" fmla="*/ 7827057 h 7924297"/>
                  <a:gd name="T14" fmla="*/ 7751065 w 7848306"/>
                  <a:gd name="T15" fmla="*/ 3962149 h 7924297"/>
                  <a:gd name="T16" fmla="*/ 3924153 w 7848306"/>
                  <a:gd name="T17" fmla="*/ 97241 h 7924297"/>
                  <a:gd name="T18" fmla="*/ 97241 w 7848306"/>
                  <a:gd name="T19" fmla="*/ 3962149 h 7924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48306" h="7924297">
                    <a:moveTo>
                      <a:pt x="0" y="3962149"/>
                    </a:moveTo>
                    <a:cubicBezTo>
                      <a:pt x="0" y="1773915"/>
                      <a:pt x="1756903" y="0"/>
                      <a:pt x="3924153" y="0"/>
                    </a:cubicBezTo>
                    <a:cubicBezTo>
                      <a:pt x="6091403" y="0"/>
                      <a:pt x="7848306" y="1773915"/>
                      <a:pt x="7848306" y="3962149"/>
                    </a:cubicBezTo>
                    <a:cubicBezTo>
                      <a:pt x="7848306" y="6150383"/>
                      <a:pt x="6091403" y="7924298"/>
                      <a:pt x="3924153" y="7924298"/>
                    </a:cubicBezTo>
                    <a:cubicBezTo>
                      <a:pt x="1756903" y="7924298"/>
                      <a:pt x="0" y="6150383"/>
                      <a:pt x="0" y="3962149"/>
                    </a:cubicBezTo>
                    <a:close/>
                    <a:moveTo>
                      <a:pt x="97241" y="3962149"/>
                    </a:moveTo>
                    <a:cubicBezTo>
                      <a:pt x="97241" y="6096679"/>
                      <a:pt x="1810608" y="7827057"/>
                      <a:pt x="3924153" y="7827057"/>
                    </a:cubicBezTo>
                    <a:cubicBezTo>
                      <a:pt x="6037698" y="7827057"/>
                      <a:pt x="7751065" y="6096679"/>
                      <a:pt x="7751065" y="3962149"/>
                    </a:cubicBezTo>
                    <a:cubicBezTo>
                      <a:pt x="7751065" y="1827619"/>
                      <a:pt x="6037698" y="97241"/>
                      <a:pt x="3924153" y="97241"/>
                    </a:cubicBezTo>
                    <a:cubicBezTo>
                      <a:pt x="1810608" y="97241"/>
                      <a:pt x="97241" y="1827619"/>
                      <a:pt x="97241" y="3962149"/>
                    </a:cubicBezTo>
                    <a:close/>
                  </a:path>
                </a:pathLst>
              </a:custGeom>
              <a:solidFill>
                <a:schemeClr val="bg1"/>
              </a:solidFill>
              <a:ln w="9525" cap="flat" cmpd="sng">
                <a:solidFill>
                  <a:srgbClr val="FADD4D"/>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solidFill>
                    <a:prstClr val="black"/>
                  </a:solidFill>
                </a:endParaRPr>
              </a:p>
            </p:txBody>
          </p:sp>
          <p:pic>
            <p:nvPicPr>
              <p:cNvPr id="24590" name="Picture 3" descr="C:\Program Files\Microsoft Office\MEDIA\CAGCAT10\j0149627.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639073" y="10942637"/>
                <a:ext cx="2279121" cy="1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91" name="Picture 9" descr="C:\Users\hamil362\AppData\Local\Microsoft\Windows\Temporary Internet Files\Content.IE5\55CO53BD\MC900436920[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991873" y="12619037"/>
                <a:ext cx="2234618" cy="2234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92" name="Picture 10" descr="C:\Users\hamil362\AppData\Local\Microsoft\Windows\Temporary Internet Files\Content.IE5\LJJLZVWG\MC900056992[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725673" y="11628437"/>
                <a:ext cx="1343025" cy="181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93" name="Picture 2" descr="C:\Users\hamil362\AppData\Local\Microsoft\Windows\Temporary Internet Files\Content.IE5\LJJLZVWG\MC900413570[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3273" y="6446837"/>
                <a:ext cx="3078889" cy="1867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94" name="Picture 4" descr="C:\Users\hamil362\AppData\Local\Microsoft\Windows\Temporary Internet Files\Content.IE5\LJJLZVWG\MC900324476[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1289962" y="9190037"/>
                <a:ext cx="1758449" cy="1526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95" name="Picture 7" descr="C:\Users\hamil362\AppData\Local\Microsoft\Windows\Temporary Internet Files\Content.IE5\LJJLZVWG\MC900431603[1].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3288962" y="7285037"/>
                <a:ext cx="2516783" cy="2516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4586" name="Picture 29" descr="forest02.gi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5996450" y="5358480"/>
              <a:ext cx="3276600"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4083507" y="10594849"/>
              <a:ext cx="7239000" cy="2800600"/>
            </a:xfrm>
            <a:prstGeom prst="rect">
              <a:avLst/>
            </a:prstGeom>
            <a:noFill/>
          </p:spPr>
          <p:txBody>
            <a:bodyPr>
              <a:spAutoFit/>
            </a:bodyPr>
            <a:lstStyle/>
            <a:p>
              <a:pPr algn="ctr" defTabSz="2476652">
                <a:defRPr/>
              </a:pP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Một</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Sức</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Khỏe</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a:t>
              </a:r>
              <a:endPar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endParaRPr>
            </a:p>
          </p:txBody>
        </p:sp>
      </p:grpSp>
      <p:sp>
        <p:nvSpPr>
          <p:cNvPr id="16" name="Rectangle 15"/>
          <p:cNvSpPr/>
          <p:nvPr/>
        </p:nvSpPr>
        <p:spPr>
          <a:xfrm>
            <a:off x="5105400" y="5334000"/>
            <a:ext cx="3810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sz="1400" dirty="0">
                <a:solidFill>
                  <a:srgbClr val="0000FF"/>
                </a:solidFill>
                <a:latin typeface="Times New Roman" pitchFamily="18" charset="0"/>
                <a:cs typeface="Times New Roman" pitchFamily="18" charset="0"/>
              </a:rPr>
              <a:t>        </a:t>
            </a:r>
            <a:r>
              <a:rPr lang="en-US" sz="1400" dirty="0">
                <a:solidFill>
                  <a:prstClr val="black"/>
                </a:solidFill>
                <a:cs typeface="Times New Roman" pitchFamily="18" charset="0"/>
              </a:rPr>
              <a:t>Source: Patricia and et al, 2009</a:t>
            </a:r>
          </a:p>
        </p:txBody>
      </p:sp>
      <p:sp>
        <p:nvSpPr>
          <p:cNvPr id="19" name="Oval 18"/>
          <p:cNvSpPr/>
          <p:nvPr/>
        </p:nvSpPr>
        <p:spPr>
          <a:xfrm>
            <a:off x="5181600" y="4419600"/>
            <a:ext cx="44958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rgbClr val="0000FF"/>
                </a:solidFill>
              </a:rPr>
              <a:t>         </a:t>
            </a:r>
            <a:r>
              <a:rPr lang="en-US" sz="1600" dirty="0">
                <a:solidFill>
                  <a:prstClr val="black"/>
                </a:solidFill>
              </a:rPr>
              <a:t>Sir Robert Koch</a:t>
            </a:r>
          </a:p>
          <a:p>
            <a:pPr algn="ctr">
              <a:defRPr/>
            </a:pPr>
            <a:r>
              <a:rPr lang="en-US" sz="1600" dirty="0" smtClean="0">
                <a:solidFill>
                  <a:prstClr val="black"/>
                </a:solidFill>
              </a:rPr>
              <a:t>    </a:t>
            </a:r>
            <a:r>
              <a:rPr lang="en-US" sz="1600" dirty="0">
                <a:solidFill>
                  <a:prstClr val="black"/>
                </a:solidFill>
              </a:rPr>
              <a:t>(1843-1910)</a:t>
            </a:r>
          </a:p>
        </p:txBody>
      </p:sp>
      <p:pic>
        <p:nvPicPr>
          <p:cNvPr id="24583" name="Picture 4" descr="http://t0.gstatic.com/images?q=tbn:ANd9GcRnwfB068fABr7F1GHKkUMMy0JAcht34Zkre4dF7YVy1WLVvxMoSA"/>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400800" y="1767068"/>
            <a:ext cx="2286000"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4" name="Rectangle 20"/>
          <p:cNvSpPr>
            <a:spLocks noChangeArrowheads="1"/>
          </p:cNvSpPr>
          <p:nvPr/>
        </p:nvSpPr>
        <p:spPr bwMode="auto">
          <a:xfrm>
            <a:off x="381000" y="1752600"/>
            <a:ext cx="5715000" cy="3662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spcAft>
                <a:spcPts val="1200"/>
              </a:spcAft>
              <a:buClr>
                <a:srgbClr val="1F497D">
                  <a:lumMod val="75000"/>
                </a:srgbClr>
              </a:buClr>
              <a:buFont typeface="Arial" panose="020B0604020202020204" pitchFamily="34" charset="0"/>
              <a:buChar char="•"/>
            </a:pPr>
            <a:r>
              <a:rPr lang="en-US" sz="2400" dirty="0">
                <a:solidFill>
                  <a:prstClr val="black"/>
                </a:solidFill>
                <a:cs typeface="Arial" charset="0"/>
              </a:rPr>
              <a:t>Sir Robert Koch, German physician.</a:t>
            </a:r>
          </a:p>
          <a:p>
            <a:pPr marL="342900" indent="-342900">
              <a:spcAft>
                <a:spcPts val="1200"/>
              </a:spcAft>
              <a:buClr>
                <a:srgbClr val="1F497D">
                  <a:lumMod val="75000"/>
                </a:srgbClr>
              </a:buClr>
              <a:buFont typeface="Arial" panose="020B0604020202020204" pitchFamily="34" charset="0"/>
              <a:buChar char="•"/>
            </a:pPr>
            <a:r>
              <a:rPr lang="en-US" sz="2400" dirty="0" smtClean="0">
                <a:solidFill>
                  <a:prstClr val="black"/>
                </a:solidFill>
                <a:cs typeface="Arial" charset="0"/>
              </a:rPr>
              <a:t>Established </a:t>
            </a:r>
            <a:r>
              <a:rPr lang="en-US" sz="2400" dirty="0">
                <a:solidFill>
                  <a:prstClr val="black"/>
                </a:solidFill>
                <a:cs typeface="Arial" charset="0"/>
              </a:rPr>
              <a:t>the field of bacteria.</a:t>
            </a:r>
          </a:p>
          <a:p>
            <a:pPr marL="342900" indent="-342900">
              <a:spcAft>
                <a:spcPts val="1200"/>
              </a:spcAft>
              <a:buClr>
                <a:srgbClr val="1F497D">
                  <a:lumMod val="75000"/>
                </a:srgbClr>
              </a:buClr>
              <a:buFont typeface="Arial" panose="020B0604020202020204" pitchFamily="34" charset="0"/>
              <a:buChar char="•"/>
            </a:pPr>
            <a:r>
              <a:rPr lang="en-US" sz="2400" dirty="0" smtClean="0">
                <a:solidFill>
                  <a:prstClr val="black"/>
                </a:solidFill>
                <a:cs typeface="Arial" charset="0"/>
              </a:rPr>
              <a:t>Excellent </a:t>
            </a:r>
            <a:r>
              <a:rPr lang="en-US" sz="2400" dirty="0">
                <a:solidFill>
                  <a:prstClr val="black"/>
                </a:solidFill>
                <a:cs typeface="Arial" charset="0"/>
              </a:rPr>
              <a:t>studied on TB, </a:t>
            </a:r>
            <a:r>
              <a:rPr lang="en-US" sz="2400" dirty="0" err="1">
                <a:solidFill>
                  <a:prstClr val="black"/>
                </a:solidFill>
                <a:cs typeface="Arial" charset="0"/>
              </a:rPr>
              <a:t>Vibriocholerae</a:t>
            </a:r>
            <a:r>
              <a:rPr lang="en-US" sz="2400" dirty="0">
                <a:solidFill>
                  <a:prstClr val="black"/>
                </a:solidFill>
                <a:cs typeface="Arial" charset="0"/>
              </a:rPr>
              <a:t>, anthrax.</a:t>
            </a:r>
          </a:p>
          <a:p>
            <a:pPr marL="342900" indent="-342900">
              <a:spcAft>
                <a:spcPts val="1200"/>
              </a:spcAft>
              <a:buClr>
                <a:srgbClr val="1F497D">
                  <a:lumMod val="75000"/>
                </a:srgbClr>
              </a:buClr>
              <a:buFont typeface="Arial" panose="020B0604020202020204" pitchFamily="34" charset="0"/>
              <a:buChar char="•"/>
            </a:pPr>
            <a:r>
              <a:rPr lang="en-US" sz="2400" dirty="0" smtClean="0">
                <a:solidFill>
                  <a:prstClr val="black"/>
                </a:solidFill>
                <a:cs typeface="Arial" charset="0"/>
              </a:rPr>
              <a:t>Nobel </a:t>
            </a:r>
            <a:r>
              <a:rPr lang="en-US" sz="2400" dirty="0">
                <a:solidFill>
                  <a:prstClr val="black"/>
                </a:solidFill>
                <a:cs typeface="Arial" charset="0"/>
              </a:rPr>
              <a:t>in medicine.</a:t>
            </a:r>
          </a:p>
          <a:p>
            <a:pPr marL="342900" indent="-342900">
              <a:spcAft>
                <a:spcPts val="1200"/>
              </a:spcAft>
              <a:buClr>
                <a:srgbClr val="1F497D">
                  <a:lumMod val="75000"/>
                </a:srgbClr>
              </a:buClr>
              <a:buFont typeface="Arial" panose="020B0604020202020204" pitchFamily="34" charset="0"/>
              <a:buChar char="•"/>
            </a:pPr>
            <a:r>
              <a:rPr lang="en-US" sz="2400" dirty="0" smtClean="0">
                <a:solidFill>
                  <a:prstClr val="black"/>
                </a:solidFill>
                <a:cs typeface="Arial" charset="0"/>
              </a:rPr>
              <a:t>Linked medicine </a:t>
            </a:r>
            <a:r>
              <a:rPr lang="en-US" sz="2400" dirty="0">
                <a:solidFill>
                  <a:prstClr val="black"/>
                </a:solidFill>
                <a:cs typeface="Arial" charset="0"/>
              </a:rPr>
              <a:t>with vet. medicine, especially study on </a:t>
            </a:r>
            <a:r>
              <a:rPr lang="en-US" sz="2400" dirty="0" err="1">
                <a:solidFill>
                  <a:prstClr val="black"/>
                </a:solidFill>
                <a:cs typeface="Arial" charset="0"/>
              </a:rPr>
              <a:t>Bacilus</a:t>
            </a:r>
            <a:r>
              <a:rPr lang="en-US" sz="2400" dirty="0">
                <a:solidFill>
                  <a:prstClr val="black"/>
                </a:solidFill>
                <a:cs typeface="Arial" charset="0"/>
              </a:rPr>
              <a:t> </a:t>
            </a:r>
            <a:r>
              <a:rPr lang="en-US" sz="2400" dirty="0" err="1">
                <a:solidFill>
                  <a:prstClr val="black"/>
                </a:solidFill>
                <a:cs typeface="Arial" charset="0"/>
              </a:rPr>
              <a:t>anthacis</a:t>
            </a:r>
            <a:r>
              <a:rPr lang="en-US" sz="2400" dirty="0">
                <a:solidFill>
                  <a:prstClr val="black"/>
                </a:solidFill>
                <a:cs typeface="Arial" charset="0"/>
              </a:rPr>
              <a:t>.   </a:t>
            </a:r>
          </a:p>
        </p:txBody>
      </p:sp>
      <p:sp>
        <p:nvSpPr>
          <p:cNvPr id="21" name="Title 3"/>
          <p:cNvSpPr>
            <a:spLocks noGrp="1"/>
          </p:cNvSpPr>
          <p:nvPr>
            <p:ph type="title"/>
          </p:nvPr>
        </p:nvSpPr>
        <p:spPr>
          <a:xfrm>
            <a:off x="457200" y="609600"/>
            <a:ext cx="8260672" cy="1039427"/>
          </a:xfrm>
        </p:spPr>
        <p:txBody>
          <a:bodyPr>
            <a:normAutofit fontScale="90000"/>
          </a:bodyPr>
          <a:lstStyle/>
          <a:p>
            <a:r>
              <a:rPr lang="en-US" b="1" dirty="0"/>
              <a:t>One Health History </a:t>
            </a:r>
            <a:r>
              <a:rPr lang="en-US" sz="2200" b="1" dirty="0"/>
              <a:t>(continued) </a:t>
            </a:r>
            <a:br>
              <a:rPr lang="en-US" sz="2200" b="1" dirty="0"/>
            </a:br>
            <a:endParaRPr lang="en-US" dirty="0"/>
          </a:p>
        </p:txBody>
      </p:sp>
    </p:spTree>
    <p:extLst>
      <p:ext uri="{BB962C8B-B14F-4D97-AF65-F5344CB8AC3E}">
        <p14:creationId xmlns:p14="http://schemas.microsoft.com/office/powerpoint/2010/main" xmlns="" val="30800788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body" idx="1"/>
          </p:nvPr>
        </p:nvSpPr>
        <p:spPr>
          <a:xfrm>
            <a:off x="457200" y="1447800"/>
            <a:ext cx="4495800" cy="3962400"/>
          </a:xfrm>
        </p:spPr>
        <p:txBody>
          <a:bodyPr lIns="71113" tIns="35556" rIns="71113" bIns="35556">
            <a:normAutofit fontScale="92500" lnSpcReduction="10000"/>
          </a:bodyPr>
          <a:lstStyle/>
          <a:p>
            <a:pPr>
              <a:lnSpc>
                <a:spcPct val="90000"/>
              </a:lnSpc>
              <a:buFontTx/>
              <a:buNone/>
            </a:pPr>
            <a:endParaRPr lang="en-US" sz="2200" dirty="0">
              <a:latin typeface="Arial" charset="0"/>
            </a:endParaRPr>
          </a:p>
          <a:p>
            <a:pPr>
              <a:lnSpc>
                <a:spcPct val="120000"/>
              </a:lnSpc>
              <a:spcAft>
                <a:spcPts val="600"/>
              </a:spcAft>
            </a:pPr>
            <a:r>
              <a:rPr lang="en-US" sz="2200" dirty="0">
                <a:cs typeface="Arial" charset="0"/>
              </a:rPr>
              <a:t>Sir William Osler, Canadian physician</a:t>
            </a:r>
          </a:p>
          <a:p>
            <a:pPr>
              <a:lnSpc>
                <a:spcPct val="120000"/>
              </a:lnSpc>
              <a:spcAft>
                <a:spcPts val="600"/>
              </a:spcAft>
            </a:pPr>
            <a:r>
              <a:rPr lang="en-US" sz="2200" dirty="0">
                <a:cs typeface="Arial" charset="0"/>
              </a:rPr>
              <a:t>1873 went to Germany, student of Robert </a:t>
            </a:r>
            <a:r>
              <a:rPr lang="en-US" sz="2200" dirty="0" err="1">
                <a:cs typeface="Arial" charset="0"/>
              </a:rPr>
              <a:t>Wirchow</a:t>
            </a:r>
            <a:r>
              <a:rPr lang="en-US" sz="2200" dirty="0">
                <a:cs typeface="Arial" charset="0"/>
              </a:rPr>
              <a:t>.</a:t>
            </a:r>
          </a:p>
          <a:p>
            <a:pPr>
              <a:lnSpc>
                <a:spcPct val="120000"/>
              </a:lnSpc>
              <a:spcAft>
                <a:spcPts val="600"/>
              </a:spcAft>
            </a:pPr>
            <a:r>
              <a:rPr lang="en-US" sz="2200" dirty="0">
                <a:cs typeface="Arial" charset="0"/>
              </a:rPr>
              <a:t>Established the field of vet. pathology as an academic </a:t>
            </a:r>
            <a:r>
              <a:rPr lang="en-US" sz="2200" dirty="0" smtClean="0">
                <a:cs typeface="Arial" charset="0"/>
              </a:rPr>
              <a:t>disciplinary </a:t>
            </a:r>
            <a:r>
              <a:rPr lang="en-US" sz="2200" dirty="0">
                <a:cs typeface="Arial" charset="0"/>
              </a:rPr>
              <a:t>in North American.</a:t>
            </a:r>
          </a:p>
          <a:p>
            <a:pPr>
              <a:lnSpc>
                <a:spcPct val="120000"/>
              </a:lnSpc>
              <a:spcAft>
                <a:spcPts val="600"/>
              </a:spcAft>
            </a:pPr>
            <a:r>
              <a:rPr lang="en-US" sz="2200" dirty="0">
                <a:cs typeface="Arial" charset="0"/>
              </a:rPr>
              <a:t>Sir W. Osler was first to use: “One Medicine” in literature</a:t>
            </a:r>
          </a:p>
          <a:p>
            <a:pPr marL="114300" indent="0">
              <a:lnSpc>
                <a:spcPct val="120000"/>
              </a:lnSpc>
              <a:spcAft>
                <a:spcPts val="600"/>
              </a:spcAft>
              <a:buNone/>
            </a:pPr>
            <a:endParaRPr lang="en-US" sz="2200" dirty="0">
              <a:latin typeface="Arial" charset="0"/>
            </a:endParaRPr>
          </a:p>
          <a:p>
            <a:pPr>
              <a:lnSpc>
                <a:spcPct val="90000"/>
              </a:lnSpc>
              <a:buFontTx/>
              <a:buNone/>
            </a:pPr>
            <a:endParaRPr lang="en-US" sz="22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a:p>
            <a:pPr>
              <a:lnSpc>
                <a:spcPct val="90000"/>
              </a:lnSpc>
            </a:pPr>
            <a:endParaRPr lang="en-US" sz="2200" baseline="30000" dirty="0">
              <a:latin typeface="Arial" charset="0"/>
            </a:endParaRPr>
          </a:p>
        </p:txBody>
      </p:sp>
      <p:grpSp>
        <p:nvGrpSpPr>
          <p:cNvPr id="20482" name="Group 3"/>
          <p:cNvGrpSpPr>
            <a:grpSpLocks/>
          </p:cNvGrpSpPr>
          <p:nvPr/>
        </p:nvGrpSpPr>
        <p:grpSpPr bwMode="auto">
          <a:xfrm>
            <a:off x="12925425" y="6642100"/>
            <a:ext cx="11107738" cy="11234738"/>
            <a:chOff x="12468225" y="5358480"/>
            <a:chExt cx="11107738" cy="11234069"/>
          </a:xfrm>
        </p:grpSpPr>
        <p:grpSp>
          <p:nvGrpSpPr>
            <p:cNvPr id="20488" name="Group 28"/>
            <p:cNvGrpSpPr>
              <a:grpSpLocks/>
            </p:cNvGrpSpPr>
            <p:nvPr/>
          </p:nvGrpSpPr>
          <p:grpSpPr bwMode="auto">
            <a:xfrm>
              <a:off x="12468225" y="6599237"/>
              <a:ext cx="11107738" cy="9993312"/>
              <a:chOff x="13288962" y="5913437"/>
              <a:chExt cx="10363200" cy="8940218"/>
            </a:xfrm>
          </p:grpSpPr>
          <p:pic>
            <p:nvPicPr>
              <p:cNvPr id="20491" name="Picture 16" descr="world map 2.jpe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010673" y="7881607"/>
                <a:ext cx="6421438" cy="4463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onut 9"/>
              <p:cNvSpPr>
                <a:spLocks/>
              </p:cNvSpPr>
              <p:nvPr/>
            </p:nvSpPr>
            <p:spPr bwMode="auto">
              <a:xfrm>
                <a:off x="14248710" y="5913968"/>
                <a:ext cx="7848306" cy="7924297"/>
              </a:xfrm>
              <a:custGeom>
                <a:avLst/>
                <a:gdLst>
                  <a:gd name="T0" fmla="*/ 0 w 7848306"/>
                  <a:gd name="T1" fmla="*/ 3962149 h 7924297"/>
                  <a:gd name="T2" fmla="*/ 3924153 w 7848306"/>
                  <a:gd name="T3" fmla="*/ 0 h 7924297"/>
                  <a:gd name="T4" fmla="*/ 7848306 w 7848306"/>
                  <a:gd name="T5" fmla="*/ 3962149 h 7924297"/>
                  <a:gd name="T6" fmla="*/ 3924153 w 7848306"/>
                  <a:gd name="T7" fmla="*/ 7924298 h 7924297"/>
                  <a:gd name="T8" fmla="*/ 0 w 7848306"/>
                  <a:gd name="T9" fmla="*/ 3962149 h 7924297"/>
                  <a:gd name="T10" fmla="*/ 97241 w 7848306"/>
                  <a:gd name="T11" fmla="*/ 3962149 h 7924297"/>
                  <a:gd name="T12" fmla="*/ 3924153 w 7848306"/>
                  <a:gd name="T13" fmla="*/ 7827057 h 7924297"/>
                  <a:gd name="T14" fmla="*/ 7751065 w 7848306"/>
                  <a:gd name="T15" fmla="*/ 3962149 h 7924297"/>
                  <a:gd name="T16" fmla="*/ 3924153 w 7848306"/>
                  <a:gd name="T17" fmla="*/ 97241 h 7924297"/>
                  <a:gd name="T18" fmla="*/ 97241 w 7848306"/>
                  <a:gd name="T19" fmla="*/ 3962149 h 7924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48306" h="7924297">
                    <a:moveTo>
                      <a:pt x="0" y="3962149"/>
                    </a:moveTo>
                    <a:cubicBezTo>
                      <a:pt x="0" y="1773915"/>
                      <a:pt x="1756903" y="0"/>
                      <a:pt x="3924153" y="0"/>
                    </a:cubicBezTo>
                    <a:cubicBezTo>
                      <a:pt x="6091403" y="0"/>
                      <a:pt x="7848306" y="1773915"/>
                      <a:pt x="7848306" y="3962149"/>
                    </a:cubicBezTo>
                    <a:cubicBezTo>
                      <a:pt x="7848306" y="6150383"/>
                      <a:pt x="6091403" y="7924298"/>
                      <a:pt x="3924153" y="7924298"/>
                    </a:cubicBezTo>
                    <a:cubicBezTo>
                      <a:pt x="1756903" y="7924298"/>
                      <a:pt x="0" y="6150383"/>
                      <a:pt x="0" y="3962149"/>
                    </a:cubicBezTo>
                    <a:close/>
                    <a:moveTo>
                      <a:pt x="97241" y="3962149"/>
                    </a:moveTo>
                    <a:cubicBezTo>
                      <a:pt x="97241" y="6096679"/>
                      <a:pt x="1810608" y="7827057"/>
                      <a:pt x="3924153" y="7827057"/>
                    </a:cubicBezTo>
                    <a:cubicBezTo>
                      <a:pt x="6037698" y="7827057"/>
                      <a:pt x="7751065" y="6096679"/>
                      <a:pt x="7751065" y="3962149"/>
                    </a:cubicBezTo>
                    <a:cubicBezTo>
                      <a:pt x="7751065" y="1827619"/>
                      <a:pt x="6037698" y="97241"/>
                      <a:pt x="3924153" y="97241"/>
                    </a:cubicBezTo>
                    <a:cubicBezTo>
                      <a:pt x="1810608" y="97241"/>
                      <a:pt x="97241" y="1827619"/>
                      <a:pt x="97241" y="3962149"/>
                    </a:cubicBezTo>
                    <a:close/>
                  </a:path>
                </a:pathLst>
              </a:custGeom>
              <a:solidFill>
                <a:schemeClr val="bg1"/>
              </a:solidFill>
              <a:ln w="9525" cap="flat" cmpd="sng">
                <a:solidFill>
                  <a:srgbClr val="FADD4D"/>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solidFill>
                    <a:prstClr val="black"/>
                  </a:solidFill>
                </a:endParaRPr>
              </a:p>
            </p:txBody>
          </p:sp>
          <p:pic>
            <p:nvPicPr>
              <p:cNvPr id="20493" name="Picture 3" descr="C:\Program Files\Microsoft Office\MEDIA\CAGCAT10\j0149627.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639073" y="10942637"/>
                <a:ext cx="2279121" cy="1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94" name="Picture 9" descr="C:\Users\hamil362\AppData\Local\Microsoft\Windows\Temporary Internet Files\Content.IE5\55CO53BD\MC900436920[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991873" y="12619037"/>
                <a:ext cx="2234618" cy="2234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95" name="Picture 10" descr="C:\Users\hamil362\AppData\Local\Microsoft\Windows\Temporary Internet Files\Content.IE5\LJJLZVWG\MC900056992[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725673" y="11628437"/>
                <a:ext cx="1343025" cy="181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96" name="Picture 2" descr="C:\Users\hamil362\AppData\Local\Microsoft\Windows\Temporary Internet Files\Content.IE5\LJJLZVWG\MC900413570[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3273" y="6446837"/>
                <a:ext cx="3078889" cy="1867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97" name="Picture 4" descr="C:\Users\hamil362\AppData\Local\Microsoft\Windows\Temporary Internet Files\Content.IE5\LJJLZVWG\MC900324476[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1289962" y="9190037"/>
                <a:ext cx="1758449" cy="1526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98" name="Picture 7" descr="C:\Users\hamil362\AppData\Local\Microsoft\Windows\Temporary Internet Files\Content.IE5\LJJLZVWG\MC900431603[1].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3288962" y="7285037"/>
                <a:ext cx="2516783" cy="2516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0489" name="Picture 29" descr="forest02.gi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5996450" y="5358480"/>
              <a:ext cx="3276600"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4083507" y="10594849"/>
              <a:ext cx="7239000" cy="2800600"/>
            </a:xfrm>
            <a:prstGeom prst="rect">
              <a:avLst/>
            </a:prstGeom>
            <a:noFill/>
          </p:spPr>
          <p:txBody>
            <a:bodyPr>
              <a:spAutoFit/>
            </a:bodyPr>
            <a:lstStyle/>
            <a:p>
              <a:pPr algn="ctr" defTabSz="2476652">
                <a:defRPr/>
              </a:pP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Một</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Sức</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Khỏe</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a:t>
              </a:r>
              <a:endPar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endParaRPr>
            </a:p>
          </p:txBody>
        </p:sp>
      </p:grpSp>
      <p:sp>
        <p:nvSpPr>
          <p:cNvPr id="16" name="Rectangle 15"/>
          <p:cNvSpPr/>
          <p:nvPr/>
        </p:nvSpPr>
        <p:spPr>
          <a:xfrm>
            <a:off x="4572000" y="5410200"/>
            <a:ext cx="3810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dirty="0">
                <a:solidFill>
                  <a:srgbClr val="0000FF"/>
                </a:solidFill>
                <a:latin typeface="Times New Roman" pitchFamily="18" charset="0"/>
                <a:cs typeface="Times New Roman" pitchFamily="18" charset="0"/>
              </a:rPr>
              <a:t>        </a:t>
            </a:r>
            <a:r>
              <a:rPr lang="en-US" sz="1200" dirty="0">
                <a:solidFill>
                  <a:prstClr val="black"/>
                </a:solidFill>
                <a:cs typeface="Times New Roman" pitchFamily="18" charset="0"/>
              </a:rPr>
              <a:t>Source: Patricia and et al, 2009</a:t>
            </a:r>
          </a:p>
        </p:txBody>
      </p:sp>
      <p:sp>
        <p:nvSpPr>
          <p:cNvPr id="19" name="Oval 18"/>
          <p:cNvSpPr/>
          <p:nvPr/>
        </p:nvSpPr>
        <p:spPr>
          <a:xfrm>
            <a:off x="4957281" y="4652962"/>
            <a:ext cx="4224337" cy="60483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a:solidFill>
                  <a:prstClr val="black"/>
                </a:solidFill>
              </a:rPr>
              <a:t>Sir William Osler (1849-1919</a:t>
            </a:r>
            <a:r>
              <a:rPr lang="en-US" sz="1400" dirty="0">
                <a:solidFill>
                  <a:prstClr val="black"/>
                </a:solidFill>
              </a:rPr>
              <a:t>)</a:t>
            </a:r>
          </a:p>
        </p:txBody>
      </p:sp>
      <p:pic>
        <p:nvPicPr>
          <p:cNvPr id="20486" name="Picture 4" descr="http://t2.gstatic.com/images?q=tbn:ANd9GcQ6-yK_C9P8cXxcqnSxjc9rNZSKjE2Rbf5cAVUUxvYXC88OoYQQn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638800" y="1676400"/>
            <a:ext cx="27432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Title 3"/>
          <p:cNvSpPr>
            <a:spLocks noGrp="1"/>
          </p:cNvSpPr>
          <p:nvPr>
            <p:ph type="title"/>
          </p:nvPr>
        </p:nvSpPr>
        <p:spPr>
          <a:xfrm>
            <a:off x="457200" y="609600"/>
            <a:ext cx="8260672" cy="1039427"/>
          </a:xfrm>
        </p:spPr>
        <p:txBody>
          <a:bodyPr>
            <a:normAutofit fontScale="90000"/>
          </a:bodyPr>
          <a:lstStyle/>
          <a:p>
            <a:r>
              <a:rPr lang="en-US" b="1" dirty="0"/>
              <a:t>One Health History </a:t>
            </a:r>
            <a:r>
              <a:rPr lang="en-US" sz="2200" b="1" dirty="0"/>
              <a:t>(continued) </a:t>
            </a:r>
            <a:br>
              <a:rPr lang="en-US" sz="2200" b="1" dirty="0"/>
            </a:br>
            <a:endParaRPr lang="en-US" dirty="0"/>
          </a:p>
        </p:txBody>
      </p:sp>
    </p:spTree>
    <p:extLst>
      <p:ext uri="{BB962C8B-B14F-4D97-AF65-F5344CB8AC3E}">
        <p14:creationId xmlns:p14="http://schemas.microsoft.com/office/powerpoint/2010/main" xmlns="" val="3098835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1" name="Picture 2" descr="http://ecx.images-amazon.com/images/I/51zrRKlCV1L.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86400" y="1524000"/>
            <a:ext cx="2971800" cy="392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5" name="Rectangle 3"/>
          <p:cNvSpPr>
            <a:spLocks noGrp="1" noChangeArrowheads="1"/>
          </p:cNvSpPr>
          <p:nvPr>
            <p:ph type="body" idx="1"/>
          </p:nvPr>
        </p:nvSpPr>
        <p:spPr>
          <a:xfrm>
            <a:off x="457200" y="1447800"/>
            <a:ext cx="4495800" cy="3962400"/>
          </a:xfrm>
        </p:spPr>
        <p:txBody>
          <a:bodyPr lIns="71113" tIns="35556" rIns="71113" bIns="35556"/>
          <a:lstStyle/>
          <a:p>
            <a:pPr>
              <a:buFontTx/>
              <a:buNone/>
            </a:pPr>
            <a:endParaRPr lang="en-US" sz="2400">
              <a:latin typeface="Arial" charset="0"/>
            </a:endParaRPr>
          </a:p>
          <a:p>
            <a:pPr>
              <a:buFontTx/>
              <a:buNone/>
            </a:pPr>
            <a:endParaRPr lang="en-US" sz="2400">
              <a:latin typeface="Arial" charset="0"/>
            </a:endParaRPr>
          </a:p>
          <a:p>
            <a:pPr>
              <a:buFontTx/>
              <a:buNone/>
            </a:pPr>
            <a:endParaRPr lang="en-US" sz="24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p:txBody>
      </p:sp>
      <p:grpSp>
        <p:nvGrpSpPr>
          <p:cNvPr id="26626" name="Group 3"/>
          <p:cNvGrpSpPr>
            <a:grpSpLocks/>
          </p:cNvGrpSpPr>
          <p:nvPr/>
        </p:nvGrpSpPr>
        <p:grpSpPr bwMode="auto">
          <a:xfrm>
            <a:off x="12925425" y="6642100"/>
            <a:ext cx="11107738" cy="11234738"/>
            <a:chOff x="12468225" y="5358480"/>
            <a:chExt cx="11107738" cy="11234069"/>
          </a:xfrm>
        </p:grpSpPr>
        <p:grpSp>
          <p:nvGrpSpPr>
            <p:cNvPr id="26633" name="Group 28"/>
            <p:cNvGrpSpPr>
              <a:grpSpLocks/>
            </p:cNvGrpSpPr>
            <p:nvPr/>
          </p:nvGrpSpPr>
          <p:grpSpPr bwMode="auto">
            <a:xfrm>
              <a:off x="12468225" y="6599237"/>
              <a:ext cx="11107738" cy="9993312"/>
              <a:chOff x="13288962" y="5913437"/>
              <a:chExt cx="10363200" cy="8940218"/>
            </a:xfrm>
          </p:grpSpPr>
          <p:pic>
            <p:nvPicPr>
              <p:cNvPr id="26636" name="Picture 16" descr="world map 2.jpe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010673" y="7881607"/>
                <a:ext cx="6421438" cy="4463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onut 9"/>
              <p:cNvSpPr>
                <a:spLocks/>
              </p:cNvSpPr>
              <p:nvPr/>
            </p:nvSpPr>
            <p:spPr bwMode="auto">
              <a:xfrm>
                <a:off x="14248710" y="5913968"/>
                <a:ext cx="7848306" cy="7924297"/>
              </a:xfrm>
              <a:custGeom>
                <a:avLst/>
                <a:gdLst>
                  <a:gd name="T0" fmla="*/ 0 w 7848306"/>
                  <a:gd name="T1" fmla="*/ 3962149 h 7924297"/>
                  <a:gd name="T2" fmla="*/ 3924153 w 7848306"/>
                  <a:gd name="T3" fmla="*/ 0 h 7924297"/>
                  <a:gd name="T4" fmla="*/ 7848306 w 7848306"/>
                  <a:gd name="T5" fmla="*/ 3962149 h 7924297"/>
                  <a:gd name="T6" fmla="*/ 3924153 w 7848306"/>
                  <a:gd name="T7" fmla="*/ 7924298 h 7924297"/>
                  <a:gd name="T8" fmla="*/ 0 w 7848306"/>
                  <a:gd name="T9" fmla="*/ 3962149 h 7924297"/>
                  <a:gd name="T10" fmla="*/ 97241 w 7848306"/>
                  <a:gd name="T11" fmla="*/ 3962149 h 7924297"/>
                  <a:gd name="T12" fmla="*/ 3924153 w 7848306"/>
                  <a:gd name="T13" fmla="*/ 7827057 h 7924297"/>
                  <a:gd name="T14" fmla="*/ 7751065 w 7848306"/>
                  <a:gd name="T15" fmla="*/ 3962149 h 7924297"/>
                  <a:gd name="T16" fmla="*/ 3924153 w 7848306"/>
                  <a:gd name="T17" fmla="*/ 97241 h 7924297"/>
                  <a:gd name="T18" fmla="*/ 97241 w 7848306"/>
                  <a:gd name="T19" fmla="*/ 3962149 h 7924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48306" h="7924297">
                    <a:moveTo>
                      <a:pt x="0" y="3962149"/>
                    </a:moveTo>
                    <a:cubicBezTo>
                      <a:pt x="0" y="1773915"/>
                      <a:pt x="1756903" y="0"/>
                      <a:pt x="3924153" y="0"/>
                    </a:cubicBezTo>
                    <a:cubicBezTo>
                      <a:pt x="6091403" y="0"/>
                      <a:pt x="7848306" y="1773915"/>
                      <a:pt x="7848306" y="3962149"/>
                    </a:cubicBezTo>
                    <a:cubicBezTo>
                      <a:pt x="7848306" y="6150383"/>
                      <a:pt x="6091403" y="7924298"/>
                      <a:pt x="3924153" y="7924298"/>
                    </a:cubicBezTo>
                    <a:cubicBezTo>
                      <a:pt x="1756903" y="7924298"/>
                      <a:pt x="0" y="6150383"/>
                      <a:pt x="0" y="3962149"/>
                    </a:cubicBezTo>
                    <a:close/>
                    <a:moveTo>
                      <a:pt x="97241" y="3962149"/>
                    </a:moveTo>
                    <a:cubicBezTo>
                      <a:pt x="97241" y="6096679"/>
                      <a:pt x="1810608" y="7827057"/>
                      <a:pt x="3924153" y="7827057"/>
                    </a:cubicBezTo>
                    <a:cubicBezTo>
                      <a:pt x="6037698" y="7827057"/>
                      <a:pt x="7751065" y="6096679"/>
                      <a:pt x="7751065" y="3962149"/>
                    </a:cubicBezTo>
                    <a:cubicBezTo>
                      <a:pt x="7751065" y="1827619"/>
                      <a:pt x="6037698" y="97241"/>
                      <a:pt x="3924153" y="97241"/>
                    </a:cubicBezTo>
                    <a:cubicBezTo>
                      <a:pt x="1810608" y="97241"/>
                      <a:pt x="97241" y="1827619"/>
                      <a:pt x="97241" y="3962149"/>
                    </a:cubicBezTo>
                    <a:close/>
                  </a:path>
                </a:pathLst>
              </a:custGeom>
              <a:solidFill>
                <a:schemeClr val="bg1"/>
              </a:solidFill>
              <a:ln w="9525" cap="flat" cmpd="sng">
                <a:solidFill>
                  <a:srgbClr val="FADD4D"/>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solidFill>
                    <a:prstClr val="black"/>
                  </a:solidFill>
                </a:endParaRPr>
              </a:p>
            </p:txBody>
          </p:sp>
          <p:pic>
            <p:nvPicPr>
              <p:cNvPr id="26638" name="Picture 3" descr="C:\Program Files\Microsoft Office\MEDIA\CAGCAT10\j0149627.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3639073" y="10942637"/>
                <a:ext cx="2279121" cy="1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9" name="Picture 9" descr="C:\Users\hamil362\AppData\Local\Microsoft\Windows\Temporary Internet Files\Content.IE5\55CO53BD\MC900436920[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6991873" y="12619037"/>
                <a:ext cx="2234618" cy="2234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40" name="Picture 10" descr="C:\Users\hamil362\AppData\Local\Microsoft\Windows\Temporary Internet Files\Content.IE5\LJJLZVWG\MC900056992[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725673" y="11628437"/>
                <a:ext cx="1343025" cy="181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41" name="Picture 2" descr="C:\Users\hamil362\AppData\Local\Microsoft\Windows\Temporary Internet Files\Content.IE5\LJJLZVWG\MC900413570[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0573273" y="6446837"/>
                <a:ext cx="3078889" cy="1867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42" name="Picture 4" descr="C:\Users\hamil362\AppData\Local\Microsoft\Windows\Temporary Internet Files\Content.IE5\LJJLZVWG\MC900324476[1].wmf"/>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1289962" y="9190037"/>
                <a:ext cx="1758449" cy="1526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43" name="Picture 7" descr="C:\Users\hamil362\AppData\Local\Microsoft\Windows\Temporary Internet Files\Content.IE5\LJJLZVWG\MC900431603[1].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3288962" y="7285037"/>
                <a:ext cx="2516783" cy="2516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6634" name="Picture 29" descr="forest02.gif"/>
            <p:cNvPicPr>
              <a:picLocks noChangeAspect="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5996450" y="5358480"/>
              <a:ext cx="3276600"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4083507" y="10594849"/>
              <a:ext cx="7239000" cy="2800600"/>
            </a:xfrm>
            <a:prstGeom prst="rect">
              <a:avLst/>
            </a:prstGeom>
            <a:noFill/>
          </p:spPr>
          <p:txBody>
            <a:bodyPr>
              <a:spAutoFit/>
            </a:bodyPr>
            <a:lstStyle/>
            <a:p>
              <a:pPr algn="ctr" defTabSz="2476652">
                <a:defRPr/>
              </a:pP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Một</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Sức</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Khỏe</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a:t>
              </a:r>
              <a:endPar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endParaRPr>
            </a:p>
          </p:txBody>
        </p:sp>
      </p:grpSp>
      <p:sp>
        <p:nvSpPr>
          <p:cNvPr id="16" name="Rectangle 15"/>
          <p:cNvSpPr/>
          <p:nvPr/>
        </p:nvSpPr>
        <p:spPr>
          <a:xfrm>
            <a:off x="6019800" y="5562600"/>
            <a:ext cx="3810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sz="1200" dirty="0">
                <a:solidFill>
                  <a:prstClr val="black"/>
                </a:solidFill>
                <a:cs typeface="Times New Roman" pitchFamily="18" charset="0"/>
              </a:rPr>
              <a:t>        Source: Patricia et al., 2009</a:t>
            </a:r>
          </a:p>
        </p:txBody>
      </p:sp>
      <p:sp>
        <p:nvSpPr>
          <p:cNvPr id="19" name="Oval 18"/>
          <p:cNvSpPr/>
          <p:nvPr/>
        </p:nvSpPr>
        <p:spPr>
          <a:xfrm>
            <a:off x="4953000" y="4724400"/>
            <a:ext cx="37338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prstClr val="white"/>
                </a:solidFill>
              </a:rPr>
              <a:t>         Sir </a:t>
            </a:r>
            <a:r>
              <a:rPr lang="en-US" sz="1600" dirty="0" err="1">
                <a:solidFill>
                  <a:prstClr val="white"/>
                </a:solidFill>
              </a:rPr>
              <a:t>Theobald</a:t>
            </a:r>
            <a:r>
              <a:rPr lang="en-US" sz="1600" dirty="0">
                <a:solidFill>
                  <a:prstClr val="white"/>
                </a:solidFill>
              </a:rPr>
              <a:t> Smith</a:t>
            </a:r>
          </a:p>
          <a:p>
            <a:pPr algn="ctr">
              <a:defRPr/>
            </a:pPr>
            <a:r>
              <a:rPr lang="en-US" sz="1600" dirty="0" smtClean="0">
                <a:solidFill>
                  <a:prstClr val="white"/>
                </a:solidFill>
              </a:rPr>
              <a:t>     </a:t>
            </a:r>
            <a:r>
              <a:rPr lang="en-US" sz="1600" dirty="0">
                <a:solidFill>
                  <a:prstClr val="white"/>
                </a:solidFill>
              </a:rPr>
              <a:t>(1859-1934</a:t>
            </a:r>
            <a:r>
              <a:rPr lang="en-US" sz="1600" dirty="0" smtClean="0">
                <a:solidFill>
                  <a:prstClr val="white"/>
                </a:solidFill>
              </a:rPr>
              <a:t>) </a:t>
            </a:r>
            <a:endParaRPr lang="en-US" sz="1600" dirty="0">
              <a:solidFill>
                <a:prstClr val="white"/>
              </a:solidFill>
            </a:endParaRPr>
          </a:p>
        </p:txBody>
      </p:sp>
      <p:sp>
        <p:nvSpPr>
          <p:cNvPr id="20" name="Rectangle 3"/>
          <p:cNvSpPr txBox="1">
            <a:spLocks noChangeArrowheads="1"/>
          </p:cNvSpPr>
          <p:nvPr/>
        </p:nvSpPr>
        <p:spPr bwMode="auto">
          <a:xfrm>
            <a:off x="457200" y="1339850"/>
            <a:ext cx="4572000" cy="4191000"/>
          </a:xfrm>
          <a:prstGeom prst="rect">
            <a:avLst/>
          </a:prstGeom>
          <a:noFill/>
          <a:ln>
            <a:miter lim="800000"/>
            <a:headEnd/>
            <a:tailEnd/>
          </a:ln>
        </p:spPr>
        <p:txBody>
          <a:bodyPr lIns="71113" tIns="35556" rIns="71113" bIns="35556">
            <a:normAutofit/>
          </a:bodyPr>
          <a:lstStyle/>
          <a:p>
            <a:pPr marL="342900" indent="-342900" algn="just">
              <a:spcBef>
                <a:spcPct val="20000"/>
              </a:spcBef>
              <a:buFont typeface="Arial" pitchFamily="34" charset="0"/>
              <a:buNone/>
              <a:defRPr/>
            </a:pPr>
            <a:r>
              <a:rPr lang="en-US" sz="2400" b="1" dirty="0">
                <a:solidFill>
                  <a:srgbClr val="FF0000"/>
                </a:solidFill>
                <a:latin typeface="Times New Roman" pitchFamily="18" charset="0"/>
                <a:cs typeface="Times New Roman" pitchFamily="18" charset="0"/>
              </a:rPr>
              <a:t> </a:t>
            </a:r>
          </a:p>
          <a:p>
            <a:pPr marL="342900" indent="-342900">
              <a:spcBef>
                <a:spcPct val="20000"/>
              </a:spcBef>
              <a:defRPr/>
            </a:pPr>
            <a:endParaRPr lang="en-US" sz="2400" dirty="0">
              <a:solidFill>
                <a:prstClr val="black"/>
              </a:solidFill>
            </a:endParaRPr>
          </a:p>
          <a:p>
            <a:pPr marL="342900" indent="-342900">
              <a:spcBef>
                <a:spcPct val="20000"/>
              </a:spcBef>
              <a:buFont typeface="Arial" pitchFamily="34" charset="0"/>
              <a:buChar char="•"/>
              <a:defRPr/>
            </a:pPr>
            <a:endParaRPr lang="en-US" sz="2400" dirty="0">
              <a:solidFill>
                <a:prstClr val="black"/>
              </a:solidFill>
            </a:endParaRPr>
          </a:p>
          <a:p>
            <a:pPr marL="342900" indent="-342900">
              <a:spcBef>
                <a:spcPct val="20000"/>
              </a:spcBef>
              <a:buFont typeface="Arial" pitchFamily="34" charset="0"/>
              <a:buNone/>
              <a:defRPr/>
            </a:pPr>
            <a:endParaRPr lang="en-US" sz="24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p:txBody>
      </p:sp>
      <p:sp>
        <p:nvSpPr>
          <p:cNvPr id="26632" name="Rectangle 20"/>
          <p:cNvSpPr>
            <a:spLocks noChangeArrowheads="1"/>
          </p:cNvSpPr>
          <p:nvPr/>
        </p:nvSpPr>
        <p:spPr bwMode="auto">
          <a:xfrm>
            <a:off x="304800" y="1600200"/>
            <a:ext cx="5105400" cy="4662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spcAft>
                <a:spcPts val="600"/>
              </a:spcAft>
              <a:buClr>
                <a:srgbClr val="1F497D">
                  <a:lumMod val="75000"/>
                </a:srgbClr>
              </a:buClr>
              <a:buFont typeface="Arial" panose="020B0604020202020204" pitchFamily="34" charset="0"/>
              <a:buChar char="•"/>
            </a:pPr>
            <a:r>
              <a:rPr lang="en-US" sz="2400" dirty="0">
                <a:solidFill>
                  <a:prstClr val="black"/>
                </a:solidFill>
                <a:cs typeface="Arial" charset="0"/>
              </a:rPr>
              <a:t>Theobald Smith and F.L. </a:t>
            </a:r>
            <a:r>
              <a:rPr lang="en-US" sz="2400" dirty="0" err="1">
                <a:solidFill>
                  <a:prstClr val="black"/>
                </a:solidFill>
                <a:cs typeface="Arial" charset="0"/>
              </a:rPr>
              <a:t>Kilbourne</a:t>
            </a:r>
            <a:r>
              <a:rPr lang="en-US" sz="2400" dirty="0">
                <a:solidFill>
                  <a:prstClr val="black"/>
                </a:solidFill>
                <a:cs typeface="Arial" charset="0"/>
              </a:rPr>
              <a:t> first discovered </a:t>
            </a:r>
            <a:r>
              <a:rPr lang="en-US" sz="2400" dirty="0" err="1">
                <a:solidFill>
                  <a:prstClr val="black"/>
                </a:solidFill>
                <a:cs typeface="Arial" charset="0"/>
              </a:rPr>
              <a:t>arthropode</a:t>
            </a:r>
            <a:r>
              <a:rPr lang="en-US" sz="2400" dirty="0">
                <a:solidFill>
                  <a:prstClr val="black"/>
                </a:solidFill>
                <a:cs typeface="Arial" charset="0"/>
              </a:rPr>
              <a:t> </a:t>
            </a:r>
            <a:r>
              <a:rPr lang="en-US" sz="2400" dirty="0" smtClean="0">
                <a:solidFill>
                  <a:prstClr val="black"/>
                </a:solidFill>
                <a:cs typeface="Arial" charset="0"/>
              </a:rPr>
              <a:t>play </a:t>
            </a:r>
            <a:r>
              <a:rPr lang="en-US" sz="2400" dirty="0">
                <a:solidFill>
                  <a:prstClr val="black"/>
                </a:solidFill>
                <a:cs typeface="Arial" charset="0"/>
              </a:rPr>
              <a:t>a role vector (1893)  </a:t>
            </a:r>
          </a:p>
          <a:p>
            <a:pPr marL="342900" indent="-342900">
              <a:spcAft>
                <a:spcPts val="600"/>
              </a:spcAft>
              <a:buClr>
                <a:srgbClr val="1F497D">
                  <a:lumMod val="75000"/>
                </a:srgbClr>
              </a:buClr>
              <a:buFont typeface="Arial" panose="020B0604020202020204" pitchFamily="34" charset="0"/>
              <a:buChar char="•"/>
            </a:pPr>
            <a:r>
              <a:rPr lang="en-US" sz="2400" i="1" dirty="0">
                <a:solidFill>
                  <a:prstClr val="black"/>
                </a:solidFill>
                <a:cs typeface="Arial" charset="0"/>
              </a:rPr>
              <a:t> </a:t>
            </a:r>
            <a:r>
              <a:rPr lang="en-US" sz="2400" dirty="0">
                <a:solidFill>
                  <a:prstClr val="black"/>
                </a:solidFill>
                <a:cs typeface="Arial" charset="0"/>
              </a:rPr>
              <a:t>Demonstrated </a:t>
            </a:r>
            <a:r>
              <a:rPr lang="en-US" sz="2400" i="1" dirty="0" err="1">
                <a:solidFill>
                  <a:prstClr val="black"/>
                </a:solidFill>
                <a:cs typeface="Arial" charset="0"/>
              </a:rPr>
              <a:t>Boophilus</a:t>
            </a:r>
            <a:r>
              <a:rPr lang="en-US" sz="2400" dirty="0">
                <a:solidFill>
                  <a:prstClr val="black"/>
                </a:solidFill>
                <a:cs typeface="Arial" charset="0"/>
              </a:rPr>
              <a:t>  transmission  </a:t>
            </a:r>
            <a:r>
              <a:rPr lang="en-US" sz="2400" i="1" dirty="0" err="1">
                <a:solidFill>
                  <a:prstClr val="black"/>
                </a:solidFill>
                <a:cs typeface="Arial" charset="0"/>
              </a:rPr>
              <a:t>Babesia</a:t>
            </a:r>
            <a:r>
              <a:rPr lang="en-US" sz="2400" i="1" dirty="0">
                <a:solidFill>
                  <a:prstClr val="black"/>
                </a:solidFill>
                <a:cs typeface="Arial" charset="0"/>
              </a:rPr>
              <a:t> </a:t>
            </a:r>
            <a:r>
              <a:rPr lang="en-US" sz="2400" i="1" dirty="0" err="1">
                <a:solidFill>
                  <a:prstClr val="black"/>
                </a:solidFill>
                <a:cs typeface="Arial" charset="0"/>
              </a:rPr>
              <a:t>bigemina</a:t>
            </a:r>
            <a:r>
              <a:rPr lang="en-US" sz="2400" dirty="0">
                <a:solidFill>
                  <a:prstClr val="black"/>
                </a:solidFill>
                <a:cs typeface="Arial" charset="0"/>
              </a:rPr>
              <a:t> parasite caused disease in cattle </a:t>
            </a:r>
          </a:p>
          <a:p>
            <a:pPr marL="342900" indent="-342900">
              <a:spcAft>
                <a:spcPts val="600"/>
              </a:spcAft>
              <a:buClr>
                <a:srgbClr val="1F497D">
                  <a:lumMod val="75000"/>
                </a:srgbClr>
              </a:buClr>
              <a:buFont typeface="Arial" panose="020B0604020202020204" pitchFamily="34" charset="0"/>
              <a:buChar char="•"/>
            </a:pPr>
            <a:r>
              <a:rPr lang="en-US" sz="2400" dirty="0" smtClean="0">
                <a:solidFill>
                  <a:prstClr val="black"/>
                </a:solidFill>
                <a:cs typeface="Arial" charset="0"/>
              </a:rPr>
              <a:t>Based </a:t>
            </a:r>
            <a:r>
              <a:rPr lang="en-US" sz="2400" dirty="0">
                <a:solidFill>
                  <a:prstClr val="black"/>
                </a:solidFill>
                <a:cs typeface="Arial" charset="0"/>
              </a:rPr>
              <a:t>on this discovery,  Walter Reed found the vector of Yellow fever. </a:t>
            </a:r>
          </a:p>
          <a:p>
            <a:pPr marL="285750" indent="-285750">
              <a:spcAft>
                <a:spcPts val="600"/>
              </a:spcAft>
              <a:buFont typeface="Arial" panose="020B0604020202020204" pitchFamily="34" charset="0"/>
              <a:buChar char="•"/>
            </a:pPr>
            <a:endParaRPr lang="en-US" dirty="0">
              <a:solidFill>
                <a:prstClr val="black"/>
              </a:solidFill>
              <a:cs typeface="Arial" charset="0"/>
            </a:endParaRPr>
          </a:p>
        </p:txBody>
      </p:sp>
      <p:sp>
        <p:nvSpPr>
          <p:cNvPr id="21" name="Title 3"/>
          <p:cNvSpPr>
            <a:spLocks noGrp="1"/>
          </p:cNvSpPr>
          <p:nvPr>
            <p:ph type="title"/>
          </p:nvPr>
        </p:nvSpPr>
        <p:spPr>
          <a:xfrm>
            <a:off x="457200" y="609600"/>
            <a:ext cx="8260672" cy="1039427"/>
          </a:xfrm>
        </p:spPr>
        <p:txBody>
          <a:bodyPr>
            <a:normAutofit fontScale="90000"/>
          </a:bodyPr>
          <a:lstStyle/>
          <a:p>
            <a:r>
              <a:rPr lang="en-US" b="1" dirty="0"/>
              <a:t>One Health History </a:t>
            </a:r>
            <a:r>
              <a:rPr lang="en-US" sz="2200" b="1" dirty="0"/>
              <a:t>(continued) </a:t>
            </a:r>
            <a:br>
              <a:rPr lang="en-US" sz="2200" b="1" dirty="0"/>
            </a:br>
            <a:endParaRPr lang="en-US" dirty="0"/>
          </a:p>
        </p:txBody>
      </p:sp>
    </p:spTree>
    <p:extLst>
      <p:ext uri="{BB962C8B-B14F-4D97-AF65-F5344CB8AC3E}">
        <p14:creationId xmlns:p14="http://schemas.microsoft.com/office/powerpoint/2010/main" xmlns="" val="38056388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1"/>
          </p:nvPr>
        </p:nvSpPr>
        <p:spPr>
          <a:xfrm>
            <a:off x="457200" y="1447800"/>
            <a:ext cx="4495800" cy="3962400"/>
          </a:xfrm>
        </p:spPr>
        <p:txBody>
          <a:bodyPr lIns="71113" tIns="35556" rIns="71113" bIns="35556"/>
          <a:lstStyle/>
          <a:p>
            <a:pPr>
              <a:buFontTx/>
              <a:buNone/>
            </a:pPr>
            <a:endParaRPr lang="en-US" sz="2400">
              <a:latin typeface="Arial" charset="0"/>
            </a:endParaRPr>
          </a:p>
          <a:p>
            <a:pPr>
              <a:buFontTx/>
              <a:buNone/>
            </a:pPr>
            <a:endParaRPr lang="en-US" sz="2400">
              <a:latin typeface="Arial" charset="0"/>
            </a:endParaRPr>
          </a:p>
          <a:p>
            <a:pPr>
              <a:buFontTx/>
              <a:buNone/>
            </a:pPr>
            <a:endParaRPr lang="en-US" sz="24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a:p>
            <a:endParaRPr lang="en-US" sz="2400" baseline="30000">
              <a:latin typeface="Arial" charset="0"/>
            </a:endParaRPr>
          </a:p>
        </p:txBody>
      </p:sp>
      <p:grpSp>
        <p:nvGrpSpPr>
          <p:cNvPr id="30722" name="Group 3"/>
          <p:cNvGrpSpPr>
            <a:grpSpLocks/>
          </p:cNvGrpSpPr>
          <p:nvPr/>
        </p:nvGrpSpPr>
        <p:grpSpPr bwMode="auto">
          <a:xfrm>
            <a:off x="12925425" y="6642100"/>
            <a:ext cx="11107738" cy="11234738"/>
            <a:chOff x="12468225" y="5358480"/>
            <a:chExt cx="11107738" cy="11234069"/>
          </a:xfrm>
        </p:grpSpPr>
        <p:grpSp>
          <p:nvGrpSpPr>
            <p:cNvPr id="30729" name="Group 28"/>
            <p:cNvGrpSpPr>
              <a:grpSpLocks/>
            </p:cNvGrpSpPr>
            <p:nvPr/>
          </p:nvGrpSpPr>
          <p:grpSpPr bwMode="auto">
            <a:xfrm>
              <a:off x="12468225" y="6599237"/>
              <a:ext cx="11107738" cy="9993312"/>
              <a:chOff x="13288962" y="5913437"/>
              <a:chExt cx="10363200" cy="8940218"/>
            </a:xfrm>
          </p:grpSpPr>
          <p:pic>
            <p:nvPicPr>
              <p:cNvPr id="30732" name="Picture 16" descr="world map 2.jpe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010673" y="7881607"/>
                <a:ext cx="6421438" cy="4463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onut 9"/>
              <p:cNvSpPr>
                <a:spLocks/>
              </p:cNvSpPr>
              <p:nvPr/>
            </p:nvSpPr>
            <p:spPr bwMode="auto">
              <a:xfrm>
                <a:off x="14248710" y="5913968"/>
                <a:ext cx="7848306" cy="7924297"/>
              </a:xfrm>
              <a:custGeom>
                <a:avLst/>
                <a:gdLst>
                  <a:gd name="T0" fmla="*/ 0 w 7848306"/>
                  <a:gd name="T1" fmla="*/ 3962149 h 7924297"/>
                  <a:gd name="T2" fmla="*/ 3924153 w 7848306"/>
                  <a:gd name="T3" fmla="*/ 0 h 7924297"/>
                  <a:gd name="T4" fmla="*/ 7848306 w 7848306"/>
                  <a:gd name="T5" fmla="*/ 3962149 h 7924297"/>
                  <a:gd name="T6" fmla="*/ 3924153 w 7848306"/>
                  <a:gd name="T7" fmla="*/ 7924298 h 7924297"/>
                  <a:gd name="T8" fmla="*/ 0 w 7848306"/>
                  <a:gd name="T9" fmla="*/ 3962149 h 7924297"/>
                  <a:gd name="T10" fmla="*/ 97241 w 7848306"/>
                  <a:gd name="T11" fmla="*/ 3962149 h 7924297"/>
                  <a:gd name="T12" fmla="*/ 3924153 w 7848306"/>
                  <a:gd name="T13" fmla="*/ 7827057 h 7924297"/>
                  <a:gd name="T14" fmla="*/ 7751065 w 7848306"/>
                  <a:gd name="T15" fmla="*/ 3962149 h 7924297"/>
                  <a:gd name="T16" fmla="*/ 3924153 w 7848306"/>
                  <a:gd name="T17" fmla="*/ 97241 h 7924297"/>
                  <a:gd name="T18" fmla="*/ 97241 w 7848306"/>
                  <a:gd name="T19" fmla="*/ 3962149 h 7924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48306" h="7924297">
                    <a:moveTo>
                      <a:pt x="0" y="3962149"/>
                    </a:moveTo>
                    <a:cubicBezTo>
                      <a:pt x="0" y="1773915"/>
                      <a:pt x="1756903" y="0"/>
                      <a:pt x="3924153" y="0"/>
                    </a:cubicBezTo>
                    <a:cubicBezTo>
                      <a:pt x="6091403" y="0"/>
                      <a:pt x="7848306" y="1773915"/>
                      <a:pt x="7848306" y="3962149"/>
                    </a:cubicBezTo>
                    <a:cubicBezTo>
                      <a:pt x="7848306" y="6150383"/>
                      <a:pt x="6091403" y="7924298"/>
                      <a:pt x="3924153" y="7924298"/>
                    </a:cubicBezTo>
                    <a:cubicBezTo>
                      <a:pt x="1756903" y="7924298"/>
                      <a:pt x="0" y="6150383"/>
                      <a:pt x="0" y="3962149"/>
                    </a:cubicBezTo>
                    <a:close/>
                    <a:moveTo>
                      <a:pt x="97241" y="3962149"/>
                    </a:moveTo>
                    <a:cubicBezTo>
                      <a:pt x="97241" y="6096679"/>
                      <a:pt x="1810608" y="7827057"/>
                      <a:pt x="3924153" y="7827057"/>
                    </a:cubicBezTo>
                    <a:cubicBezTo>
                      <a:pt x="6037698" y="7827057"/>
                      <a:pt x="7751065" y="6096679"/>
                      <a:pt x="7751065" y="3962149"/>
                    </a:cubicBezTo>
                    <a:cubicBezTo>
                      <a:pt x="7751065" y="1827619"/>
                      <a:pt x="6037698" y="97241"/>
                      <a:pt x="3924153" y="97241"/>
                    </a:cubicBezTo>
                    <a:cubicBezTo>
                      <a:pt x="1810608" y="97241"/>
                      <a:pt x="97241" y="1827619"/>
                      <a:pt x="97241" y="3962149"/>
                    </a:cubicBezTo>
                    <a:close/>
                  </a:path>
                </a:pathLst>
              </a:custGeom>
              <a:solidFill>
                <a:schemeClr val="bg1"/>
              </a:solidFill>
              <a:ln w="9525" cap="flat" cmpd="sng">
                <a:solidFill>
                  <a:srgbClr val="FADD4D"/>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solidFill>
                    <a:prstClr val="black"/>
                  </a:solidFill>
                </a:endParaRPr>
              </a:p>
            </p:txBody>
          </p:sp>
          <p:pic>
            <p:nvPicPr>
              <p:cNvPr id="30734" name="Picture 3" descr="C:\Program Files\Microsoft Office\MEDIA\CAGCAT10\j0149627.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639073" y="10942637"/>
                <a:ext cx="2279121" cy="1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5" name="Picture 9" descr="C:\Users\hamil362\AppData\Local\Microsoft\Windows\Temporary Internet Files\Content.IE5\55CO53BD\MC900436920[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991873" y="12619037"/>
                <a:ext cx="2234618" cy="2234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6" name="Picture 10" descr="C:\Users\hamil362\AppData\Local\Microsoft\Windows\Temporary Internet Files\Content.IE5\LJJLZVWG\MC900056992[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725673" y="11628437"/>
                <a:ext cx="1343025" cy="181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7" name="Picture 2" descr="C:\Users\hamil362\AppData\Local\Microsoft\Windows\Temporary Internet Files\Content.IE5\LJJLZVWG\MC900413570[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3273" y="6446837"/>
                <a:ext cx="3078889" cy="1867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8" name="Picture 4" descr="C:\Users\hamil362\AppData\Local\Microsoft\Windows\Temporary Internet Files\Content.IE5\LJJLZVWG\MC900324476[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1289962" y="9190037"/>
                <a:ext cx="1758449" cy="1526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9" name="Picture 7" descr="C:\Users\hamil362\AppData\Local\Microsoft\Windows\Temporary Internet Files\Content.IE5\LJJLZVWG\MC900431603[1].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3288962" y="7285037"/>
                <a:ext cx="2516783" cy="2516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0730" name="Picture 29" descr="forest02.gi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5996450" y="5358480"/>
              <a:ext cx="3276600"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4083507" y="10594849"/>
              <a:ext cx="7239000" cy="2800600"/>
            </a:xfrm>
            <a:prstGeom prst="rect">
              <a:avLst/>
            </a:prstGeom>
            <a:noFill/>
          </p:spPr>
          <p:txBody>
            <a:bodyPr>
              <a:spAutoFit/>
            </a:bodyPr>
            <a:lstStyle/>
            <a:p>
              <a:pPr algn="ctr" defTabSz="2476652">
                <a:defRPr/>
              </a:pP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Một</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Sức</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 </a:t>
              </a:r>
              <a:r>
                <a:rPr lang="en-US" sz="8800" b="1" dirty="0" err="1">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Khỏe</a:t>
              </a:r>
              <a:r>
                <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latin typeface="Helvetica"/>
                  <a:cs typeface="Helvetica"/>
                </a:rPr>
                <a:t>?</a:t>
              </a:r>
              <a:endParaRPr lang="en-US" sz="8800" b="1" dirty="0">
                <a:ln w="12700">
                  <a:solidFill>
                    <a:srgbClr val="1F497D">
                      <a:satMod val="155000"/>
                    </a:srgbClr>
                  </a:solidFill>
                  <a:prstDash val="solid"/>
                </a:ln>
                <a:solidFill>
                  <a:prstClr val="white"/>
                </a:solidFill>
                <a:effectLst>
                  <a:outerShdw blurRad="41275" dist="20320" dir="1800000" algn="tl" rotWithShape="0">
                    <a:srgbClr val="000000">
                      <a:alpha val="40000"/>
                    </a:srgbClr>
                  </a:outerShdw>
                </a:effectLst>
              </a:endParaRPr>
            </a:p>
          </p:txBody>
        </p:sp>
      </p:grpSp>
      <p:sp>
        <p:nvSpPr>
          <p:cNvPr id="16" name="Rectangle 15"/>
          <p:cNvSpPr/>
          <p:nvPr/>
        </p:nvSpPr>
        <p:spPr>
          <a:xfrm>
            <a:off x="4787900" y="5486400"/>
            <a:ext cx="3810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prstClr val="black"/>
                </a:solidFill>
                <a:cs typeface="Times New Roman" pitchFamily="18" charset="0"/>
              </a:rPr>
              <a:t>        Source: CDC, 2011 </a:t>
            </a:r>
          </a:p>
        </p:txBody>
      </p:sp>
      <p:sp>
        <p:nvSpPr>
          <p:cNvPr id="19" name="Oval 18"/>
          <p:cNvSpPr/>
          <p:nvPr/>
        </p:nvSpPr>
        <p:spPr>
          <a:xfrm>
            <a:off x="-76200" y="5029200"/>
            <a:ext cx="37338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prstClr val="black"/>
                </a:solidFill>
              </a:rPr>
              <a:t>         Sir Calvin </a:t>
            </a:r>
            <a:r>
              <a:rPr lang="en-US" sz="1600" dirty="0" err="1">
                <a:solidFill>
                  <a:prstClr val="black"/>
                </a:solidFill>
              </a:rPr>
              <a:t>Schwabe</a:t>
            </a:r>
            <a:r>
              <a:rPr lang="en-US" sz="1600" dirty="0">
                <a:solidFill>
                  <a:prstClr val="black"/>
                </a:solidFill>
              </a:rPr>
              <a:t> (1927-2006) </a:t>
            </a:r>
          </a:p>
        </p:txBody>
      </p:sp>
      <p:sp>
        <p:nvSpPr>
          <p:cNvPr id="20" name="Rectangle 3"/>
          <p:cNvSpPr txBox="1">
            <a:spLocks noChangeArrowheads="1"/>
          </p:cNvSpPr>
          <p:nvPr/>
        </p:nvSpPr>
        <p:spPr bwMode="auto">
          <a:xfrm>
            <a:off x="827088" y="1295400"/>
            <a:ext cx="3516312" cy="3933825"/>
          </a:xfrm>
          <a:prstGeom prst="rect">
            <a:avLst/>
          </a:prstGeom>
          <a:noFill/>
          <a:ln>
            <a:miter lim="800000"/>
            <a:headEnd/>
            <a:tailEnd/>
          </a:ln>
        </p:spPr>
        <p:txBody>
          <a:bodyPr lIns="71113" tIns="35556" rIns="71113" bIns="35556">
            <a:normAutofit/>
          </a:bodyPr>
          <a:lstStyle/>
          <a:p>
            <a:pPr marL="342900" indent="-342900" algn="just">
              <a:spcBef>
                <a:spcPct val="20000"/>
              </a:spcBef>
              <a:buFont typeface="Arial" pitchFamily="34" charset="0"/>
              <a:buNone/>
              <a:defRPr/>
            </a:pPr>
            <a:r>
              <a:rPr lang="en-US" sz="2400" b="1" dirty="0">
                <a:solidFill>
                  <a:srgbClr val="FF0000"/>
                </a:solidFill>
                <a:latin typeface="Times New Roman" pitchFamily="18" charset="0"/>
                <a:cs typeface="Times New Roman" pitchFamily="18" charset="0"/>
              </a:rPr>
              <a:t> </a:t>
            </a:r>
          </a:p>
          <a:p>
            <a:pPr marL="342900" indent="-342900">
              <a:spcBef>
                <a:spcPct val="20000"/>
              </a:spcBef>
              <a:defRPr/>
            </a:pPr>
            <a:endParaRPr lang="en-US" sz="2400" dirty="0">
              <a:solidFill>
                <a:prstClr val="black"/>
              </a:solidFill>
            </a:endParaRPr>
          </a:p>
          <a:p>
            <a:pPr marL="342900" indent="-342900">
              <a:spcBef>
                <a:spcPct val="20000"/>
              </a:spcBef>
              <a:buFont typeface="Arial" pitchFamily="34" charset="0"/>
              <a:buChar char="•"/>
              <a:defRPr/>
            </a:pPr>
            <a:endParaRPr lang="en-US" sz="2400" dirty="0">
              <a:solidFill>
                <a:prstClr val="black"/>
              </a:solidFill>
            </a:endParaRPr>
          </a:p>
          <a:p>
            <a:pPr marL="342900" indent="-342900">
              <a:spcBef>
                <a:spcPct val="20000"/>
              </a:spcBef>
              <a:buFont typeface="Arial" pitchFamily="34" charset="0"/>
              <a:buNone/>
              <a:defRPr/>
            </a:pPr>
            <a:endParaRPr lang="en-US" sz="24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a:p>
            <a:pPr marL="342900" indent="-342900">
              <a:spcBef>
                <a:spcPct val="20000"/>
              </a:spcBef>
              <a:buFont typeface="Arial" pitchFamily="34" charset="0"/>
              <a:buChar char="•"/>
              <a:defRPr/>
            </a:pPr>
            <a:endParaRPr lang="en-US" sz="2400" baseline="30000" dirty="0">
              <a:solidFill>
                <a:prstClr val="black"/>
              </a:solidFill>
            </a:endParaRPr>
          </a:p>
        </p:txBody>
      </p:sp>
      <p:pic>
        <p:nvPicPr>
          <p:cNvPr id="30727" name="Picture 4" descr="Thumbnail of Who is this man?"/>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57200" y="1887018"/>
            <a:ext cx="2584048" cy="3076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8" name="Rectangle 20"/>
          <p:cNvSpPr>
            <a:spLocks noChangeArrowheads="1"/>
          </p:cNvSpPr>
          <p:nvPr/>
        </p:nvSpPr>
        <p:spPr bwMode="auto">
          <a:xfrm>
            <a:off x="3352800" y="1981200"/>
            <a:ext cx="524510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spcAft>
                <a:spcPts val="600"/>
              </a:spcAft>
              <a:buClr>
                <a:srgbClr val="1F497D">
                  <a:lumMod val="75000"/>
                </a:srgbClr>
              </a:buClr>
              <a:buFont typeface="Arial" panose="020B0604020202020204" pitchFamily="34" charset="0"/>
              <a:buChar char="•"/>
            </a:pPr>
            <a:r>
              <a:rPr lang="en-US" sz="2400" dirty="0" smtClean="0">
                <a:solidFill>
                  <a:srgbClr val="000000"/>
                </a:solidFill>
                <a:cs typeface="Times New Roman" charset="0"/>
              </a:rPr>
              <a:t>Best </a:t>
            </a:r>
            <a:r>
              <a:rPr lang="en-US" sz="2400" dirty="0">
                <a:solidFill>
                  <a:srgbClr val="000000"/>
                </a:solidFill>
                <a:cs typeface="Times New Roman" charset="0"/>
              </a:rPr>
              <a:t>known </a:t>
            </a:r>
            <a:r>
              <a:rPr lang="en-US" sz="2400" dirty="0" smtClean="0">
                <a:solidFill>
                  <a:srgbClr val="000000"/>
                </a:solidFill>
                <a:cs typeface="Times New Roman" charset="0"/>
              </a:rPr>
              <a:t>along with </a:t>
            </a:r>
            <a:r>
              <a:rPr lang="en-US" sz="2400" dirty="0" err="1" smtClean="0">
                <a:solidFill>
                  <a:srgbClr val="000000"/>
                </a:solidFill>
                <a:cs typeface="Times New Roman" charset="0"/>
              </a:rPr>
              <a:t>Jame</a:t>
            </a:r>
            <a:r>
              <a:rPr lang="en-US" sz="2400" dirty="0" smtClean="0">
                <a:solidFill>
                  <a:srgbClr val="000000"/>
                </a:solidFill>
                <a:cs typeface="Times New Roman" charset="0"/>
              </a:rPr>
              <a:t> </a:t>
            </a:r>
            <a:r>
              <a:rPr lang="en-US" sz="2400" dirty="0">
                <a:solidFill>
                  <a:srgbClr val="000000"/>
                </a:solidFill>
                <a:cs typeface="Times New Roman" charset="0"/>
              </a:rPr>
              <a:t>H. </a:t>
            </a:r>
            <a:r>
              <a:rPr lang="en-US" sz="2400" dirty="0" smtClean="0">
                <a:solidFill>
                  <a:srgbClr val="000000"/>
                </a:solidFill>
                <a:cs typeface="Times New Roman" charset="0"/>
              </a:rPr>
              <a:t>Steele  as one of the founders </a:t>
            </a:r>
            <a:r>
              <a:rPr lang="en-US" sz="2400" dirty="0">
                <a:solidFill>
                  <a:srgbClr val="000000"/>
                </a:solidFill>
                <a:cs typeface="Times New Roman" charset="0"/>
              </a:rPr>
              <a:t>of the disciplinary </a:t>
            </a:r>
            <a:r>
              <a:rPr lang="en-US" sz="2400" dirty="0" smtClean="0">
                <a:solidFill>
                  <a:srgbClr val="000000"/>
                </a:solidFill>
                <a:cs typeface="Times New Roman" charset="0"/>
              </a:rPr>
              <a:t>of veterinary  </a:t>
            </a:r>
            <a:r>
              <a:rPr lang="en-US" sz="2400" dirty="0">
                <a:solidFill>
                  <a:srgbClr val="000000"/>
                </a:solidFill>
                <a:cs typeface="Times New Roman" charset="0"/>
              </a:rPr>
              <a:t>epidemiology and </a:t>
            </a:r>
            <a:r>
              <a:rPr lang="en-US" sz="2400" dirty="0" smtClean="0">
                <a:solidFill>
                  <a:srgbClr val="000000"/>
                </a:solidFill>
                <a:cs typeface="Times New Roman" charset="0"/>
              </a:rPr>
              <a:t>the </a:t>
            </a:r>
            <a:r>
              <a:rPr lang="en-US" sz="2400" dirty="0">
                <a:solidFill>
                  <a:srgbClr val="000000"/>
                </a:solidFill>
                <a:cs typeface="Times New Roman" charset="0"/>
              </a:rPr>
              <a:t>concept of </a:t>
            </a:r>
            <a:r>
              <a:rPr lang="en-US" sz="2400" dirty="0" smtClean="0">
                <a:solidFill>
                  <a:srgbClr val="000000"/>
                </a:solidFill>
                <a:cs typeface="Times New Roman" charset="0"/>
              </a:rPr>
              <a:t>One </a:t>
            </a:r>
            <a:r>
              <a:rPr lang="en-US" sz="2400" dirty="0">
                <a:solidFill>
                  <a:srgbClr val="000000"/>
                </a:solidFill>
                <a:cs typeface="Times New Roman" charset="0"/>
              </a:rPr>
              <a:t>Medicine-One </a:t>
            </a:r>
            <a:r>
              <a:rPr lang="en-US" sz="2400" dirty="0" smtClean="0">
                <a:solidFill>
                  <a:srgbClr val="000000"/>
                </a:solidFill>
                <a:cs typeface="Times New Roman" charset="0"/>
              </a:rPr>
              <a:t>Health </a:t>
            </a:r>
            <a:endParaRPr lang="en-US" sz="2400" dirty="0">
              <a:solidFill>
                <a:srgbClr val="000000"/>
              </a:solidFill>
              <a:cs typeface="Times New Roman" charset="0"/>
            </a:endParaRPr>
          </a:p>
        </p:txBody>
      </p:sp>
      <p:sp>
        <p:nvSpPr>
          <p:cNvPr id="21" name="Title 3"/>
          <p:cNvSpPr>
            <a:spLocks noGrp="1"/>
          </p:cNvSpPr>
          <p:nvPr>
            <p:ph type="title"/>
          </p:nvPr>
        </p:nvSpPr>
        <p:spPr>
          <a:xfrm>
            <a:off x="457200" y="609600"/>
            <a:ext cx="8260672" cy="1039427"/>
          </a:xfrm>
        </p:spPr>
        <p:txBody>
          <a:bodyPr>
            <a:normAutofit fontScale="90000"/>
          </a:bodyPr>
          <a:lstStyle/>
          <a:p>
            <a:r>
              <a:rPr lang="en-US" b="1" dirty="0"/>
              <a:t>One Health History </a:t>
            </a:r>
            <a:r>
              <a:rPr lang="en-US" sz="2200" b="1" dirty="0"/>
              <a:t>(continued) </a:t>
            </a:r>
            <a:br>
              <a:rPr lang="en-US" sz="2200" b="1" dirty="0"/>
            </a:br>
            <a:endParaRPr lang="en-US" dirty="0"/>
          </a:p>
        </p:txBody>
      </p:sp>
    </p:spTree>
    <p:extLst>
      <p:ext uri="{BB962C8B-B14F-4D97-AF65-F5344CB8AC3E}">
        <p14:creationId xmlns:p14="http://schemas.microsoft.com/office/powerpoint/2010/main" xmlns="" val="189453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and concepts</a:t>
            </a:r>
            <a:endParaRPr lang="en-US" dirty="0"/>
          </a:p>
        </p:txBody>
      </p:sp>
      <p:sp>
        <p:nvSpPr>
          <p:cNvPr id="3" name="Text Placeholder 2"/>
          <p:cNvSpPr>
            <a:spLocks noGrp="1"/>
          </p:cNvSpPr>
          <p:nvPr>
            <p:ph type="body" idx="1"/>
          </p:nvPr>
        </p:nvSpPr>
        <p:spPr/>
        <p:txBody>
          <a:bodyPr/>
          <a:lstStyle/>
          <a:p>
            <a:r>
              <a:rPr lang="en-US" dirty="0" smtClean="0"/>
              <a:t> </a:t>
            </a:r>
            <a:endParaRPr lang="en-US" dirty="0"/>
          </a:p>
        </p:txBody>
      </p:sp>
    </p:spTree>
    <p:extLst>
      <p:ext uri="{BB962C8B-B14F-4D97-AF65-F5344CB8AC3E}">
        <p14:creationId xmlns:p14="http://schemas.microsoft.com/office/powerpoint/2010/main" xmlns="" val="17253031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Definitions  </a:t>
            </a:r>
            <a:endParaRPr lang="en-US" b="1" dirty="0"/>
          </a:p>
        </p:txBody>
      </p:sp>
      <p:sp>
        <p:nvSpPr>
          <p:cNvPr id="3" name="Content Placeholder 2"/>
          <p:cNvSpPr>
            <a:spLocks noGrp="1"/>
          </p:cNvSpPr>
          <p:nvPr>
            <p:ph idx="1"/>
          </p:nvPr>
        </p:nvSpPr>
        <p:spPr/>
        <p:txBody>
          <a:bodyPr/>
          <a:lstStyle/>
          <a:p>
            <a:pPr marL="114300" indent="0">
              <a:buNone/>
            </a:pPr>
            <a:r>
              <a:rPr lang="en-US" dirty="0" smtClean="0"/>
              <a:t>Directions:</a:t>
            </a:r>
          </a:p>
          <a:p>
            <a:r>
              <a:rPr lang="en-US" dirty="0" smtClean="0"/>
              <a:t>Conduct an internet search looking for definitions of the following terms.</a:t>
            </a:r>
          </a:p>
          <a:p>
            <a:pPr lvl="1"/>
            <a:r>
              <a:rPr lang="en-US" dirty="0" err="1" smtClean="0"/>
              <a:t>Ecohealth</a:t>
            </a:r>
            <a:endParaRPr lang="en-US" dirty="0" smtClean="0"/>
          </a:p>
          <a:p>
            <a:pPr lvl="1"/>
            <a:r>
              <a:rPr lang="en-US" dirty="0" smtClean="0"/>
              <a:t>Ecosystems Health</a:t>
            </a:r>
          </a:p>
          <a:p>
            <a:pPr lvl="1"/>
            <a:r>
              <a:rPr lang="en-US" dirty="0" smtClean="0"/>
              <a:t>Global Health</a:t>
            </a:r>
          </a:p>
          <a:p>
            <a:pPr lvl="1"/>
            <a:r>
              <a:rPr lang="en-US" dirty="0" smtClean="0"/>
              <a:t>One Health</a:t>
            </a:r>
          </a:p>
          <a:p>
            <a:pPr lvl="1"/>
            <a:r>
              <a:rPr lang="en-US" dirty="0" smtClean="0"/>
              <a:t>Environmental Health</a:t>
            </a:r>
          </a:p>
          <a:p>
            <a:r>
              <a:rPr lang="en-US" dirty="0" smtClean="0"/>
              <a:t>As you conduct the search, write down local, regional and international organizations </a:t>
            </a:r>
            <a:r>
              <a:rPr lang="en-US" dirty="0" err="1" smtClean="0"/>
              <a:t>youcome</a:t>
            </a:r>
            <a:r>
              <a:rPr lang="en-US" dirty="0" smtClean="0"/>
              <a:t> across.</a:t>
            </a:r>
            <a:endParaRPr lang="en-US" dirty="0"/>
          </a:p>
        </p:txBody>
      </p:sp>
    </p:spTree>
    <p:extLst>
      <p:ext uri="{BB962C8B-B14F-4D97-AF65-F5344CB8AC3E}">
        <p14:creationId xmlns:p14="http://schemas.microsoft.com/office/powerpoint/2010/main" xmlns="" val="1791721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676400"/>
            <a:ext cx="8534400" cy="4573560"/>
          </a:xfrm>
          <a:prstGeom prst="rect">
            <a:avLst/>
          </a:prstGeom>
        </p:spPr>
        <p:txBody>
          <a:bodyPr wrap="square">
            <a:spAutoFit/>
          </a:bodyPr>
          <a:lstStyle/>
          <a:p>
            <a:pPr>
              <a:lnSpc>
                <a:spcPct val="114000"/>
              </a:lnSpc>
            </a:pPr>
            <a:r>
              <a:rPr lang="en-AU" sz="2000" dirty="0"/>
              <a:t>The One Health concept is a worldwide strategy for expanding interdisciplinary collaborations and communications in all aspects of health care for humans, animals and the environment. The synergism achieved will advance health care for the 21st century and beyond by accelerating biomedical research discoveries, enhancing public health efficacy, expeditiously expanding the scientific knowledge base, and improving medical education and clinical care. When properly implemented, it will help protect and save untold millions of lives in our present and future generations.</a:t>
            </a:r>
            <a:endParaRPr lang="en-US" sz="2000" dirty="0"/>
          </a:p>
          <a:p>
            <a:r>
              <a:rPr lang="en-AU" dirty="0"/>
              <a:t> </a:t>
            </a:r>
            <a:endParaRPr lang="en-US" dirty="0"/>
          </a:p>
          <a:p>
            <a:pPr algn="r"/>
            <a:r>
              <a:rPr lang="en-US" sz="1400" u="sng" dirty="0">
                <a:hlinkClick r:id="rId2"/>
              </a:rPr>
              <a:t>http://www.onehealthinitiative.com/about.php</a:t>
            </a:r>
            <a:endParaRPr lang="en-US" sz="1400" dirty="0"/>
          </a:p>
          <a:p>
            <a:r>
              <a:rPr lang="en-US" dirty="0"/>
              <a:t> </a:t>
            </a:r>
          </a:p>
          <a:p>
            <a:r>
              <a:rPr lang="en-US" dirty="0" smtClean="0"/>
              <a:t> </a:t>
            </a:r>
            <a:endParaRPr lang="en-US" dirty="0"/>
          </a:p>
          <a:p>
            <a:r>
              <a:rPr lang="en-US" dirty="0"/>
              <a:t> </a:t>
            </a:r>
          </a:p>
        </p:txBody>
      </p:sp>
      <p:sp>
        <p:nvSpPr>
          <p:cNvPr id="3" name="Title 2"/>
          <p:cNvSpPr>
            <a:spLocks noGrp="1"/>
          </p:cNvSpPr>
          <p:nvPr>
            <p:ph type="title"/>
          </p:nvPr>
        </p:nvSpPr>
        <p:spPr/>
        <p:txBody>
          <a:bodyPr>
            <a:normAutofit/>
          </a:bodyPr>
          <a:lstStyle/>
          <a:p>
            <a:r>
              <a:rPr lang="en-US" b="1" dirty="0" smtClean="0"/>
              <a:t>Definitions of One Health </a:t>
            </a:r>
            <a:r>
              <a:rPr lang="en-US" sz="2200" b="1" dirty="0" smtClean="0"/>
              <a:t> </a:t>
            </a:r>
            <a:endParaRPr lang="en-US" sz="2200" b="1" dirty="0"/>
          </a:p>
        </p:txBody>
      </p:sp>
    </p:spTree>
    <p:extLst>
      <p:ext uri="{BB962C8B-B14F-4D97-AF65-F5344CB8AC3E}">
        <p14:creationId xmlns:p14="http://schemas.microsoft.com/office/powerpoint/2010/main" xmlns="" val="3081818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767006"/>
            <a:ext cx="8534400" cy="3348609"/>
          </a:xfrm>
          <a:prstGeom prst="rect">
            <a:avLst/>
          </a:prstGeom>
        </p:spPr>
        <p:txBody>
          <a:bodyPr wrap="square">
            <a:spAutoFit/>
          </a:bodyPr>
          <a:lstStyle/>
          <a:p>
            <a:r>
              <a:rPr lang="en-US" dirty="0"/>
              <a:t> </a:t>
            </a:r>
          </a:p>
          <a:p>
            <a:pPr>
              <a:lnSpc>
                <a:spcPct val="114000"/>
              </a:lnSpc>
            </a:pPr>
            <a:r>
              <a:rPr lang="en-AU" sz="2000" dirty="0"/>
              <a:t>The One Health concept recognizes that the health of humans is connected to the health of animals and the environment.</a:t>
            </a:r>
            <a:endParaRPr lang="en-US" sz="2000" dirty="0"/>
          </a:p>
          <a:p>
            <a:pPr>
              <a:lnSpc>
                <a:spcPct val="114000"/>
              </a:lnSpc>
            </a:pPr>
            <a:r>
              <a:rPr lang="en-AU" sz="2000" dirty="0"/>
              <a:t>CDC uses a One Health approach by working with physicians, ecologists, and veterinarians to monitor and control public health threats. We do this by learning about how diseases spread among people, animals, and the environment.</a:t>
            </a:r>
            <a:endParaRPr lang="en-US" sz="2000" dirty="0"/>
          </a:p>
          <a:p>
            <a:pPr>
              <a:lnSpc>
                <a:spcPct val="114000"/>
              </a:lnSpc>
            </a:pPr>
            <a:r>
              <a:rPr lang="en-US" sz="2000" dirty="0"/>
              <a:t> </a:t>
            </a:r>
          </a:p>
          <a:p>
            <a:pPr algn="r"/>
            <a:r>
              <a:rPr lang="en-US" sz="1600" u="sng" dirty="0">
                <a:hlinkClick r:id="rId2"/>
              </a:rPr>
              <a:t>http://www.cdc.gov/onehealth/</a:t>
            </a:r>
            <a:endParaRPr lang="en-US" sz="1600" dirty="0"/>
          </a:p>
          <a:p>
            <a:r>
              <a:rPr lang="en-US" dirty="0"/>
              <a:t> </a:t>
            </a:r>
          </a:p>
        </p:txBody>
      </p:sp>
      <p:sp>
        <p:nvSpPr>
          <p:cNvPr id="3" name="Title 2"/>
          <p:cNvSpPr>
            <a:spLocks noGrp="1"/>
          </p:cNvSpPr>
          <p:nvPr>
            <p:ph type="title"/>
          </p:nvPr>
        </p:nvSpPr>
        <p:spPr/>
        <p:txBody>
          <a:bodyPr/>
          <a:lstStyle/>
          <a:p>
            <a:r>
              <a:rPr lang="en-US" b="1" dirty="0"/>
              <a:t>Definitions of One Health </a:t>
            </a:r>
            <a:r>
              <a:rPr lang="en-US" sz="2200" b="1" dirty="0"/>
              <a:t>(continued)</a:t>
            </a:r>
            <a:endParaRPr lang="en-US" b="1" dirty="0"/>
          </a:p>
        </p:txBody>
      </p:sp>
    </p:spTree>
    <p:extLst>
      <p:ext uri="{BB962C8B-B14F-4D97-AF65-F5344CB8AC3E}">
        <p14:creationId xmlns:p14="http://schemas.microsoft.com/office/powerpoint/2010/main" xmlns="" val="9383371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318205" y="5638800"/>
            <a:ext cx="7993063" cy="100806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smtClean="0">
                <a:solidFill>
                  <a:prstClr val="black"/>
                </a:solidFill>
              </a:rPr>
              <a:t>                                                            Source:  www.onehealththiniative.com</a:t>
            </a:r>
            <a:endParaRPr lang="en-US" sz="1200" dirty="0">
              <a:solidFill>
                <a:prstClr val="black"/>
              </a:solidFill>
            </a:endParaRPr>
          </a:p>
        </p:txBody>
      </p:sp>
      <p:sp>
        <p:nvSpPr>
          <p:cNvPr id="2" name="TextBox 1"/>
          <p:cNvSpPr txBox="1"/>
          <p:nvPr/>
        </p:nvSpPr>
        <p:spPr>
          <a:xfrm>
            <a:off x="685800" y="914400"/>
            <a:ext cx="7848600" cy="3114635"/>
          </a:xfrm>
          <a:prstGeom prst="rect">
            <a:avLst/>
          </a:prstGeom>
          <a:noFill/>
        </p:spPr>
        <p:txBody>
          <a:bodyPr wrap="square" rtlCol="0">
            <a:spAutoFit/>
          </a:bodyPr>
          <a:lstStyle/>
          <a:p>
            <a:pPr algn="ctr"/>
            <a:r>
              <a:rPr lang="en-US" sz="4400" dirty="0" smtClean="0">
                <a:solidFill>
                  <a:schemeClr val="accent3">
                    <a:lumMod val="75000"/>
                  </a:schemeClr>
                </a:solidFill>
                <a:latin typeface="+mj-lt"/>
              </a:rPr>
              <a:t>The One Health Concept</a:t>
            </a:r>
          </a:p>
          <a:p>
            <a:endParaRPr lang="en-US" dirty="0"/>
          </a:p>
          <a:p>
            <a:pPr>
              <a:lnSpc>
                <a:spcPct val="112000"/>
              </a:lnSpc>
            </a:pPr>
            <a:r>
              <a:rPr lang="en-US" sz="2400" dirty="0" smtClean="0"/>
              <a:t>“One Health (formerly called One </a:t>
            </a:r>
            <a:r>
              <a:rPr lang="en-US" sz="2400" dirty="0"/>
              <a:t>M</a:t>
            </a:r>
            <a:r>
              <a:rPr lang="en-US" sz="2400" dirty="0" smtClean="0"/>
              <a:t>edicine) is dedicated to improving the lives of all species—human and animal—through the integration of human medicine, veterinary medicine and environmental science.”</a:t>
            </a:r>
            <a:endParaRPr lang="en-US"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4114800"/>
            <a:ext cx="7467600" cy="1825779"/>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58217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Organizations working on </a:t>
            </a:r>
            <a:br>
              <a:rPr lang="en-US" b="1" dirty="0"/>
            </a:br>
            <a:r>
              <a:rPr lang="en-US" b="1" dirty="0"/>
              <a:t>one health</a:t>
            </a:r>
          </a:p>
        </p:txBody>
      </p:sp>
      <p:sp>
        <p:nvSpPr>
          <p:cNvPr id="3" name="Content Placeholder 2"/>
          <p:cNvSpPr>
            <a:spLocks noGrp="1"/>
          </p:cNvSpPr>
          <p:nvPr>
            <p:ph idx="1"/>
          </p:nvPr>
        </p:nvSpPr>
        <p:spPr/>
        <p:txBody>
          <a:bodyPr>
            <a:normAutofit/>
          </a:bodyPr>
          <a:lstStyle/>
          <a:p>
            <a:pPr>
              <a:spcAft>
                <a:spcPts val="1200"/>
              </a:spcAft>
            </a:pPr>
            <a:r>
              <a:rPr lang="en-US" dirty="0"/>
              <a:t>World Health Organization (WHO)</a:t>
            </a:r>
            <a:endParaRPr lang="en-US" sz="2200" dirty="0"/>
          </a:p>
          <a:p>
            <a:pPr>
              <a:spcAft>
                <a:spcPts val="1200"/>
              </a:spcAft>
            </a:pPr>
            <a:r>
              <a:rPr lang="en-US" dirty="0"/>
              <a:t>Food and Agriculture Organization (FAO)</a:t>
            </a:r>
            <a:endParaRPr lang="en-US" sz="2200" dirty="0"/>
          </a:p>
          <a:p>
            <a:pPr>
              <a:spcAft>
                <a:spcPts val="1200"/>
              </a:spcAft>
            </a:pPr>
            <a:r>
              <a:rPr lang="en-US" dirty="0"/>
              <a:t>World Organization for Animal Health (OIE)</a:t>
            </a:r>
            <a:endParaRPr lang="en-US" sz="2200" dirty="0"/>
          </a:p>
          <a:p>
            <a:pPr>
              <a:spcAft>
                <a:spcPts val="1200"/>
              </a:spcAft>
            </a:pPr>
            <a:r>
              <a:rPr lang="en-US" dirty="0"/>
              <a:t>One Health Initiative</a:t>
            </a:r>
            <a:endParaRPr lang="en-US" sz="2200" dirty="0"/>
          </a:p>
          <a:p>
            <a:pPr>
              <a:spcAft>
                <a:spcPts val="1200"/>
              </a:spcAft>
            </a:pPr>
            <a:r>
              <a:rPr lang="en-US" dirty="0"/>
              <a:t>US Centers for Disease Control</a:t>
            </a:r>
            <a:endParaRPr lang="en-US" sz="2200" dirty="0"/>
          </a:p>
          <a:p>
            <a:pPr>
              <a:spcAft>
                <a:spcPts val="1200"/>
              </a:spcAft>
            </a:pPr>
            <a:r>
              <a:rPr lang="en-US" dirty="0" err="1"/>
              <a:t>EcoHealth</a:t>
            </a:r>
            <a:r>
              <a:rPr lang="en-US" dirty="0"/>
              <a:t> </a:t>
            </a:r>
            <a:r>
              <a:rPr lang="en-US" dirty="0" smtClean="0"/>
              <a:t>Alliance</a:t>
            </a:r>
            <a:endParaRPr lang="en-US" sz="2200" dirty="0"/>
          </a:p>
        </p:txBody>
      </p:sp>
    </p:spTree>
    <p:extLst>
      <p:ext uri="{BB962C8B-B14F-4D97-AF65-F5344CB8AC3E}">
        <p14:creationId xmlns:p14="http://schemas.microsoft.com/office/powerpoint/2010/main" xmlns="" val="31688111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seaohun</a:t>
            </a:r>
            <a:endParaRPr lang="en-US" b="1" dirty="0"/>
          </a:p>
        </p:txBody>
      </p:sp>
      <p:sp>
        <p:nvSpPr>
          <p:cNvPr id="3" name="Content Placeholder 2"/>
          <p:cNvSpPr>
            <a:spLocks noGrp="1"/>
          </p:cNvSpPr>
          <p:nvPr>
            <p:ph idx="1"/>
          </p:nvPr>
        </p:nvSpPr>
        <p:spPr/>
        <p:txBody>
          <a:bodyPr>
            <a:normAutofit/>
          </a:bodyPr>
          <a:lstStyle/>
          <a:p>
            <a:pPr marL="114300" indent="0">
              <a:spcAft>
                <a:spcPts val="1200"/>
              </a:spcAft>
              <a:buNone/>
            </a:pPr>
            <a:r>
              <a:rPr lang="en-US" b="1" i="1" dirty="0" smtClean="0"/>
              <a:t>South East </a:t>
            </a:r>
            <a:r>
              <a:rPr lang="en-US" b="1" i="1" dirty="0"/>
              <a:t>Asia One Health University Network (SEAOHUN</a:t>
            </a:r>
            <a:r>
              <a:rPr lang="en-US" b="1" i="1" dirty="0" smtClean="0"/>
              <a:t>) – includes the following four national networks - </a:t>
            </a:r>
            <a:endParaRPr lang="en-US" sz="2200" b="1" i="1" dirty="0"/>
          </a:p>
          <a:p>
            <a:pPr>
              <a:spcAft>
                <a:spcPts val="1200"/>
              </a:spcAft>
              <a:buClr>
                <a:schemeClr val="tx2">
                  <a:lumMod val="75000"/>
                </a:schemeClr>
              </a:buClr>
            </a:pPr>
            <a:r>
              <a:rPr lang="en-US" dirty="0"/>
              <a:t>Indonesia One Health University Network (INDOHUN)</a:t>
            </a:r>
          </a:p>
          <a:p>
            <a:pPr>
              <a:spcAft>
                <a:spcPts val="1200"/>
              </a:spcAft>
              <a:buClr>
                <a:schemeClr val="tx2">
                  <a:lumMod val="75000"/>
                </a:schemeClr>
              </a:buClr>
            </a:pPr>
            <a:r>
              <a:rPr lang="en-US" dirty="0"/>
              <a:t>Malaysia One Health University Network (</a:t>
            </a:r>
            <a:r>
              <a:rPr lang="en-US" dirty="0" err="1" smtClean="0"/>
              <a:t>MyOHUN</a:t>
            </a:r>
            <a:r>
              <a:rPr lang="en-US" dirty="0"/>
              <a:t>)</a:t>
            </a:r>
          </a:p>
          <a:p>
            <a:pPr>
              <a:spcAft>
                <a:spcPts val="1200"/>
              </a:spcAft>
              <a:buClr>
                <a:schemeClr val="tx2">
                  <a:lumMod val="75000"/>
                </a:schemeClr>
              </a:buClr>
            </a:pPr>
            <a:r>
              <a:rPr lang="en-US" dirty="0"/>
              <a:t>Thailand One Health University Network (THOHUN)</a:t>
            </a:r>
          </a:p>
          <a:p>
            <a:pPr>
              <a:spcAft>
                <a:spcPts val="1200"/>
              </a:spcAft>
              <a:buClr>
                <a:schemeClr val="tx2">
                  <a:lumMod val="75000"/>
                </a:schemeClr>
              </a:buClr>
            </a:pPr>
            <a:r>
              <a:rPr lang="en-US" dirty="0"/>
              <a:t>Vietnam One Health University Network (VOHUN)</a:t>
            </a:r>
          </a:p>
          <a:p>
            <a:pPr marL="411480" lvl="1" indent="0">
              <a:spcAft>
                <a:spcPts val="1200"/>
              </a:spcAft>
              <a:buNone/>
            </a:pPr>
            <a:endParaRPr lang="en-US" sz="1800" dirty="0"/>
          </a:p>
        </p:txBody>
      </p:sp>
    </p:spTree>
    <p:extLst>
      <p:ext uri="{BB962C8B-B14F-4D97-AF65-F5344CB8AC3E}">
        <p14:creationId xmlns:p14="http://schemas.microsoft.com/office/powerpoint/2010/main" xmlns="" val="14627685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88906" y="1164233"/>
            <a:ext cx="7366188" cy="452953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958811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One health concepts and knowledge, </a:t>
            </a:r>
          </a:p>
          <a:p>
            <a:r>
              <a:rPr lang="en-US" dirty="0"/>
              <a:t>One Health Course</a:t>
            </a:r>
          </a:p>
          <a:p>
            <a:endParaRPr lang="en-US" dirty="0"/>
          </a:p>
        </p:txBody>
      </p:sp>
      <p:sp>
        <p:nvSpPr>
          <p:cNvPr id="4"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Who Might Be on a </a:t>
            </a:r>
          </a:p>
          <a:p>
            <a:r>
              <a:rPr lang="en-US" sz="3200" b="1" cap="none" dirty="0" smtClean="0"/>
              <a:t>One Health Team?</a:t>
            </a:r>
            <a:endParaRPr lang="en-US" sz="3200" b="1" cap="none" dirty="0"/>
          </a:p>
        </p:txBody>
      </p:sp>
    </p:spTree>
    <p:extLst>
      <p:ext uri="{BB962C8B-B14F-4D97-AF65-F5344CB8AC3E}">
        <p14:creationId xmlns:p14="http://schemas.microsoft.com/office/powerpoint/2010/main" xmlns="" val="35650385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3000" y="646246"/>
            <a:ext cx="7010400" cy="5743890"/>
          </a:xfrm>
          <a:prstGeom prst="rect">
            <a:avLst/>
          </a:prstGeom>
        </p:spPr>
      </p:pic>
    </p:spTree>
    <p:extLst>
      <p:ext uri="{BB962C8B-B14F-4D97-AF65-F5344CB8AC3E}">
        <p14:creationId xmlns:p14="http://schemas.microsoft.com/office/powerpoint/2010/main" xmlns="" val="2129198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277758"/>
            <a:ext cx="8077200" cy="1184940"/>
          </a:xfrm>
          <a:prstGeom prst="rect">
            <a:avLst/>
          </a:prstGeom>
          <a:noFill/>
        </p:spPr>
        <p:txBody>
          <a:bodyPr wrap="square" rtlCol="0">
            <a:spAutoFit/>
          </a:bodyPr>
          <a:lstStyle/>
          <a:p>
            <a:r>
              <a:rPr lang="en-US" sz="4000" b="1" dirty="0" smtClean="0"/>
              <a:t>DEFORESTATION AND MALARIA:  </a:t>
            </a:r>
            <a:r>
              <a:rPr lang="en-US" sz="3100" b="1" dirty="0" smtClean="0"/>
              <a:t>Who should be on the One Health Team?</a:t>
            </a:r>
            <a:endParaRPr lang="en-US" sz="3100" b="1" dirty="0"/>
          </a:p>
        </p:txBody>
      </p:sp>
      <p:pic>
        <p:nvPicPr>
          <p:cNvPr id="1026" name="Picture 2" descr="http://climatetasmania.com.au/wp-content/uploads/2013/03/287OilPalmPlantatio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5000" y="2654172"/>
            <a:ext cx="5295900" cy="368947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2770968" y="6343649"/>
            <a:ext cx="4419600" cy="276999"/>
          </a:xfrm>
          <a:prstGeom prst="rect">
            <a:avLst/>
          </a:prstGeom>
          <a:noFill/>
        </p:spPr>
        <p:txBody>
          <a:bodyPr wrap="square" rtlCol="0">
            <a:spAutoFit/>
          </a:bodyPr>
          <a:lstStyle/>
          <a:p>
            <a:pPr algn="r"/>
            <a:r>
              <a:rPr lang="en-US" sz="1200" dirty="0" smtClean="0"/>
              <a:t>Source:  climatetasmania.com.au</a:t>
            </a:r>
            <a:endParaRPr lang="en-US" sz="1200" dirty="0"/>
          </a:p>
        </p:txBody>
      </p:sp>
    </p:spTree>
    <p:extLst>
      <p:ext uri="{BB962C8B-B14F-4D97-AF65-F5344CB8AC3E}">
        <p14:creationId xmlns:p14="http://schemas.microsoft.com/office/powerpoint/2010/main" xmlns="" val="20258133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Possible members of a </a:t>
            </a:r>
            <a:br>
              <a:rPr lang="en-US" b="1" dirty="0" smtClean="0"/>
            </a:br>
            <a:r>
              <a:rPr lang="en-US" b="1" dirty="0" smtClean="0"/>
              <a:t>one health team</a:t>
            </a:r>
            <a:endParaRPr lang="en-US" b="1" dirty="0"/>
          </a:p>
        </p:txBody>
      </p:sp>
      <p:sp>
        <p:nvSpPr>
          <p:cNvPr id="3" name="Content Placeholder 2"/>
          <p:cNvSpPr>
            <a:spLocks noGrp="1"/>
          </p:cNvSpPr>
          <p:nvPr>
            <p:ph sz="half" idx="1"/>
          </p:nvPr>
        </p:nvSpPr>
        <p:spPr>
          <a:xfrm>
            <a:off x="228600" y="1688592"/>
            <a:ext cx="4038600" cy="4407408"/>
          </a:xfrm>
        </p:spPr>
        <p:txBody>
          <a:bodyPr>
            <a:normAutofit fontScale="85000" lnSpcReduction="20000"/>
          </a:bodyPr>
          <a:lstStyle/>
          <a:p>
            <a:pPr>
              <a:lnSpc>
                <a:spcPct val="110000"/>
              </a:lnSpc>
            </a:pPr>
            <a:r>
              <a:rPr lang="en-US" sz="2600" dirty="0" smtClean="0"/>
              <a:t>Veterinarian</a:t>
            </a:r>
          </a:p>
          <a:p>
            <a:pPr>
              <a:lnSpc>
                <a:spcPct val="110000"/>
              </a:lnSpc>
            </a:pPr>
            <a:r>
              <a:rPr lang="en-US" sz="2600" dirty="0" smtClean="0"/>
              <a:t>Physician</a:t>
            </a:r>
          </a:p>
          <a:p>
            <a:pPr>
              <a:lnSpc>
                <a:spcPct val="110000"/>
              </a:lnSpc>
            </a:pPr>
            <a:r>
              <a:rPr lang="en-US" sz="2600" dirty="0" smtClean="0"/>
              <a:t>Nurse</a:t>
            </a:r>
          </a:p>
          <a:p>
            <a:pPr>
              <a:lnSpc>
                <a:spcPct val="110000"/>
              </a:lnSpc>
            </a:pPr>
            <a:r>
              <a:rPr lang="en-US" sz="2600" dirty="0" smtClean="0"/>
              <a:t>Public Health Worker</a:t>
            </a:r>
          </a:p>
          <a:p>
            <a:pPr>
              <a:lnSpc>
                <a:spcPct val="110000"/>
              </a:lnSpc>
            </a:pPr>
            <a:r>
              <a:rPr lang="en-US" sz="2600" dirty="0" smtClean="0"/>
              <a:t>Epidemiologist</a:t>
            </a:r>
          </a:p>
          <a:p>
            <a:pPr>
              <a:lnSpc>
                <a:spcPct val="110000"/>
              </a:lnSpc>
            </a:pPr>
            <a:r>
              <a:rPr lang="en-US" sz="2600" dirty="0" smtClean="0"/>
              <a:t>Wildlife Scientists</a:t>
            </a:r>
          </a:p>
          <a:p>
            <a:pPr>
              <a:lnSpc>
                <a:spcPct val="110000"/>
              </a:lnSpc>
            </a:pPr>
            <a:r>
              <a:rPr lang="en-US" sz="2600" dirty="0" smtClean="0"/>
              <a:t>Local Leader/Politician</a:t>
            </a:r>
            <a:endParaRPr lang="en-US" sz="2600" dirty="0"/>
          </a:p>
          <a:p>
            <a:pPr>
              <a:lnSpc>
                <a:spcPct val="110000"/>
              </a:lnSpc>
            </a:pPr>
            <a:r>
              <a:rPr lang="en-US" dirty="0"/>
              <a:t>Environmental  Health Worker</a:t>
            </a:r>
          </a:p>
          <a:p>
            <a:pPr>
              <a:lnSpc>
                <a:spcPct val="110000"/>
              </a:lnSpc>
            </a:pPr>
            <a:r>
              <a:rPr lang="en-US" dirty="0" smtClean="0"/>
              <a:t>Ecologist</a:t>
            </a:r>
          </a:p>
          <a:p>
            <a:pPr>
              <a:lnSpc>
                <a:spcPct val="110000"/>
              </a:lnSpc>
            </a:pPr>
            <a:r>
              <a:rPr lang="en-US" dirty="0" smtClean="0"/>
              <a:t>Social Scientist</a:t>
            </a:r>
          </a:p>
          <a:p>
            <a:pPr marL="61912" indent="0">
              <a:buNone/>
            </a:pPr>
            <a:endParaRPr lang="en-US" dirty="0"/>
          </a:p>
        </p:txBody>
      </p:sp>
      <p:sp>
        <p:nvSpPr>
          <p:cNvPr id="7" name="Content Placeholder 6"/>
          <p:cNvSpPr>
            <a:spLocks noGrp="1"/>
          </p:cNvSpPr>
          <p:nvPr>
            <p:ph sz="half" idx="2"/>
          </p:nvPr>
        </p:nvSpPr>
        <p:spPr>
          <a:xfrm>
            <a:off x="4419600" y="1688592"/>
            <a:ext cx="4343400" cy="4407408"/>
          </a:xfrm>
        </p:spPr>
        <p:txBody>
          <a:bodyPr>
            <a:noAutofit/>
          </a:bodyPr>
          <a:lstStyle/>
          <a:p>
            <a:r>
              <a:rPr lang="en-US" sz="2400" dirty="0" smtClean="0"/>
              <a:t>Economist</a:t>
            </a:r>
          </a:p>
          <a:p>
            <a:r>
              <a:rPr lang="en-US" sz="2400" dirty="0" smtClean="0"/>
              <a:t>Communications Specialist</a:t>
            </a:r>
          </a:p>
          <a:p>
            <a:r>
              <a:rPr lang="en-US" sz="2400" dirty="0" smtClean="0"/>
              <a:t>Emergency Responder</a:t>
            </a:r>
          </a:p>
          <a:p>
            <a:r>
              <a:rPr lang="en-US" sz="2400" dirty="0" err="1" smtClean="0"/>
              <a:t>Laboratorian</a:t>
            </a:r>
            <a:endParaRPr lang="en-US" sz="2400" dirty="0" smtClean="0"/>
          </a:p>
          <a:p>
            <a:r>
              <a:rPr lang="en-US" sz="2400" dirty="0" smtClean="0"/>
              <a:t>Pharmacist</a:t>
            </a:r>
          </a:p>
          <a:p>
            <a:r>
              <a:rPr lang="en-US" sz="2400" dirty="0" smtClean="0"/>
              <a:t>Logistician</a:t>
            </a:r>
          </a:p>
          <a:p>
            <a:r>
              <a:rPr lang="en-US" sz="2400" dirty="0" smtClean="0"/>
              <a:t>Public Affairs/Marketing</a:t>
            </a:r>
          </a:p>
          <a:p>
            <a:r>
              <a:rPr lang="en-US" sz="2400" dirty="0" smtClean="0"/>
              <a:t>Information Technologist</a:t>
            </a:r>
          </a:p>
        </p:txBody>
      </p:sp>
    </p:spTree>
    <p:extLst>
      <p:ext uri="{BB962C8B-B14F-4D97-AF65-F5344CB8AC3E}">
        <p14:creationId xmlns:p14="http://schemas.microsoft.com/office/powerpoint/2010/main" xmlns="" val="31649683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One health concepts and knowledge, </a:t>
            </a:r>
          </a:p>
          <a:p>
            <a:r>
              <a:rPr lang="en-US" dirty="0"/>
              <a:t>One Health Course</a:t>
            </a:r>
          </a:p>
          <a:p>
            <a:endParaRPr lang="en-US" dirty="0"/>
          </a:p>
        </p:txBody>
      </p:sp>
      <p:sp>
        <p:nvSpPr>
          <p:cNvPr id="4"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One Health Core </a:t>
            </a:r>
          </a:p>
          <a:p>
            <a:r>
              <a:rPr lang="en-US" sz="3200" b="1" cap="none" dirty="0" smtClean="0"/>
              <a:t>Competency Domains</a:t>
            </a:r>
            <a:endParaRPr lang="en-US" sz="3200" b="1" cap="none" dirty="0"/>
          </a:p>
        </p:txBody>
      </p:sp>
    </p:spTree>
    <p:extLst>
      <p:ext uri="{BB962C8B-B14F-4D97-AF65-F5344CB8AC3E}">
        <p14:creationId xmlns:p14="http://schemas.microsoft.com/office/powerpoint/2010/main" xmlns="" val="14726903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2531672189"/>
              </p:ext>
            </p:extLst>
          </p:nvPr>
        </p:nvGraphicFramePr>
        <p:xfrm>
          <a:off x="379413" y="379413"/>
          <a:ext cx="8564562" cy="6210300"/>
        </p:xfrm>
        <a:graphic>
          <a:graphicData uri="http://schemas.openxmlformats.org/presentationml/2006/ole">
            <p:oleObj spid="_x0000_s1030" name="Document" r:id="rId4" imgW="5870904" imgH="4264491" progId="Word.Document.12">
              <p:embed/>
            </p:oleObj>
          </a:graphicData>
        </a:graphic>
      </p:graphicFrame>
    </p:spTree>
    <p:extLst>
      <p:ext uri="{BB962C8B-B14F-4D97-AF65-F5344CB8AC3E}">
        <p14:creationId xmlns:p14="http://schemas.microsoft.com/office/powerpoint/2010/main" xmlns="" val="16771689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2057400" y="5105400"/>
            <a:ext cx="4953000" cy="523220"/>
          </a:xfrm>
          <a:prstGeom prst="rect">
            <a:avLst/>
          </a:prstGeom>
          <a:noFill/>
        </p:spPr>
        <p:txBody>
          <a:bodyPr wrap="square" rtlCol="0">
            <a:spAutoFit/>
          </a:bodyPr>
          <a:lstStyle/>
          <a:p>
            <a:pPr algn="ctr"/>
            <a:r>
              <a:rPr lang="en-US" sz="1400" dirty="0" smtClean="0"/>
              <a:t>Jeopardy Clip</a:t>
            </a:r>
          </a:p>
          <a:p>
            <a:pPr algn="ctr"/>
            <a:r>
              <a:rPr lang="en-US" sz="1400" dirty="0"/>
              <a:t>http://www.youtube.com/watch?v=XRheqRCv2FA</a:t>
            </a:r>
          </a:p>
        </p:txBody>
      </p:sp>
    </p:spTree>
    <p:extLst>
      <p:ext uri="{BB962C8B-B14F-4D97-AF65-F5344CB8AC3E}">
        <p14:creationId xmlns:p14="http://schemas.microsoft.com/office/powerpoint/2010/main" xmlns="" val="28708776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3212068"/>
            <a:ext cx="5257800" cy="369332"/>
          </a:xfrm>
          <a:prstGeom prst="rect">
            <a:avLst/>
          </a:prstGeom>
          <a:noFill/>
        </p:spPr>
        <p:txBody>
          <a:bodyPr wrap="square" rtlCol="0">
            <a:spAutoFit/>
          </a:bodyPr>
          <a:lstStyle/>
          <a:p>
            <a:pPr algn="ctr"/>
            <a:r>
              <a:rPr lang="en-US" b="1" dirty="0" smtClean="0"/>
              <a:t>Switch to Jeopardy PowerPoint Slides</a:t>
            </a:r>
            <a:endParaRPr lang="en-US" b="1" dirty="0"/>
          </a:p>
        </p:txBody>
      </p:sp>
    </p:spTree>
    <p:extLst>
      <p:ext uri="{BB962C8B-B14F-4D97-AF65-F5344CB8AC3E}">
        <p14:creationId xmlns:p14="http://schemas.microsoft.com/office/powerpoint/2010/main" xmlns="" val="42330559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One health concepts and knowledge, </a:t>
            </a:r>
          </a:p>
          <a:p>
            <a:r>
              <a:rPr lang="en-US" dirty="0"/>
              <a:t>One Health Course</a:t>
            </a:r>
          </a:p>
          <a:p>
            <a:endParaRPr lang="en-US" dirty="0"/>
          </a:p>
        </p:txBody>
      </p:sp>
      <p:sp>
        <p:nvSpPr>
          <p:cNvPr id="4"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000" b="1" cap="none" dirty="0" smtClean="0"/>
              <a:t>Is One Health </a:t>
            </a:r>
          </a:p>
          <a:p>
            <a:r>
              <a:rPr lang="en-US" sz="3000" b="1" cap="none" dirty="0" smtClean="0"/>
              <a:t>An Approach or a Discipline/Field?</a:t>
            </a:r>
            <a:endParaRPr lang="en-US" sz="3000" b="1" cap="none" dirty="0"/>
          </a:p>
        </p:txBody>
      </p:sp>
    </p:spTree>
    <p:extLst>
      <p:ext uri="{BB962C8B-B14F-4D97-AF65-F5344CB8AC3E}">
        <p14:creationId xmlns:p14="http://schemas.microsoft.com/office/powerpoint/2010/main" xmlns="" val="41449867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yj8692.files.wordpress.com/2010/01/bigstockphoto_debate_2749514.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67000" y="1797704"/>
            <a:ext cx="3800476" cy="277429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914400" y="4587895"/>
            <a:ext cx="7467600" cy="1231106"/>
          </a:xfrm>
          <a:prstGeom prst="rect">
            <a:avLst/>
          </a:prstGeom>
          <a:noFill/>
        </p:spPr>
        <p:txBody>
          <a:bodyPr wrap="square" rtlCol="0">
            <a:spAutoFit/>
          </a:bodyPr>
          <a:lstStyle/>
          <a:p>
            <a:pPr>
              <a:spcAft>
                <a:spcPts val="1200"/>
              </a:spcAft>
            </a:pPr>
            <a:endParaRPr lang="en-US" dirty="0" smtClean="0"/>
          </a:p>
          <a:p>
            <a:pPr marL="285750" indent="-285750">
              <a:spcAft>
                <a:spcPts val="1200"/>
              </a:spcAft>
              <a:buFont typeface="Arial" panose="020B0604020202020204" pitchFamily="34" charset="0"/>
              <a:buChar char="•"/>
            </a:pPr>
            <a:r>
              <a:rPr lang="en-US" dirty="0" smtClean="0"/>
              <a:t>20 minutes to prepare</a:t>
            </a:r>
          </a:p>
          <a:p>
            <a:pPr marL="285750" indent="-285750">
              <a:spcAft>
                <a:spcPts val="1200"/>
              </a:spcAft>
              <a:buFont typeface="Arial" panose="020B0604020202020204" pitchFamily="34" charset="0"/>
              <a:buChar char="•"/>
            </a:pPr>
            <a:r>
              <a:rPr lang="en-US" dirty="0" smtClean="0"/>
              <a:t>20 minutes to debate</a:t>
            </a:r>
            <a:endParaRPr lang="en-US" dirty="0"/>
          </a:p>
        </p:txBody>
      </p:sp>
      <p:sp>
        <p:nvSpPr>
          <p:cNvPr id="8" name="TextBox 7"/>
          <p:cNvSpPr txBox="1"/>
          <p:nvPr/>
        </p:nvSpPr>
        <p:spPr>
          <a:xfrm>
            <a:off x="914400" y="625495"/>
            <a:ext cx="7239000" cy="954107"/>
          </a:xfrm>
          <a:prstGeom prst="rect">
            <a:avLst/>
          </a:prstGeom>
          <a:noFill/>
        </p:spPr>
        <p:txBody>
          <a:bodyPr wrap="square" rtlCol="0">
            <a:spAutoFit/>
          </a:bodyPr>
          <a:lstStyle/>
          <a:p>
            <a:pPr algn="ctr"/>
            <a:r>
              <a:rPr lang="en-US" sz="2800" b="1" dirty="0" smtClean="0"/>
              <a:t>DEBATE:  Is One Health a </a:t>
            </a:r>
          </a:p>
          <a:p>
            <a:pPr algn="ctr"/>
            <a:r>
              <a:rPr lang="en-US" sz="2800" b="1" dirty="0" smtClean="0"/>
              <a:t>Discipline or an Approach</a:t>
            </a:r>
            <a:endParaRPr lang="en-US" sz="2800" b="1" dirty="0"/>
          </a:p>
        </p:txBody>
      </p:sp>
    </p:spTree>
    <p:extLst>
      <p:ext uri="{BB962C8B-B14F-4D97-AF65-F5344CB8AC3E}">
        <p14:creationId xmlns:p14="http://schemas.microsoft.com/office/powerpoint/2010/main" xmlns="" val="7892101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Parliamentary Debate rules</a:t>
            </a:r>
            <a:endParaRPr lang="en-US" b="1" dirty="0"/>
          </a:p>
        </p:txBody>
      </p:sp>
      <p:sp>
        <p:nvSpPr>
          <p:cNvPr id="3" name="Content Placeholder 2"/>
          <p:cNvSpPr>
            <a:spLocks noGrp="1"/>
          </p:cNvSpPr>
          <p:nvPr>
            <p:ph idx="1"/>
          </p:nvPr>
        </p:nvSpPr>
        <p:spPr/>
        <p:txBody>
          <a:bodyPr>
            <a:normAutofit/>
          </a:bodyPr>
          <a:lstStyle/>
          <a:p>
            <a:pPr lvl="0">
              <a:spcAft>
                <a:spcPts val="600"/>
              </a:spcAft>
            </a:pPr>
            <a:r>
              <a:rPr lang="en-US" dirty="0"/>
              <a:t>Group A will give its preliminary argument (10 </a:t>
            </a:r>
            <a:r>
              <a:rPr lang="en-US" dirty="0" smtClean="0"/>
              <a:t>Minutes) </a:t>
            </a:r>
            <a:endParaRPr lang="en-US" dirty="0"/>
          </a:p>
          <a:p>
            <a:pPr lvl="0">
              <a:spcAft>
                <a:spcPts val="600"/>
              </a:spcAft>
            </a:pPr>
            <a:r>
              <a:rPr lang="en-US" dirty="0"/>
              <a:t>Group B may interject at any time during or directly after the presentation to give their rebuttal. They can only interject </a:t>
            </a:r>
            <a:r>
              <a:rPr lang="en-US" dirty="0" smtClean="0"/>
              <a:t>once.</a:t>
            </a:r>
            <a:endParaRPr lang="en-US" dirty="0"/>
          </a:p>
          <a:p>
            <a:pPr lvl="0">
              <a:spcAft>
                <a:spcPts val="600"/>
              </a:spcAft>
            </a:pPr>
            <a:r>
              <a:rPr lang="en-US" dirty="0"/>
              <a:t>Group B will give its preliminary argument (10 </a:t>
            </a:r>
            <a:r>
              <a:rPr lang="en-US" dirty="0" smtClean="0"/>
              <a:t>Minutes </a:t>
            </a:r>
            <a:endParaRPr lang="en-US" dirty="0"/>
          </a:p>
          <a:p>
            <a:pPr lvl="0">
              <a:spcAft>
                <a:spcPts val="600"/>
              </a:spcAft>
            </a:pPr>
            <a:r>
              <a:rPr lang="en-US" dirty="0"/>
              <a:t>The rules for the rebuttal from Group A are the same as outlined for Group B.</a:t>
            </a:r>
          </a:p>
        </p:txBody>
      </p:sp>
    </p:spTree>
    <p:extLst>
      <p:ext uri="{BB962C8B-B14F-4D97-AF65-F5344CB8AC3E}">
        <p14:creationId xmlns:p14="http://schemas.microsoft.com/office/powerpoint/2010/main" xmlns="" val="7050252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One health concepts and knowledge, </a:t>
            </a:r>
          </a:p>
          <a:p>
            <a:r>
              <a:rPr lang="en-US" dirty="0"/>
              <a:t>One Health Course</a:t>
            </a:r>
          </a:p>
          <a:p>
            <a:endParaRPr lang="en-US" dirty="0"/>
          </a:p>
        </p:txBody>
      </p:sp>
      <p:sp>
        <p:nvSpPr>
          <p:cNvPr id="4"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One Health in Action </a:t>
            </a:r>
          </a:p>
          <a:p>
            <a:r>
              <a:rPr lang="en-US" sz="3200" b="1" i="1" cap="none" dirty="0" smtClean="0"/>
              <a:t>My </a:t>
            </a:r>
            <a:r>
              <a:rPr lang="en-US" sz="3200" b="1" i="1" cap="none" dirty="0"/>
              <a:t>P</a:t>
            </a:r>
            <a:r>
              <a:rPr lang="en-US" sz="3200" b="1" i="1" cap="none" dirty="0" smtClean="0"/>
              <a:t>roblem is </a:t>
            </a:r>
            <a:r>
              <a:rPr lang="en-US" sz="3200" b="1" i="1" cap="none" dirty="0"/>
              <a:t>R</a:t>
            </a:r>
            <a:r>
              <a:rPr lang="en-US" sz="3200" b="1" i="1" cap="none" dirty="0" smtClean="0"/>
              <a:t>eal</a:t>
            </a:r>
            <a:endParaRPr lang="en-US" sz="3200" b="1" i="1" cap="none" dirty="0"/>
          </a:p>
        </p:txBody>
      </p:sp>
    </p:spTree>
    <p:extLst>
      <p:ext uri="{BB962C8B-B14F-4D97-AF65-F5344CB8AC3E}">
        <p14:creationId xmlns:p14="http://schemas.microsoft.com/office/powerpoint/2010/main" xmlns="" val="3262556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Problem</a:t>
            </a:r>
            <a:endParaRPr lang="en-US" b="1" dirty="0"/>
          </a:p>
        </p:txBody>
      </p:sp>
      <p:sp>
        <p:nvSpPr>
          <p:cNvPr id="3" name="Content Placeholder 2"/>
          <p:cNvSpPr>
            <a:spLocks noGrp="1"/>
          </p:cNvSpPr>
          <p:nvPr>
            <p:ph idx="1"/>
          </p:nvPr>
        </p:nvSpPr>
        <p:spPr/>
        <p:txBody>
          <a:bodyPr/>
          <a:lstStyle/>
          <a:p>
            <a:pPr marL="114300" indent="0">
              <a:lnSpc>
                <a:spcPct val="114000"/>
              </a:lnSpc>
              <a:spcAft>
                <a:spcPts val="1200"/>
              </a:spcAft>
              <a:buNone/>
            </a:pPr>
            <a:r>
              <a:rPr lang="en-US" dirty="0"/>
              <a:t>There has been an outbreak of </a:t>
            </a:r>
            <a:r>
              <a:rPr lang="en-US" dirty="0" err="1"/>
              <a:t>Nipah</a:t>
            </a:r>
            <a:r>
              <a:rPr lang="en-US" dirty="0"/>
              <a:t> virus in </a:t>
            </a:r>
            <a:r>
              <a:rPr lang="en-US" dirty="0" err="1"/>
              <a:t>Lukut</a:t>
            </a:r>
            <a:r>
              <a:rPr lang="en-US" dirty="0"/>
              <a:t>, Port Dickson, Malaysia. A group of people have to be identified to discuss </a:t>
            </a:r>
            <a:r>
              <a:rPr lang="en-US" dirty="0" smtClean="0"/>
              <a:t>response and solutions to </a:t>
            </a:r>
            <a:r>
              <a:rPr lang="en-US" dirty="0"/>
              <a:t>the </a:t>
            </a:r>
            <a:r>
              <a:rPr lang="en-US" dirty="0" smtClean="0"/>
              <a:t>problems </a:t>
            </a:r>
            <a:r>
              <a:rPr lang="en-US" dirty="0"/>
              <a:t>created by the outbreak. The meeting will be held at the Ministry of Health and chaired by an official from the </a:t>
            </a:r>
            <a:r>
              <a:rPr lang="en-US" dirty="0" smtClean="0"/>
              <a:t>Ministry of Health.</a:t>
            </a:r>
            <a:endParaRPr lang="en-US" dirty="0"/>
          </a:p>
          <a:p>
            <a:endParaRPr lang="en-US" dirty="0"/>
          </a:p>
        </p:txBody>
      </p:sp>
    </p:spTree>
    <p:extLst>
      <p:ext uri="{BB962C8B-B14F-4D97-AF65-F5344CB8AC3E}">
        <p14:creationId xmlns:p14="http://schemas.microsoft.com/office/powerpoint/2010/main" xmlns="" val="36022489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Stakeholder meeting:  </a:t>
            </a:r>
            <a:br>
              <a:rPr lang="en-US" b="1" dirty="0" smtClean="0"/>
            </a:br>
            <a:r>
              <a:rPr lang="en-US" b="1" dirty="0" smtClean="0"/>
              <a:t>Roles &amp; responsibilities</a:t>
            </a:r>
            <a:endParaRPr lang="en-US" b="1" dirty="0"/>
          </a:p>
        </p:txBody>
      </p:sp>
      <p:sp>
        <p:nvSpPr>
          <p:cNvPr id="3" name="Content Placeholder 2"/>
          <p:cNvSpPr>
            <a:spLocks noGrp="1"/>
          </p:cNvSpPr>
          <p:nvPr>
            <p:ph idx="1"/>
          </p:nvPr>
        </p:nvSpPr>
        <p:spPr/>
        <p:txBody>
          <a:bodyPr/>
          <a:lstStyle/>
          <a:p>
            <a:pPr>
              <a:lnSpc>
                <a:spcPct val="114000"/>
              </a:lnSpc>
              <a:spcBef>
                <a:spcPts val="0"/>
              </a:spcBef>
              <a:spcAft>
                <a:spcPts val="1200"/>
              </a:spcAft>
            </a:pPr>
            <a:r>
              <a:rPr lang="en-US" dirty="0" smtClean="0"/>
              <a:t>Chairperson</a:t>
            </a:r>
          </a:p>
          <a:p>
            <a:pPr>
              <a:lnSpc>
                <a:spcPct val="114000"/>
              </a:lnSpc>
              <a:spcBef>
                <a:spcPts val="0"/>
              </a:spcBef>
              <a:spcAft>
                <a:spcPts val="1200"/>
              </a:spcAft>
            </a:pPr>
            <a:r>
              <a:rPr lang="en-US" dirty="0" smtClean="0"/>
              <a:t>Secretary</a:t>
            </a:r>
          </a:p>
          <a:p>
            <a:pPr>
              <a:lnSpc>
                <a:spcPct val="114000"/>
              </a:lnSpc>
              <a:spcBef>
                <a:spcPts val="0"/>
              </a:spcBef>
              <a:spcAft>
                <a:spcPts val="1200"/>
              </a:spcAft>
            </a:pPr>
            <a:r>
              <a:rPr lang="en-US" dirty="0" smtClean="0"/>
              <a:t>Stakeholders</a:t>
            </a:r>
          </a:p>
          <a:p>
            <a:pPr lvl="0"/>
            <a:endParaRPr lang="en-US" dirty="0" smtClean="0"/>
          </a:p>
          <a:p>
            <a:pPr lvl="0"/>
            <a:endParaRPr lang="en-US" dirty="0"/>
          </a:p>
          <a:p>
            <a:pPr lvl="0"/>
            <a:endParaRPr lang="en-US" dirty="0"/>
          </a:p>
          <a:p>
            <a:pPr marL="114300" indent="0">
              <a:lnSpc>
                <a:spcPct val="114000"/>
              </a:lnSpc>
              <a:spcAft>
                <a:spcPts val="1200"/>
              </a:spcAft>
              <a:buNone/>
            </a:pPr>
            <a:endParaRPr lang="en-US" dirty="0"/>
          </a:p>
        </p:txBody>
      </p:sp>
    </p:spTree>
    <p:extLst>
      <p:ext uri="{BB962C8B-B14F-4D97-AF65-F5344CB8AC3E}">
        <p14:creationId xmlns:p14="http://schemas.microsoft.com/office/powerpoint/2010/main" xmlns="" val="29196755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Stakeholder meeting:  Agenda</a:t>
            </a:r>
            <a:endParaRPr lang="en-US" b="1" dirty="0"/>
          </a:p>
        </p:txBody>
      </p:sp>
      <p:sp>
        <p:nvSpPr>
          <p:cNvPr id="3" name="Content Placeholder 2"/>
          <p:cNvSpPr>
            <a:spLocks noGrp="1"/>
          </p:cNvSpPr>
          <p:nvPr>
            <p:ph idx="1"/>
          </p:nvPr>
        </p:nvSpPr>
        <p:spPr/>
        <p:txBody>
          <a:bodyPr/>
          <a:lstStyle/>
          <a:p>
            <a:pPr marL="114300" indent="0">
              <a:lnSpc>
                <a:spcPct val="114000"/>
              </a:lnSpc>
              <a:spcBef>
                <a:spcPts val="0"/>
              </a:spcBef>
              <a:spcAft>
                <a:spcPts val="1200"/>
              </a:spcAft>
              <a:buNone/>
            </a:pPr>
            <a:r>
              <a:rPr lang="en-US" i="1" dirty="0" smtClean="0"/>
              <a:t>First fifteen minutes:</a:t>
            </a:r>
          </a:p>
          <a:p>
            <a:pPr lvl="0">
              <a:lnSpc>
                <a:spcPct val="114000"/>
              </a:lnSpc>
              <a:spcBef>
                <a:spcPts val="0"/>
              </a:spcBef>
            </a:pPr>
            <a:r>
              <a:rPr lang="en-US" dirty="0" smtClean="0"/>
              <a:t>Problems created by the outbreak</a:t>
            </a:r>
          </a:p>
          <a:p>
            <a:pPr lvl="0"/>
            <a:r>
              <a:rPr lang="en-US" dirty="0" smtClean="0"/>
              <a:t>Possible solutions</a:t>
            </a:r>
          </a:p>
          <a:p>
            <a:pPr lvl="0"/>
            <a:r>
              <a:rPr lang="en-US" dirty="0" smtClean="0"/>
              <a:t>Challenges the team will face</a:t>
            </a:r>
          </a:p>
          <a:p>
            <a:pPr lvl="0"/>
            <a:endParaRPr lang="en-US" dirty="0"/>
          </a:p>
          <a:p>
            <a:pPr marL="114300" indent="0">
              <a:lnSpc>
                <a:spcPct val="114000"/>
              </a:lnSpc>
              <a:spcBef>
                <a:spcPts val="0"/>
              </a:spcBef>
              <a:spcAft>
                <a:spcPts val="1200"/>
              </a:spcAft>
              <a:buNone/>
            </a:pPr>
            <a:r>
              <a:rPr lang="en-US" i="1" dirty="0" smtClean="0"/>
              <a:t>Next forty-five minutes</a:t>
            </a:r>
            <a:endParaRPr lang="en-US" i="1" dirty="0"/>
          </a:p>
          <a:p>
            <a:pPr lvl="0">
              <a:lnSpc>
                <a:spcPct val="114000"/>
              </a:lnSpc>
              <a:spcBef>
                <a:spcPts val="0"/>
              </a:spcBef>
            </a:pPr>
            <a:r>
              <a:rPr lang="en-US" dirty="0" smtClean="0"/>
              <a:t> Rank the problems</a:t>
            </a:r>
          </a:p>
          <a:p>
            <a:pPr lvl="0"/>
            <a:endParaRPr lang="en-US" dirty="0" smtClean="0"/>
          </a:p>
          <a:p>
            <a:pPr lvl="0"/>
            <a:endParaRPr lang="en-US" dirty="0"/>
          </a:p>
          <a:p>
            <a:pPr lvl="0"/>
            <a:endParaRPr lang="en-US" dirty="0"/>
          </a:p>
          <a:p>
            <a:pPr marL="114300" indent="0">
              <a:lnSpc>
                <a:spcPct val="114000"/>
              </a:lnSpc>
              <a:spcAft>
                <a:spcPts val="1200"/>
              </a:spcAft>
              <a:buNone/>
            </a:pPr>
            <a:endParaRPr lang="en-US" dirty="0"/>
          </a:p>
        </p:txBody>
      </p:sp>
    </p:spTree>
    <p:extLst>
      <p:ext uri="{BB962C8B-B14F-4D97-AF65-F5344CB8AC3E}">
        <p14:creationId xmlns:p14="http://schemas.microsoft.com/office/powerpoint/2010/main" xmlns="" val="23648698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What do you think?</a:t>
            </a:r>
            <a:endParaRPr lang="en-US" b="1" dirty="0"/>
          </a:p>
        </p:txBody>
      </p:sp>
      <p:sp>
        <p:nvSpPr>
          <p:cNvPr id="3" name="Content Placeholder 2"/>
          <p:cNvSpPr>
            <a:spLocks noGrp="1"/>
          </p:cNvSpPr>
          <p:nvPr>
            <p:ph sz="half" idx="2"/>
          </p:nvPr>
        </p:nvSpPr>
        <p:spPr>
          <a:xfrm>
            <a:off x="533400" y="1752600"/>
            <a:ext cx="8153400" cy="3687762"/>
          </a:xfrm>
        </p:spPr>
        <p:txBody>
          <a:bodyPr>
            <a:normAutofit/>
          </a:bodyPr>
          <a:lstStyle/>
          <a:p>
            <a:pPr>
              <a:spcAft>
                <a:spcPts val="600"/>
              </a:spcAft>
            </a:pPr>
            <a:r>
              <a:rPr lang="en-US" sz="2600" dirty="0" smtClean="0"/>
              <a:t>What are the challenges faced by the stakeholders?</a:t>
            </a:r>
          </a:p>
          <a:p>
            <a:pPr>
              <a:spcAft>
                <a:spcPts val="600"/>
              </a:spcAft>
            </a:pPr>
            <a:r>
              <a:rPr lang="en-US" sz="2600" dirty="0" smtClean="0"/>
              <a:t>What stakeholders were not at the meeting?</a:t>
            </a:r>
          </a:p>
          <a:p>
            <a:pPr>
              <a:spcAft>
                <a:spcPts val="600"/>
              </a:spcAft>
            </a:pPr>
            <a:r>
              <a:rPr lang="en-US" sz="2600" dirty="0" smtClean="0"/>
              <a:t>What might be the challenges those stakeholders face?</a:t>
            </a:r>
          </a:p>
          <a:p>
            <a:pPr>
              <a:spcAft>
                <a:spcPts val="600"/>
              </a:spcAft>
            </a:pPr>
            <a:r>
              <a:rPr lang="en-US" sz="2600" dirty="0" smtClean="0"/>
              <a:t>How might those stakeholders interact with those who attended the meeting?</a:t>
            </a:r>
          </a:p>
          <a:p>
            <a:endParaRPr lang="en-US" dirty="0"/>
          </a:p>
          <a:p>
            <a:endParaRPr lang="en-US" dirty="0"/>
          </a:p>
        </p:txBody>
      </p:sp>
    </p:spTree>
    <p:extLst>
      <p:ext uri="{BB962C8B-B14F-4D97-AF65-F5344CB8AC3E}">
        <p14:creationId xmlns:p14="http://schemas.microsoft.com/office/powerpoint/2010/main" xmlns="" val="357187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dirty="0"/>
              <a:t>One health concepts and knowledge, </a:t>
            </a:r>
          </a:p>
          <a:p>
            <a:r>
              <a:rPr lang="en-US" dirty="0"/>
              <a:t>One Health Course</a:t>
            </a:r>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b="1" cap="none" dirty="0" smtClean="0"/>
              <a:t>Module Review</a:t>
            </a:r>
            <a:endParaRPr lang="en-US" b="1" cap="none" dirty="0"/>
          </a:p>
        </p:txBody>
      </p:sp>
    </p:spTree>
    <p:extLst>
      <p:ext uri="{BB962C8B-B14F-4D97-AF65-F5344CB8AC3E}">
        <p14:creationId xmlns:p14="http://schemas.microsoft.com/office/powerpoint/2010/main" xmlns="" val="11287903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One thing..</a:t>
            </a:r>
            <a:endParaRPr lang="en-US" b="1" dirty="0"/>
          </a:p>
        </p:txBody>
      </p:sp>
      <p:sp>
        <p:nvSpPr>
          <p:cNvPr id="3" name="Content Placeholder 2"/>
          <p:cNvSpPr>
            <a:spLocks noGrp="1"/>
          </p:cNvSpPr>
          <p:nvPr>
            <p:ph idx="1"/>
          </p:nvPr>
        </p:nvSpPr>
        <p:spPr>
          <a:xfrm>
            <a:off x="457200" y="2133600"/>
            <a:ext cx="8229600" cy="4724400"/>
          </a:xfrm>
        </p:spPr>
        <p:txBody>
          <a:bodyPr>
            <a:normAutofit/>
          </a:bodyPr>
          <a:lstStyle/>
          <a:p>
            <a:pPr>
              <a:spcAft>
                <a:spcPts val="1200"/>
              </a:spcAft>
            </a:pPr>
            <a:r>
              <a:rPr lang="en-US" sz="3200" dirty="0" smtClean="0"/>
              <a:t>That you liked and felt was a strength of the module.</a:t>
            </a:r>
          </a:p>
          <a:p>
            <a:pPr>
              <a:spcAft>
                <a:spcPts val="1200"/>
              </a:spcAft>
            </a:pPr>
            <a:r>
              <a:rPr lang="en-US" sz="3200" dirty="0" smtClean="0"/>
              <a:t>That you would suggest we change (delete, alter or add)</a:t>
            </a:r>
            <a:endParaRPr lang="en-US" sz="3200" dirty="0"/>
          </a:p>
        </p:txBody>
      </p:sp>
      <p:sp>
        <p:nvSpPr>
          <p:cNvPr id="4" name="TextBox 3"/>
          <p:cNvSpPr txBox="1"/>
          <p:nvPr/>
        </p:nvSpPr>
        <p:spPr>
          <a:xfrm>
            <a:off x="5638800" y="4939881"/>
            <a:ext cx="2743200" cy="461665"/>
          </a:xfrm>
          <a:prstGeom prst="rect">
            <a:avLst/>
          </a:prstGeom>
          <a:noFill/>
        </p:spPr>
        <p:txBody>
          <a:bodyPr wrap="square" rtlCol="0">
            <a:spAutoFit/>
          </a:bodyPr>
          <a:lstStyle/>
          <a:p>
            <a:r>
              <a:rPr lang="en-US" sz="2400" dirty="0" smtClean="0">
                <a:latin typeface="Lucida Handwriting" panose="03010101010101010101" pitchFamily="66" charset="0"/>
              </a:rPr>
              <a:t>Thank you.</a:t>
            </a:r>
            <a:endParaRPr lang="en-US" sz="2400" dirty="0">
              <a:latin typeface="Lucida Handwriting" panose="03010101010101010101" pitchFamily="66" charset="0"/>
            </a:endParaRPr>
          </a:p>
        </p:txBody>
      </p:sp>
    </p:spTree>
    <p:extLst>
      <p:ext uri="{BB962C8B-B14F-4D97-AF65-F5344CB8AC3E}">
        <p14:creationId xmlns:p14="http://schemas.microsoft.com/office/powerpoint/2010/main" xmlns="" val="26338818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8"/>
          <p:cNvSpPr txBox="1">
            <a:spLocks/>
          </p:cNvSpPr>
          <p:nvPr/>
        </p:nvSpPr>
        <p:spPr bwMode="auto">
          <a:xfrm>
            <a:off x="990600" y="4267200"/>
            <a:ext cx="72390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eaLnBrk="0" hangingPunct="0">
              <a:defRPr>
                <a:solidFill>
                  <a:schemeClr val="tx1"/>
                </a:solidFill>
                <a:latin typeface="Arial" pitchFamily="34" charset="0"/>
                <a:ea typeface="ＭＳ Ｐゴシック" pitchFamily="34" charset="-128"/>
              </a:defRPr>
            </a:lvl1pPr>
            <a:lvl2pPr marL="742950" indent="-285750" defTabSz="457200" eaLnBrk="0" hangingPunct="0">
              <a:defRPr>
                <a:solidFill>
                  <a:schemeClr val="tx1"/>
                </a:solidFill>
                <a:latin typeface="Arial" pitchFamily="34" charset="0"/>
                <a:ea typeface="ＭＳ Ｐゴシック" pitchFamily="34" charset="-128"/>
              </a:defRPr>
            </a:lvl2pPr>
            <a:lvl3pPr marL="1143000" indent="-228600" defTabSz="457200" eaLnBrk="0" hangingPunct="0">
              <a:defRPr>
                <a:solidFill>
                  <a:schemeClr val="tx1"/>
                </a:solidFill>
                <a:latin typeface="Arial" pitchFamily="34" charset="0"/>
                <a:ea typeface="ＭＳ Ｐゴシック" pitchFamily="34" charset="-128"/>
              </a:defRPr>
            </a:lvl3pPr>
            <a:lvl4pPr marL="1600200" indent="-228600" defTabSz="457200" eaLnBrk="0" hangingPunct="0">
              <a:defRPr>
                <a:solidFill>
                  <a:schemeClr val="tx1"/>
                </a:solidFill>
                <a:latin typeface="Arial" pitchFamily="34" charset="0"/>
                <a:ea typeface="ＭＳ Ｐゴシック" pitchFamily="34" charset="-128"/>
              </a:defRPr>
            </a:lvl4pPr>
            <a:lvl5pPr marL="2057400" indent="-228600" defTabSz="4572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600" i="1" dirty="0"/>
              <a:t>This publication was made possible in part through the support provided by the United States Agency for International Development. The opinions expressed herein are those of the author(s) and do not necessarily reflect the views of the US Agency for International Development or the US Government. USAID reserves a royalty-free nonexclusive and irrevocable right to reproduce, publish, or otherwise use, and to authorize others to use the work for Government purposes</a:t>
            </a:r>
            <a:r>
              <a:rPr lang="en-US" i="1" dirty="0"/>
              <a:t>.</a:t>
            </a:r>
            <a:endParaRPr lang="en-US" i="1" dirty="0">
              <a:solidFill>
                <a:srgbClr val="000000"/>
              </a:solidFill>
              <a:cs typeface="Arial" pitchFamily="34" charset="0"/>
            </a:endParaRP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321" descr="EPT_USAID_Log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3990" y="2057400"/>
            <a:ext cx="6332219" cy="914400"/>
          </a:xfrm>
          <a:prstGeom prst="rect">
            <a:avLst/>
          </a:prstGeom>
          <a:noFill/>
          <a:ln w="19050">
            <a:solidFill>
              <a:schemeClr val="tx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300593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pptE28C.tmp</Template>
  <TotalTime>4983</TotalTime>
  <Words>2069</Words>
  <Application>Microsoft Office PowerPoint</Application>
  <PresentationFormat>On-screen Show (4:3)</PresentationFormat>
  <Paragraphs>411</Paragraphs>
  <Slides>48</Slides>
  <Notes>29</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48</vt:i4>
      </vt:variant>
    </vt:vector>
  </HeadingPairs>
  <TitlesOfParts>
    <vt:vector size="52" baseType="lpstr">
      <vt:lpstr>Apothecary</vt:lpstr>
      <vt:lpstr>Custom Design</vt:lpstr>
      <vt:lpstr>1_Apothecary</vt:lpstr>
      <vt:lpstr>Document</vt:lpstr>
      <vt:lpstr>Slide 1</vt:lpstr>
      <vt:lpstr> </vt:lpstr>
      <vt:lpstr>Module competencies</vt:lpstr>
      <vt:lpstr>Module overview</vt:lpstr>
      <vt:lpstr>How would you define…</vt:lpstr>
      <vt:lpstr> Why one health  </vt:lpstr>
      <vt:lpstr> Why one health  </vt:lpstr>
      <vt:lpstr> Why one health  </vt:lpstr>
      <vt:lpstr> Why one health  </vt:lpstr>
      <vt:lpstr> Why one health  </vt:lpstr>
      <vt:lpstr> Why one health  </vt:lpstr>
      <vt:lpstr> Why one health  </vt:lpstr>
      <vt:lpstr>History of One health</vt:lpstr>
      <vt:lpstr>Hippocrates  c. 460 BCE – c. 370 BCE </vt:lpstr>
      <vt:lpstr>One Health History  </vt:lpstr>
      <vt:lpstr>One Health History (continued)  </vt:lpstr>
      <vt:lpstr>One Health History (continued)  </vt:lpstr>
      <vt:lpstr>One Health History (continued)  </vt:lpstr>
      <vt:lpstr>One Health History (continued)  </vt:lpstr>
      <vt:lpstr>One Health History (continued)  </vt:lpstr>
      <vt:lpstr>One Health History (continued)  </vt:lpstr>
      <vt:lpstr>Definitions and concepts</vt:lpstr>
      <vt:lpstr>Definitions  </vt:lpstr>
      <vt:lpstr>Definitions of One Health  </vt:lpstr>
      <vt:lpstr>Definitions of One Health (continued)</vt:lpstr>
      <vt:lpstr>Slide 26</vt:lpstr>
      <vt:lpstr>Organizations working on  one health</vt:lpstr>
      <vt:lpstr>seaohun</vt:lpstr>
      <vt:lpstr>Slide 29</vt:lpstr>
      <vt:lpstr>Slide 30</vt:lpstr>
      <vt:lpstr>Slide 31</vt:lpstr>
      <vt:lpstr>Slide 32</vt:lpstr>
      <vt:lpstr>Possible members of a  one health team</vt:lpstr>
      <vt:lpstr>Slide 34</vt:lpstr>
      <vt:lpstr>Slide 35</vt:lpstr>
      <vt:lpstr>Slide 36</vt:lpstr>
      <vt:lpstr>Slide 37</vt:lpstr>
      <vt:lpstr>Slide 38</vt:lpstr>
      <vt:lpstr>Slide 39</vt:lpstr>
      <vt:lpstr>Parliamentary Debate rules</vt:lpstr>
      <vt:lpstr>Slide 41</vt:lpstr>
      <vt:lpstr>The Problem</vt:lpstr>
      <vt:lpstr>Stakeholder meeting:   Roles &amp; responsibilities</vt:lpstr>
      <vt:lpstr>Stakeholder meeting:  Agenda</vt:lpstr>
      <vt:lpstr>What do you think?</vt:lpstr>
      <vt:lpstr> </vt:lpstr>
      <vt:lpstr>One thing..</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Professional-Directed to Patient-Centered Behavior Change</dc:title>
  <dc:creator>Kimberly Kennedy</dc:creator>
  <cp:lastModifiedBy>Nick</cp:lastModifiedBy>
  <cp:revision>133</cp:revision>
  <dcterms:created xsi:type="dcterms:W3CDTF">2013-09-10T04:44:55Z</dcterms:created>
  <dcterms:modified xsi:type="dcterms:W3CDTF">2014-04-02T21:51:49Z</dcterms:modified>
</cp:coreProperties>
</file>