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1.xml" ContentType="application/vnd.openxmlformats-officedocument.presentationml.comments+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9"/>
  </p:notesMasterIdLst>
  <p:sldIdLst>
    <p:sldId id="256" r:id="rId2"/>
    <p:sldId id="294" r:id="rId3"/>
    <p:sldId id="258" r:id="rId4"/>
    <p:sldId id="262" r:id="rId5"/>
    <p:sldId id="337" r:id="rId6"/>
    <p:sldId id="338" r:id="rId7"/>
    <p:sldId id="531" r:id="rId8"/>
    <p:sldId id="384" r:id="rId9"/>
    <p:sldId id="408" r:id="rId10"/>
    <p:sldId id="354" r:id="rId11"/>
    <p:sldId id="355" r:id="rId12"/>
    <p:sldId id="386" r:id="rId13"/>
    <p:sldId id="391" r:id="rId14"/>
    <p:sldId id="390" r:id="rId15"/>
    <p:sldId id="357" r:id="rId16"/>
    <p:sldId id="359" r:id="rId17"/>
    <p:sldId id="360" r:id="rId18"/>
    <p:sldId id="362" r:id="rId19"/>
    <p:sldId id="361" r:id="rId20"/>
    <p:sldId id="530" r:id="rId21"/>
    <p:sldId id="363" r:id="rId22"/>
    <p:sldId id="364" r:id="rId23"/>
    <p:sldId id="392" r:id="rId24"/>
    <p:sldId id="349" r:id="rId25"/>
    <p:sldId id="365" r:id="rId26"/>
    <p:sldId id="532" r:id="rId27"/>
    <p:sldId id="350" r:id="rId28"/>
    <p:sldId id="351" r:id="rId29"/>
    <p:sldId id="352" r:id="rId30"/>
    <p:sldId id="353" r:id="rId31"/>
    <p:sldId id="366" r:id="rId32"/>
    <p:sldId id="367" r:id="rId33"/>
    <p:sldId id="328" r:id="rId34"/>
    <p:sldId id="368" r:id="rId35"/>
    <p:sldId id="369" r:id="rId36"/>
    <p:sldId id="372" r:id="rId37"/>
    <p:sldId id="370" r:id="rId38"/>
    <p:sldId id="329" r:id="rId39"/>
    <p:sldId id="383" r:id="rId40"/>
    <p:sldId id="395" r:id="rId41"/>
    <p:sldId id="396" r:id="rId42"/>
    <p:sldId id="397" r:id="rId43"/>
    <p:sldId id="398" r:id="rId44"/>
    <p:sldId id="399" r:id="rId45"/>
    <p:sldId id="374" r:id="rId46"/>
    <p:sldId id="375" r:id="rId47"/>
    <p:sldId id="376" r:id="rId48"/>
    <p:sldId id="403" r:id="rId49"/>
    <p:sldId id="404" r:id="rId50"/>
    <p:sldId id="377" r:id="rId51"/>
    <p:sldId id="378" r:id="rId52"/>
    <p:sldId id="379" r:id="rId53"/>
    <p:sldId id="380" r:id="rId54"/>
    <p:sldId id="405" r:id="rId55"/>
    <p:sldId id="406" r:id="rId56"/>
    <p:sldId id="407" r:id="rId57"/>
    <p:sldId id="330" r:id="rId58"/>
    <p:sldId id="534" r:id="rId59"/>
    <p:sldId id="535" r:id="rId60"/>
    <p:sldId id="536" r:id="rId61"/>
    <p:sldId id="537" r:id="rId62"/>
    <p:sldId id="538" r:id="rId63"/>
    <p:sldId id="539" r:id="rId64"/>
    <p:sldId id="540" r:id="rId65"/>
    <p:sldId id="541" r:id="rId66"/>
    <p:sldId id="542" r:id="rId67"/>
    <p:sldId id="543" r:id="rId68"/>
    <p:sldId id="544" r:id="rId69"/>
    <p:sldId id="545" r:id="rId70"/>
    <p:sldId id="546" r:id="rId71"/>
    <p:sldId id="547" r:id="rId72"/>
    <p:sldId id="548" r:id="rId73"/>
    <p:sldId id="549" r:id="rId74"/>
    <p:sldId id="550" r:id="rId75"/>
    <p:sldId id="551" r:id="rId76"/>
    <p:sldId id="553" r:id="rId77"/>
    <p:sldId id="554" r:id="rId78"/>
    <p:sldId id="555" r:id="rId79"/>
    <p:sldId id="556" r:id="rId80"/>
    <p:sldId id="557" r:id="rId81"/>
    <p:sldId id="419" r:id="rId82"/>
    <p:sldId id="558" r:id="rId83"/>
    <p:sldId id="559" r:id="rId84"/>
    <p:sldId id="440" r:id="rId85"/>
    <p:sldId id="441" r:id="rId86"/>
    <p:sldId id="442" r:id="rId87"/>
    <p:sldId id="445" r:id="rId88"/>
    <p:sldId id="443" r:id="rId89"/>
    <p:sldId id="444" r:id="rId90"/>
    <p:sldId id="560" r:id="rId91"/>
    <p:sldId id="331" r:id="rId92"/>
    <p:sldId id="447" r:id="rId93"/>
    <p:sldId id="448" r:id="rId94"/>
    <p:sldId id="449" r:id="rId95"/>
    <p:sldId id="450" r:id="rId96"/>
    <p:sldId id="451" r:id="rId97"/>
    <p:sldId id="452" r:id="rId98"/>
    <p:sldId id="453" r:id="rId99"/>
    <p:sldId id="454" r:id="rId100"/>
    <p:sldId id="455" r:id="rId101"/>
    <p:sldId id="456" r:id="rId102"/>
    <p:sldId id="457" r:id="rId103"/>
    <p:sldId id="458" r:id="rId104"/>
    <p:sldId id="459" r:id="rId105"/>
    <p:sldId id="460" r:id="rId106"/>
    <p:sldId id="529" r:id="rId107"/>
    <p:sldId id="462" r:id="rId108"/>
    <p:sldId id="463" r:id="rId109"/>
    <p:sldId id="464" r:id="rId110"/>
    <p:sldId id="332" r:id="rId111"/>
    <p:sldId id="465" r:id="rId112"/>
    <p:sldId id="466" r:id="rId113"/>
    <p:sldId id="333" r:id="rId114"/>
    <p:sldId id="467" r:id="rId115"/>
    <p:sldId id="468" r:id="rId116"/>
    <p:sldId id="334" r:id="rId117"/>
    <p:sldId id="470" r:id="rId118"/>
    <p:sldId id="471" r:id="rId119"/>
    <p:sldId id="472" r:id="rId120"/>
    <p:sldId id="473" r:id="rId121"/>
    <p:sldId id="474" r:id="rId122"/>
    <p:sldId id="475" r:id="rId123"/>
    <p:sldId id="476" r:id="rId124"/>
    <p:sldId id="477" r:id="rId125"/>
    <p:sldId id="478" r:id="rId126"/>
    <p:sldId id="479" r:id="rId127"/>
    <p:sldId id="480" r:id="rId128"/>
    <p:sldId id="481" r:id="rId129"/>
    <p:sldId id="482" r:id="rId130"/>
    <p:sldId id="483" r:id="rId131"/>
    <p:sldId id="484" r:id="rId132"/>
    <p:sldId id="485" r:id="rId133"/>
    <p:sldId id="486" r:id="rId134"/>
    <p:sldId id="487" r:id="rId135"/>
    <p:sldId id="488" r:id="rId136"/>
    <p:sldId id="489" r:id="rId137"/>
    <p:sldId id="490" r:id="rId138"/>
    <p:sldId id="491" r:id="rId139"/>
    <p:sldId id="492" r:id="rId140"/>
    <p:sldId id="493" r:id="rId141"/>
    <p:sldId id="494" r:id="rId142"/>
    <p:sldId id="495" r:id="rId143"/>
    <p:sldId id="496" r:id="rId144"/>
    <p:sldId id="497" r:id="rId145"/>
    <p:sldId id="498" r:id="rId146"/>
    <p:sldId id="499" r:id="rId147"/>
    <p:sldId id="500" r:id="rId148"/>
    <p:sldId id="501" r:id="rId149"/>
    <p:sldId id="502" r:id="rId150"/>
    <p:sldId id="503" r:id="rId151"/>
    <p:sldId id="504" r:id="rId152"/>
    <p:sldId id="505" r:id="rId153"/>
    <p:sldId id="506" r:id="rId154"/>
    <p:sldId id="508" r:id="rId155"/>
    <p:sldId id="509" r:id="rId156"/>
    <p:sldId id="510" r:id="rId157"/>
    <p:sldId id="511" r:id="rId158"/>
    <p:sldId id="512" r:id="rId159"/>
    <p:sldId id="513" r:id="rId160"/>
    <p:sldId id="514" r:id="rId161"/>
    <p:sldId id="335" r:id="rId162"/>
    <p:sldId id="516" r:id="rId163"/>
    <p:sldId id="517" r:id="rId164"/>
    <p:sldId id="518" r:id="rId165"/>
    <p:sldId id="519" r:id="rId166"/>
    <p:sldId id="336" r:id="rId167"/>
    <p:sldId id="520" r:id="rId168"/>
    <p:sldId id="521" r:id="rId169"/>
    <p:sldId id="522" r:id="rId170"/>
    <p:sldId id="523" r:id="rId171"/>
    <p:sldId id="524" r:id="rId172"/>
    <p:sldId id="525" r:id="rId173"/>
    <p:sldId id="527" r:id="rId174"/>
    <p:sldId id="526" r:id="rId175"/>
    <p:sldId id="528" r:id="rId176"/>
    <p:sldId id="326" r:id="rId177"/>
    <p:sldId id="327" r:id="rId178"/>
  </p:sldIdLst>
  <p:sldSz cx="9144000" cy="6858000" type="screen4x3"/>
  <p:notesSz cx="6858000" cy="9144000"/>
  <p:custDataLst>
    <p:tags r:id="rId18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ntrol"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58" autoAdjust="0"/>
    <p:restoredTop sz="89862" autoAdjust="0"/>
  </p:normalViewPr>
  <p:slideViewPr>
    <p:cSldViewPr>
      <p:cViewPr varScale="1">
        <p:scale>
          <a:sx n="82" d="100"/>
          <a:sy n="82" d="100"/>
        </p:scale>
        <p:origin x="-1458" y="-96"/>
      </p:cViewPr>
      <p:guideLst>
        <p:guide orient="horz" pos="2160"/>
        <p:guide pos="2880"/>
      </p:guideLst>
    </p:cSldViewPr>
  </p:slideViewPr>
  <p:notesTextViewPr>
    <p:cViewPr>
      <p:scale>
        <a:sx n="1" d="1"/>
        <a:sy n="1" d="1"/>
      </p:scale>
      <p:origin x="0" y="0"/>
    </p:cViewPr>
  </p:notesTextViewPr>
  <p:sorterViewPr>
    <p:cViewPr>
      <p:scale>
        <a:sx n="86" d="100"/>
        <a:sy n="86" d="100"/>
      </p:scale>
      <p:origin x="0" y="105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ags" Target="tags/tag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2-13T16:42:01.802" idx="1">
    <p:pos x="3638" y="1584"/>
    <p:text>The source says quantitative - but that having quantitative data is not a limitation</p:tex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3FD1CF-D1C6-4DF0-99C2-A75328924FEA}" type="doc">
      <dgm:prSet loTypeId="urn:microsoft.com/office/officeart/2005/8/layout/bProcess3" loCatId="process" qsTypeId="urn:microsoft.com/office/officeart/2005/8/quickstyle/3d2" qsCatId="3D" csTypeId="urn:microsoft.com/office/officeart/2005/8/colors/colorful2" csCatId="colorful" phldr="1"/>
      <dgm:spPr/>
      <dgm:t>
        <a:bodyPr/>
        <a:lstStyle/>
        <a:p>
          <a:endParaRPr lang="th-TH"/>
        </a:p>
      </dgm:t>
    </dgm:pt>
    <dgm:pt modelId="{9AA41113-6551-40BD-8F27-236DEFA4D522}">
      <dgm:prSet phldrT="[Text]" custT="1"/>
      <dgm:spPr/>
      <dgm:t>
        <a:bodyPr/>
        <a:lstStyle/>
        <a:p>
          <a:r>
            <a:rPr lang="en-US" sz="2400" b="1" dirty="0" smtClean="0">
              <a:latin typeface="Centaur" pitchFamily="18" charset="0"/>
            </a:rPr>
            <a:t>Detection</a:t>
          </a:r>
          <a:endParaRPr lang="th-TH" sz="2400" b="1" dirty="0">
            <a:latin typeface="Centaur" pitchFamily="18" charset="0"/>
          </a:endParaRPr>
        </a:p>
      </dgm:t>
    </dgm:pt>
    <dgm:pt modelId="{3BC748E5-7AD3-4591-AF9A-EA37A38FE6FD}" type="parTrans" cxnId="{17582C6F-E3E7-4241-8DF4-796F0C42D725}">
      <dgm:prSet/>
      <dgm:spPr/>
      <dgm:t>
        <a:bodyPr/>
        <a:lstStyle/>
        <a:p>
          <a:endParaRPr lang="th-TH"/>
        </a:p>
      </dgm:t>
    </dgm:pt>
    <dgm:pt modelId="{590E0CAB-048A-4D5D-80EE-E2DFFEF60A8E}" type="sibTrans" cxnId="{17582C6F-E3E7-4241-8DF4-796F0C42D725}">
      <dgm:prSet/>
      <dgm:spPr/>
      <dgm:t>
        <a:bodyPr/>
        <a:lstStyle/>
        <a:p>
          <a:endParaRPr lang="th-TH" sz="3600" b="1">
            <a:solidFill>
              <a:srgbClr val="E34121"/>
            </a:solidFill>
            <a:latin typeface="Centaur" pitchFamily="18" charset="0"/>
          </a:endParaRPr>
        </a:p>
      </dgm:t>
    </dgm:pt>
    <dgm:pt modelId="{F387635B-C5AA-4049-9043-90E91F2DE53F}">
      <dgm:prSet custT="1"/>
      <dgm:spPr/>
      <dgm:t>
        <a:bodyPr/>
        <a:lstStyle/>
        <a:p>
          <a:r>
            <a:rPr lang="en-US" sz="2400" b="1" dirty="0" smtClean="0">
              <a:latin typeface="Centaur" pitchFamily="18" charset="0"/>
            </a:rPr>
            <a:t>Registration</a:t>
          </a:r>
          <a:endParaRPr lang="th-TH" sz="2400" b="1" dirty="0" smtClean="0">
            <a:latin typeface="Centaur" pitchFamily="18" charset="0"/>
          </a:endParaRPr>
        </a:p>
      </dgm:t>
    </dgm:pt>
    <dgm:pt modelId="{D55F7A42-E1BC-4700-952C-6DCFE2630D5E}" type="parTrans" cxnId="{00A5E6C5-FE63-4634-8F72-7108ECE69B87}">
      <dgm:prSet/>
      <dgm:spPr/>
      <dgm:t>
        <a:bodyPr/>
        <a:lstStyle/>
        <a:p>
          <a:endParaRPr lang="th-TH"/>
        </a:p>
      </dgm:t>
    </dgm:pt>
    <dgm:pt modelId="{DD92E961-F281-4FC8-B5D5-B682E13E765E}" type="sibTrans" cxnId="{00A5E6C5-FE63-4634-8F72-7108ECE69B87}">
      <dgm:prSet/>
      <dgm:spPr/>
      <dgm:t>
        <a:bodyPr/>
        <a:lstStyle/>
        <a:p>
          <a:endParaRPr lang="th-TH" sz="3600" b="1">
            <a:solidFill>
              <a:srgbClr val="E34121"/>
            </a:solidFill>
            <a:latin typeface="Centaur" pitchFamily="18" charset="0"/>
          </a:endParaRPr>
        </a:p>
      </dgm:t>
    </dgm:pt>
    <dgm:pt modelId="{AAE6351F-1DC4-49C4-BAC2-10699CEA59E7}">
      <dgm:prSet custT="1"/>
      <dgm:spPr/>
      <dgm:t>
        <a:bodyPr/>
        <a:lstStyle/>
        <a:p>
          <a:r>
            <a:rPr lang="en-US" sz="2400" b="1" dirty="0" smtClean="0">
              <a:latin typeface="Centaur" pitchFamily="18" charset="0"/>
            </a:rPr>
            <a:t>Reporting</a:t>
          </a:r>
          <a:endParaRPr lang="en-US" sz="2400" b="1" dirty="0">
            <a:latin typeface="Centaur" pitchFamily="18" charset="0"/>
          </a:endParaRPr>
        </a:p>
      </dgm:t>
    </dgm:pt>
    <dgm:pt modelId="{2852E1E6-0B5E-46CB-8FC9-2402CBF2E899}" type="parTrans" cxnId="{008AA5AC-345F-4FBF-813E-42DDA6EF7E07}">
      <dgm:prSet/>
      <dgm:spPr/>
      <dgm:t>
        <a:bodyPr/>
        <a:lstStyle/>
        <a:p>
          <a:endParaRPr lang="th-TH"/>
        </a:p>
      </dgm:t>
    </dgm:pt>
    <dgm:pt modelId="{F64AE641-74D2-4ECB-B6DC-08AA1045C715}" type="sibTrans" cxnId="{008AA5AC-345F-4FBF-813E-42DDA6EF7E07}">
      <dgm:prSet/>
      <dgm:spPr/>
      <dgm:t>
        <a:bodyPr/>
        <a:lstStyle/>
        <a:p>
          <a:endParaRPr lang="th-TH" sz="3600" b="1">
            <a:solidFill>
              <a:srgbClr val="E34121"/>
            </a:solidFill>
            <a:latin typeface="Centaur" pitchFamily="18" charset="0"/>
          </a:endParaRPr>
        </a:p>
      </dgm:t>
    </dgm:pt>
    <dgm:pt modelId="{5A01370D-4FB1-4751-B7CD-0122AFCE3A65}">
      <dgm:prSet custT="1"/>
      <dgm:spPr/>
      <dgm:t>
        <a:bodyPr/>
        <a:lstStyle/>
        <a:p>
          <a:r>
            <a:rPr lang="en-US" sz="2400" b="1" dirty="0" smtClean="0">
              <a:latin typeface="Centaur" pitchFamily="18" charset="0"/>
            </a:rPr>
            <a:t>Confirmation</a:t>
          </a:r>
          <a:endParaRPr lang="en-US" sz="2400" b="1" dirty="0">
            <a:latin typeface="Centaur" pitchFamily="18" charset="0"/>
          </a:endParaRPr>
        </a:p>
      </dgm:t>
    </dgm:pt>
    <dgm:pt modelId="{25564877-9EFA-4FE6-8E38-EAFEFF75C208}" type="parTrans" cxnId="{3CE26A75-8BCF-4B86-A763-62B6D0243C7D}">
      <dgm:prSet/>
      <dgm:spPr/>
      <dgm:t>
        <a:bodyPr/>
        <a:lstStyle/>
        <a:p>
          <a:endParaRPr lang="th-TH"/>
        </a:p>
      </dgm:t>
    </dgm:pt>
    <dgm:pt modelId="{E26BC6F9-D08C-4187-9262-817369F03CDB}" type="sibTrans" cxnId="{3CE26A75-8BCF-4B86-A763-62B6D0243C7D}">
      <dgm:prSet/>
      <dgm:spPr/>
      <dgm:t>
        <a:bodyPr/>
        <a:lstStyle/>
        <a:p>
          <a:endParaRPr lang="th-TH">
            <a:ln w="76200">
              <a:solidFill>
                <a:srgbClr val="0000FF"/>
              </a:solidFill>
            </a:ln>
          </a:endParaRPr>
        </a:p>
      </dgm:t>
    </dgm:pt>
    <dgm:pt modelId="{2E95F874-2D5E-405E-BCA1-CBC0B4E2F45B}">
      <dgm:prSet custT="1"/>
      <dgm:spPr/>
      <dgm:t>
        <a:bodyPr/>
        <a:lstStyle/>
        <a:p>
          <a:r>
            <a:rPr lang="en-US" sz="2400" b="1" dirty="0" smtClean="0">
              <a:latin typeface="Centaur" pitchFamily="18" charset="0"/>
            </a:rPr>
            <a:t>Analysis</a:t>
          </a:r>
          <a:endParaRPr lang="en-US" sz="2400" b="1" dirty="0">
            <a:latin typeface="Centaur" pitchFamily="18" charset="0"/>
          </a:endParaRPr>
        </a:p>
      </dgm:t>
    </dgm:pt>
    <dgm:pt modelId="{EC408677-B2BF-4F2E-86E7-F62EEC9F7432}" type="parTrans" cxnId="{9020B536-274C-4B0C-839F-203357891ACC}">
      <dgm:prSet/>
      <dgm:spPr/>
      <dgm:t>
        <a:bodyPr/>
        <a:lstStyle/>
        <a:p>
          <a:endParaRPr lang="th-TH"/>
        </a:p>
      </dgm:t>
    </dgm:pt>
    <dgm:pt modelId="{782BEBD4-B17A-496D-B862-84A4D15C1E92}" type="sibTrans" cxnId="{9020B536-274C-4B0C-839F-203357891ACC}">
      <dgm:prSet/>
      <dgm:spPr/>
      <dgm:t>
        <a:bodyPr/>
        <a:lstStyle/>
        <a:p>
          <a:endParaRPr lang="th-TH">
            <a:ln w="76200">
              <a:solidFill>
                <a:srgbClr val="0000FF"/>
              </a:solidFill>
            </a:ln>
          </a:endParaRPr>
        </a:p>
      </dgm:t>
    </dgm:pt>
    <dgm:pt modelId="{BD5B5457-5BE8-4A33-998C-09FD9DA491D0}">
      <dgm:prSet custT="1"/>
      <dgm:spPr/>
      <dgm:t>
        <a:bodyPr/>
        <a:lstStyle/>
        <a:p>
          <a:r>
            <a:rPr lang="en-US" sz="2400" b="1" dirty="0" smtClean="0">
              <a:latin typeface="Centaur" pitchFamily="18" charset="0"/>
            </a:rPr>
            <a:t>Feedback</a:t>
          </a:r>
          <a:endParaRPr lang="en-US" sz="2400" b="1" dirty="0">
            <a:latin typeface="Centaur" pitchFamily="18" charset="0"/>
          </a:endParaRPr>
        </a:p>
      </dgm:t>
    </dgm:pt>
    <dgm:pt modelId="{8FA7908D-AB10-4765-9383-0EA797DC3B08}" type="parTrans" cxnId="{15E6151D-1BBE-40DD-A589-B2BDE5AB2060}">
      <dgm:prSet/>
      <dgm:spPr/>
      <dgm:t>
        <a:bodyPr/>
        <a:lstStyle/>
        <a:p>
          <a:endParaRPr lang="th-TH"/>
        </a:p>
      </dgm:t>
    </dgm:pt>
    <dgm:pt modelId="{7596F267-A2A2-4F4C-B299-708EEFC6CFE6}" type="sibTrans" cxnId="{15E6151D-1BBE-40DD-A589-B2BDE5AB2060}">
      <dgm:prSet/>
      <dgm:spPr/>
      <dgm:t>
        <a:bodyPr/>
        <a:lstStyle/>
        <a:p>
          <a:endParaRPr lang="th-TH"/>
        </a:p>
      </dgm:t>
    </dgm:pt>
    <dgm:pt modelId="{1121052B-049B-4861-9921-0CCFD9400278}" type="pres">
      <dgm:prSet presAssocID="{DC3FD1CF-D1C6-4DF0-99C2-A75328924FEA}" presName="Name0" presStyleCnt="0">
        <dgm:presLayoutVars>
          <dgm:dir/>
          <dgm:resizeHandles val="exact"/>
        </dgm:presLayoutVars>
      </dgm:prSet>
      <dgm:spPr/>
      <dgm:t>
        <a:bodyPr/>
        <a:lstStyle/>
        <a:p>
          <a:endParaRPr lang="th-TH"/>
        </a:p>
      </dgm:t>
    </dgm:pt>
    <dgm:pt modelId="{0E4A1B87-0D2E-451A-9C57-53E06F95EE5E}" type="pres">
      <dgm:prSet presAssocID="{9AA41113-6551-40BD-8F27-236DEFA4D522}" presName="node" presStyleLbl="node1" presStyleIdx="0" presStyleCnt="6" custScaleX="116755" custScaleY="115852" custLinFactNeighborX="-1332">
        <dgm:presLayoutVars>
          <dgm:bulletEnabled val="1"/>
        </dgm:presLayoutVars>
      </dgm:prSet>
      <dgm:spPr/>
      <dgm:t>
        <a:bodyPr/>
        <a:lstStyle/>
        <a:p>
          <a:endParaRPr lang="th-TH"/>
        </a:p>
      </dgm:t>
    </dgm:pt>
    <dgm:pt modelId="{9B5690CA-2F5A-46D7-B849-FD25D8671CBA}" type="pres">
      <dgm:prSet presAssocID="{590E0CAB-048A-4D5D-80EE-E2DFFEF60A8E}" presName="sibTrans" presStyleLbl="sibTrans1D1" presStyleIdx="0" presStyleCnt="5"/>
      <dgm:spPr/>
      <dgm:t>
        <a:bodyPr/>
        <a:lstStyle/>
        <a:p>
          <a:endParaRPr lang="th-TH"/>
        </a:p>
      </dgm:t>
    </dgm:pt>
    <dgm:pt modelId="{E3BDF7A3-2BA8-4471-BE39-9D2FC854ADFB}" type="pres">
      <dgm:prSet presAssocID="{590E0CAB-048A-4D5D-80EE-E2DFFEF60A8E}" presName="connectorText" presStyleLbl="sibTrans1D1" presStyleIdx="0" presStyleCnt="5"/>
      <dgm:spPr/>
      <dgm:t>
        <a:bodyPr/>
        <a:lstStyle/>
        <a:p>
          <a:endParaRPr lang="th-TH"/>
        </a:p>
      </dgm:t>
    </dgm:pt>
    <dgm:pt modelId="{24A87FC1-FDDB-411D-88EF-0CA25D0FA7C3}" type="pres">
      <dgm:prSet presAssocID="{F387635B-C5AA-4049-9043-90E91F2DE53F}" presName="node" presStyleLbl="node1" presStyleIdx="1" presStyleCnt="6" custScaleX="109462" custScaleY="109537" custLinFactNeighborX="-2484">
        <dgm:presLayoutVars>
          <dgm:bulletEnabled val="1"/>
        </dgm:presLayoutVars>
      </dgm:prSet>
      <dgm:spPr/>
      <dgm:t>
        <a:bodyPr/>
        <a:lstStyle/>
        <a:p>
          <a:endParaRPr lang="th-TH"/>
        </a:p>
      </dgm:t>
    </dgm:pt>
    <dgm:pt modelId="{8FD37510-339B-458D-A5D6-F2B642A13EC7}" type="pres">
      <dgm:prSet presAssocID="{DD92E961-F281-4FC8-B5D5-B682E13E765E}" presName="sibTrans" presStyleLbl="sibTrans1D1" presStyleIdx="1" presStyleCnt="5"/>
      <dgm:spPr/>
      <dgm:t>
        <a:bodyPr/>
        <a:lstStyle/>
        <a:p>
          <a:endParaRPr lang="th-TH"/>
        </a:p>
      </dgm:t>
    </dgm:pt>
    <dgm:pt modelId="{8B663879-9D8E-48D5-AA2E-EA494CD54808}" type="pres">
      <dgm:prSet presAssocID="{DD92E961-F281-4FC8-B5D5-B682E13E765E}" presName="connectorText" presStyleLbl="sibTrans1D1" presStyleIdx="1" presStyleCnt="5"/>
      <dgm:spPr/>
      <dgm:t>
        <a:bodyPr/>
        <a:lstStyle/>
        <a:p>
          <a:endParaRPr lang="th-TH"/>
        </a:p>
      </dgm:t>
    </dgm:pt>
    <dgm:pt modelId="{1B5FED5F-E8C9-4C70-8915-40B412FB5255}" type="pres">
      <dgm:prSet presAssocID="{AAE6351F-1DC4-49C4-BAC2-10699CEA59E7}" presName="node" presStyleLbl="node1" presStyleIdx="2" presStyleCnt="6" custScaleX="103553" custScaleY="106996" custLinFactNeighborX="-2484">
        <dgm:presLayoutVars>
          <dgm:bulletEnabled val="1"/>
        </dgm:presLayoutVars>
      </dgm:prSet>
      <dgm:spPr/>
      <dgm:t>
        <a:bodyPr/>
        <a:lstStyle/>
        <a:p>
          <a:endParaRPr lang="th-TH"/>
        </a:p>
      </dgm:t>
    </dgm:pt>
    <dgm:pt modelId="{9901198D-33E8-4E5C-B575-CDE682C8B39C}" type="pres">
      <dgm:prSet presAssocID="{F64AE641-74D2-4ECB-B6DC-08AA1045C715}" presName="sibTrans" presStyleLbl="sibTrans1D1" presStyleIdx="2" presStyleCnt="5"/>
      <dgm:spPr/>
      <dgm:t>
        <a:bodyPr/>
        <a:lstStyle/>
        <a:p>
          <a:endParaRPr lang="th-TH"/>
        </a:p>
      </dgm:t>
    </dgm:pt>
    <dgm:pt modelId="{8DD31DE1-2F44-45DD-898A-A3FCA9F49B91}" type="pres">
      <dgm:prSet presAssocID="{F64AE641-74D2-4ECB-B6DC-08AA1045C715}" presName="connectorText" presStyleLbl="sibTrans1D1" presStyleIdx="2" presStyleCnt="5"/>
      <dgm:spPr/>
      <dgm:t>
        <a:bodyPr/>
        <a:lstStyle/>
        <a:p>
          <a:endParaRPr lang="th-TH"/>
        </a:p>
      </dgm:t>
    </dgm:pt>
    <dgm:pt modelId="{B2B6DFAC-30CF-4657-A5C8-2DD19585B9C7}" type="pres">
      <dgm:prSet presAssocID="{5A01370D-4FB1-4751-B7CD-0122AFCE3A65}" presName="node" presStyleLbl="node1" presStyleIdx="3" presStyleCnt="6" custScaleX="104925" custLinFactNeighborX="-1332">
        <dgm:presLayoutVars>
          <dgm:bulletEnabled val="1"/>
        </dgm:presLayoutVars>
      </dgm:prSet>
      <dgm:spPr/>
      <dgm:t>
        <a:bodyPr/>
        <a:lstStyle/>
        <a:p>
          <a:endParaRPr lang="th-TH"/>
        </a:p>
      </dgm:t>
    </dgm:pt>
    <dgm:pt modelId="{1396B27A-D4CE-491D-9705-088EC1BB802D}" type="pres">
      <dgm:prSet presAssocID="{E26BC6F9-D08C-4187-9262-817369F03CDB}" presName="sibTrans" presStyleLbl="sibTrans1D1" presStyleIdx="3" presStyleCnt="5"/>
      <dgm:spPr/>
      <dgm:t>
        <a:bodyPr/>
        <a:lstStyle/>
        <a:p>
          <a:endParaRPr lang="th-TH"/>
        </a:p>
      </dgm:t>
    </dgm:pt>
    <dgm:pt modelId="{6CE3E820-EC54-47BE-9AFB-5AB8AE1EA281}" type="pres">
      <dgm:prSet presAssocID="{E26BC6F9-D08C-4187-9262-817369F03CDB}" presName="connectorText" presStyleLbl="sibTrans1D1" presStyleIdx="3" presStyleCnt="5"/>
      <dgm:spPr/>
      <dgm:t>
        <a:bodyPr/>
        <a:lstStyle/>
        <a:p>
          <a:endParaRPr lang="th-TH"/>
        </a:p>
      </dgm:t>
    </dgm:pt>
    <dgm:pt modelId="{34A29DC8-E686-4041-9A76-D9E320F8324C}" type="pres">
      <dgm:prSet presAssocID="{2E95F874-2D5E-405E-BCA1-CBC0B4E2F45B}" presName="node" presStyleLbl="node1" presStyleIdx="4" presStyleCnt="6" custLinFactNeighborX="-2484">
        <dgm:presLayoutVars>
          <dgm:bulletEnabled val="1"/>
        </dgm:presLayoutVars>
      </dgm:prSet>
      <dgm:spPr/>
      <dgm:t>
        <a:bodyPr/>
        <a:lstStyle/>
        <a:p>
          <a:endParaRPr lang="th-TH"/>
        </a:p>
      </dgm:t>
    </dgm:pt>
    <dgm:pt modelId="{01FB204B-A966-432F-AAD8-70E6048FEFF3}" type="pres">
      <dgm:prSet presAssocID="{782BEBD4-B17A-496D-B862-84A4D15C1E92}" presName="sibTrans" presStyleLbl="sibTrans1D1" presStyleIdx="4" presStyleCnt="5"/>
      <dgm:spPr/>
      <dgm:t>
        <a:bodyPr/>
        <a:lstStyle/>
        <a:p>
          <a:endParaRPr lang="th-TH"/>
        </a:p>
      </dgm:t>
    </dgm:pt>
    <dgm:pt modelId="{8BE5706C-726E-416B-BC8F-0ED3C1798DB8}" type="pres">
      <dgm:prSet presAssocID="{782BEBD4-B17A-496D-B862-84A4D15C1E92}" presName="connectorText" presStyleLbl="sibTrans1D1" presStyleIdx="4" presStyleCnt="5"/>
      <dgm:spPr/>
      <dgm:t>
        <a:bodyPr/>
        <a:lstStyle/>
        <a:p>
          <a:endParaRPr lang="th-TH"/>
        </a:p>
      </dgm:t>
    </dgm:pt>
    <dgm:pt modelId="{B879B1A6-B448-429C-973D-3C78F555E71D}" type="pres">
      <dgm:prSet presAssocID="{BD5B5457-5BE8-4A33-998C-09FD9DA491D0}" presName="node" presStyleLbl="node1" presStyleIdx="5" presStyleCnt="6" custLinFactNeighborX="-2484">
        <dgm:presLayoutVars>
          <dgm:bulletEnabled val="1"/>
        </dgm:presLayoutVars>
      </dgm:prSet>
      <dgm:spPr/>
      <dgm:t>
        <a:bodyPr/>
        <a:lstStyle/>
        <a:p>
          <a:endParaRPr lang="th-TH"/>
        </a:p>
      </dgm:t>
    </dgm:pt>
  </dgm:ptLst>
  <dgm:cxnLst>
    <dgm:cxn modelId="{F1E35950-D690-4728-B67B-9FDE817D181A}" type="presOf" srcId="{AAE6351F-1DC4-49C4-BAC2-10699CEA59E7}" destId="{1B5FED5F-E8C9-4C70-8915-40B412FB5255}" srcOrd="0" destOrd="0" presId="urn:microsoft.com/office/officeart/2005/8/layout/bProcess3"/>
    <dgm:cxn modelId="{9020B536-274C-4B0C-839F-203357891ACC}" srcId="{DC3FD1CF-D1C6-4DF0-99C2-A75328924FEA}" destId="{2E95F874-2D5E-405E-BCA1-CBC0B4E2F45B}" srcOrd="4" destOrd="0" parTransId="{EC408677-B2BF-4F2E-86E7-F62EEC9F7432}" sibTransId="{782BEBD4-B17A-496D-B862-84A4D15C1E92}"/>
    <dgm:cxn modelId="{008AA5AC-345F-4FBF-813E-42DDA6EF7E07}" srcId="{DC3FD1CF-D1C6-4DF0-99C2-A75328924FEA}" destId="{AAE6351F-1DC4-49C4-BAC2-10699CEA59E7}" srcOrd="2" destOrd="0" parTransId="{2852E1E6-0B5E-46CB-8FC9-2402CBF2E899}" sibTransId="{F64AE641-74D2-4ECB-B6DC-08AA1045C715}"/>
    <dgm:cxn modelId="{15E6151D-1BBE-40DD-A589-B2BDE5AB2060}" srcId="{DC3FD1CF-D1C6-4DF0-99C2-A75328924FEA}" destId="{BD5B5457-5BE8-4A33-998C-09FD9DA491D0}" srcOrd="5" destOrd="0" parTransId="{8FA7908D-AB10-4765-9383-0EA797DC3B08}" sibTransId="{7596F267-A2A2-4F4C-B299-708EEFC6CFE6}"/>
    <dgm:cxn modelId="{00A5E6C5-FE63-4634-8F72-7108ECE69B87}" srcId="{DC3FD1CF-D1C6-4DF0-99C2-A75328924FEA}" destId="{F387635B-C5AA-4049-9043-90E91F2DE53F}" srcOrd="1" destOrd="0" parTransId="{D55F7A42-E1BC-4700-952C-6DCFE2630D5E}" sibTransId="{DD92E961-F281-4FC8-B5D5-B682E13E765E}"/>
    <dgm:cxn modelId="{101A7662-B491-4791-AB13-A8A5A03762EA}" type="presOf" srcId="{E26BC6F9-D08C-4187-9262-817369F03CDB}" destId="{1396B27A-D4CE-491D-9705-088EC1BB802D}" srcOrd="0" destOrd="0" presId="urn:microsoft.com/office/officeart/2005/8/layout/bProcess3"/>
    <dgm:cxn modelId="{686A4FE9-E14F-4BD3-8575-FD704A4A9DE0}" type="presOf" srcId="{F387635B-C5AA-4049-9043-90E91F2DE53F}" destId="{24A87FC1-FDDB-411D-88EF-0CA25D0FA7C3}" srcOrd="0" destOrd="0" presId="urn:microsoft.com/office/officeart/2005/8/layout/bProcess3"/>
    <dgm:cxn modelId="{4F306488-F749-4F3C-9F0F-B6CE82D0AF44}" type="presOf" srcId="{2E95F874-2D5E-405E-BCA1-CBC0B4E2F45B}" destId="{34A29DC8-E686-4041-9A76-D9E320F8324C}" srcOrd="0" destOrd="0" presId="urn:microsoft.com/office/officeart/2005/8/layout/bProcess3"/>
    <dgm:cxn modelId="{25C2A071-41C1-4872-8639-7C745277A8FC}" type="presOf" srcId="{5A01370D-4FB1-4751-B7CD-0122AFCE3A65}" destId="{B2B6DFAC-30CF-4657-A5C8-2DD19585B9C7}" srcOrd="0" destOrd="0" presId="urn:microsoft.com/office/officeart/2005/8/layout/bProcess3"/>
    <dgm:cxn modelId="{E9CAC7B5-A4B4-465F-8444-7A914080CBA5}" type="presOf" srcId="{782BEBD4-B17A-496D-B862-84A4D15C1E92}" destId="{01FB204B-A966-432F-AAD8-70E6048FEFF3}" srcOrd="0" destOrd="0" presId="urn:microsoft.com/office/officeart/2005/8/layout/bProcess3"/>
    <dgm:cxn modelId="{17582C6F-E3E7-4241-8DF4-796F0C42D725}" srcId="{DC3FD1CF-D1C6-4DF0-99C2-A75328924FEA}" destId="{9AA41113-6551-40BD-8F27-236DEFA4D522}" srcOrd="0" destOrd="0" parTransId="{3BC748E5-7AD3-4591-AF9A-EA37A38FE6FD}" sibTransId="{590E0CAB-048A-4D5D-80EE-E2DFFEF60A8E}"/>
    <dgm:cxn modelId="{3CF63DC6-71E0-48F5-A56E-B3C443A4E6C0}" type="presOf" srcId="{DC3FD1CF-D1C6-4DF0-99C2-A75328924FEA}" destId="{1121052B-049B-4861-9921-0CCFD9400278}" srcOrd="0" destOrd="0" presId="urn:microsoft.com/office/officeart/2005/8/layout/bProcess3"/>
    <dgm:cxn modelId="{0428E562-B8AF-4905-93DE-B95BE8CCD67F}" type="presOf" srcId="{590E0CAB-048A-4D5D-80EE-E2DFFEF60A8E}" destId="{9B5690CA-2F5A-46D7-B849-FD25D8671CBA}" srcOrd="0" destOrd="0" presId="urn:microsoft.com/office/officeart/2005/8/layout/bProcess3"/>
    <dgm:cxn modelId="{3CE26A75-8BCF-4B86-A763-62B6D0243C7D}" srcId="{DC3FD1CF-D1C6-4DF0-99C2-A75328924FEA}" destId="{5A01370D-4FB1-4751-B7CD-0122AFCE3A65}" srcOrd="3" destOrd="0" parTransId="{25564877-9EFA-4FE6-8E38-EAFEFF75C208}" sibTransId="{E26BC6F9-D08C-4187-9262-817369F03CDB}"/>
    <dgm:cxn modelId="{E3E91100-B38E-4A58-8D90-EB3DA51A9FEA}" type="presOf" srcId="{E26BC6F9-D08C-4187-9262-817369F03CDB}" destId="{6CE3E820-EC54-47BE-9AFB-5AB8AE1EA281}" srcOrd="1" destOrd="0" presId="urn:microsoft.com/office/officeart/2005/8/layout/bProcess3"/>
    <dgm:cxn modelId="{9B480353-0017-4323-A2D1-8926E4562B1B}" type="presOf" srcId="{BD5B5457-5BE8-4A33-998C-09FD9DA491D0}" destId="{B879B1A6-B448-429C-973D-3C78F555E71D}" srcOrd="0" destOrd="0" presId="urn:microsoft.com/office/officeart/2005/8/layout/bProcess3"/>
    <dgm:cxn modelId="{04F9BE2F-47C9-4124-A9B9-D390B6CA5FF7}" type="presOf" srcId="{F64AE641-74D2-4ECB-B6DC-08AA1045C715}" destId="{9901198D-33E8-4E5C-B575-CDE682C8B39C}" srcOrd="0" destOrd="0" presId="urn:microsoft.com/office/officeart/2005/8/layout/bProcess3"/>
    <dgm:cxn modelId="{F3E93BAB-DD2B-44CF-8A62-7E73C20E431C}" type="presOf" srcId="{9AA41113-6551-40BD-8F27-236DEFA4D522}" destId="{0E4A1B87-0D2E-451A-9C57-53E06F95EE5E}" srcOrd="0" destOrd="0" presId="urn:microsoft.com/office/officeart/2005/8/layout/bProcess3"/>
    <dgm:cxn modelId="{02DEB92C-A93B-447A-BF93-F82AF210A8F2}" type="presOf" srcId="{DD92E961-F281-4FC8-B5D5-B682E13E765E}" destId="{8FD37510-339B-458D-A5D6-F2B642A13EC7}" srcOrd="0" destOrd="0" presId="urn:microsoft.com/office/officeart/2005/8/layout/bProcess3"/>
    <dgm:cxn modelId="{8867CBD4-33D8-4426-A6D8-AEC91FD0B934}" type="presOf" srcId="{590E0CAB-048A-4D5D-80EE-E2DFFEF60A8E}" destId="{E3BDF7A3-2BA8-4471-BE39-9D2FC854ADFB}" srcOrd="1" destOrd="0" presId="urn:microsoft.com/office/officeart/2005/8/layout/bProcess3"/>
    <dgm:cxn modelId="{AD2A952E-5DD0-418E-BBF1-138ACBE7CC3D}" type="presOf" srcId="{F64AE641-74D2-4ECB-B6DC-08AA1045C715}" destId="{8DD31DE1-2F44-45DD-898A-A3FCA9F49B91}" srcOrd="1" destOrd="0" presId="urn:microsoft.com/office/officeart/2005/8/layout/bProcess3"/>
    <dgm:cxn modelId="{6295028F-538D-4C26-A4D5-5EA668371484}" type="presOf" srcId="{782BEBD4-B17A-496D-B862-84A4D15C1E92}" destId="{8BE5706C-726E-416B-BC8F-0ED3C1798DB8}" srcOrd="1" destOrd="0" presId="urn:microsoft.com/office/officeart/2005/8/layout/bProcess3"/>
    <dgm:cxn modelId="{4461CCD9-9613-44BD-BA57-E87EE2445D31}" type="presOf" srcId="{DD92E961-F281-4FC8-B5D5-B682E13E765E}" destId="{8B663879-9D8E-48D5-AA2E-EA494CD54808}" srcOrd="1" destOrd="0" presId="urn:microsoft.com/office/officeart/2005/8/layout/bProcess3"/>
    <dgm:cxn modelId="{4F390343-61E7-4D54-B2F2-54BCD602C88A}" type="presParOf" srcId="{1121052B-049B-4861-9921-0CCFD9400278}" destId="{0E4A1B87-0D2E-451A-9C57-53E06F95EE5E}" srcOrd="0" destOrd="0" presId="urn:microsoft.com/office/officeart/2005/8/layout/bProcess3"/>
    <dgm:cxn modelId="{9714AE49-0DFE-4C54-BA5C-F4417C7616C1}" type="presParOf" srcId="{1121052B-049B-4861-9921-0CCFD9400278}" destId="{9B5690CA-2F5A-46D7-B849-FD25D8671CBA}" srcOrd="1" destOrd="0" presId="urn:microsoft.com/office/officeart/2005/8/layout/bProcess3"/>
    <dgm:cxn modelId="{5263A248-B728-49E3-B577-74C87601764E}" type="presParOf" srcId="{9B5690CA-2F5A-46D7-B849-FD25D8671CBA}" destId="{E3BDF7A3-2BA8-4471-BE39-9D2FC854ADFB}" srcOrd="0" destOrd="0" presId="urn:microsoft.com/office/officeart/2005/8/layout/bProcess3"/>
    <dgm:cxn modelId="{D14042D0-777D-458B-A506-51EDB71EA7E0}" type="presParOf" srcId="{1121052B-049B-4861-9921-0CCFD9400278}" destId="{24A87FC1-FDDB-411D-88EF-0CA25D0FA7C3}" srcOrd="2" destOrd="0" presId="urn:microsoft.com/office/officeart/2005/8/layout/bProcess3"/>
    <dgm:cxn modelId="{AEE1E6BE-B8A4-4FC6-AAF4-2A99F12D2D30}" type="presParOf" srcId="{1121052B-049B-4861-9921-0CCFD9400278}" destId="{8FD37510-339B-458D-A5D6-F2B642A13EC7}" srcOrd="3" destOrd="0" presId="urn:microsoft.com/office/officeart/2005/8/layout/bProcess3"/>
    <dgm:cxn modelId="{E44B660A-20AB-4663-9A82-136AFA20949B}" type="presParOf" srcId="{8FD37510-339B-458D-A5D6-F2B642A13EC7}" destId="{8B663879-9D8E-48D5-AA2E-EA494CD54808}" srcOrd="0" destOrd="0" presId="urn:microsoft.com/office/officeart/2005/8/layout/bProcess3"/>
    <dgm:cxn modelId="{D58850A4-6032-4085-8D8D-A77DE234E822}" type="presParOf" srcId="{1121052B-049B-4861-9921-0CCFD9400278}" destId="{1B5FED5F-E8C9-4C70-8915-40B412FB5255}" srcOrd="4" destOrd="0" presId="urn:microsoft.com/office/officeart/2005/8/layout/bProcess3"/>
    <dgm:cxn modelId="{C0121721-9218-46A0-8270-FF5B66375E05}" type="presParOf" srcId="{1121052B-049B-4861-9921-0CCFD9400278}" destId="{9901198D-33E8-4E5C-B575-CDE682C8B39C}" srcOrd="5" destOrd="0" presId="urn:microsoft.com/office/officeart/2005/8/layout/bProcess3"/>
    <dgm:cxn modelId="{FA043599-AE87-4B12-B96F-57D8D50FCB66}" type="presParOf" srcId="{9901198D-33E8-4E5C-B575-CDE682C8B39C}" destId="{8DD31DE1-2F44-45DD-898A-A3FCA9F49B91}" srcOrd="0" destOrd="0" presId="urn:microsoft.com/office/officeart/2005/8/layout/bProcess3"/>
    <dgm:cxn modelId="{25653105-BFE5-48A7-8F24-37CF9681F47F}" type="presParOf" srcId="{1121052B-049B-4861-9921-0CCFD9400278}" destId="{B2B6DFAC-30CF-4657-A5C8-2DD19585B9C7}" srcOrd="6" destOrd="0" presId="urn:microsoft.com/office/officeart/2005/8/layout/bProcess3"/>
    <dgm:cxn modelId="{F884E0B3-4010-4E44-8C63-3A9BF4E3BC6C}" type="presParOf" srcId="{1121052B-049B-4861-9921-0CCFD9400278}" destId="{1396B27A-D4CE-491D-9705-088EC1BB802D}" srcOrd="7" destOrd="0" presId="urn:microsoft.com/office/officeart/2005/8/layout/bProcess3"/>
    <dgm:cxn modelId="{D2546BEA-69D3-49E9-959B-99F6EE83A2CB}" type="presParOf" srcId="{1396B27A-D4CE-491D-9705-088EC1BB802D}" destId="{6CE3E820-EC54-47BE-9AFB-5AB8AE1EA281}" srcOrd="0" destOrd="0" presId="urn:microsoft.com/office/officeart/2005/8/layout/bProcess3"/>
    <dgm:cxn modelId="{BFE67446-BC8B-467D-9467-3F634170CA97}" type="presParOf" srcId="{1121052B-049B-4861-9921-0CCFD9400278}" destId="{34A29DC8-E686-4041-9A76-D9E320F8324C}" srcOrd="8" destOrd="0" presId="urn:microsoft.com/office/officeart/2005/8/layout/bProcess3"/>
    <dgm:cxn modelId="{8F6A48C9-91F3-469A-982D-68FA8137F451}" type="presParOf" srcId="{1121052B-049B-4861-9921-0CCFD9400278}" destId="{01FB204B-A966-432F-AAD8-70E6048FEFF3}" srcOrd="9" destOrd="0" presId="urn:microsoft.com/office/officeart/2005/8/layout/bProcess3"/>
    <dgm:cxn modelId="{6A05720F-B353-4E56-8E7D-40F91508F551}" type="presParOf" srcId="{01FB204B-A966-432F-AAD8-70E6048FEFF3}" destId="{8BE5706C-726E-416B-BC8F-0ED3C1798DB8}" srcOrd="0" destOrd="0" presId="urn:microsoft.com/office/officeart/2005/8/layout/bProcess3"/>
    <dgm:cxn modelId="{A16072AD-E103-4BCB-A819-AC8CCD1C415E}" type="presParOf" srcId="{1121052B-049B-4861-9921-0CCFD9400278}" destId="{B879B1A6-B448-429C-973D-3C78F555E71D}"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3FD1CF-D1C6-4DF0-99C2-A75328924FEA}" type="doc">
      <dgm:prSet loTypeId="urn:microsoft.com/office/officeart/2005/8/layout/bProcess3" loCatId="process" qsTypeId="urn:microsoft.com/office/officeart/2005/8/quickstyle/3d2" qsCatId="3D" csTypeId="urn:microsoft.com/office/officeart/2005/8/colors/colorful2" csCatId="colorful" phldr="1"/>
      <dgm:spPr/>
      <dgm:t>
        <a:bodyPr/>
        <a:lstStyle/>
        <a:p>
          <a:endParaRPr lang="th-TH"/>
        </a:p>
      </dgm:t>
    </dgm:pt>
    <dgm:pt modelId="{9AA41113-6551-40BD-8F27-236DEFA4D522}">
      <dgm:prSet phldrT="[Text]" custT="1"/>
      <dgm:spPr/>
      <dgm:t>
        <a:bodyPr/>
        <a:lstStyle/>
        <a:p>
          <a:r>
            <a:rPr lang="en-US" sz="4000" b="1" dirty="0" smtClean="0">
              <a:latin typeface="Centaur" pitchFamily="18" charset="0"/>
            </a:rPr>
            <a:t>Communication</a:t>
          </a:r>
          <a:endParaRPr lang="th-TH" sz="4000" b="1" dirty="0">
            <a:latin typeface="Centaur" pitchFamily="18" charset="0"/>
          </a:endParaRPr>
        </a:p>
      </dgm:t>
    </dgm:pt>
    <dgm:pt modelId="{3BC748E5-7AD3-4591-AF9A-EA37A38FE6FD}" type="parTrans" cxnId="{17582C6F-E3E7-4241-8DF4-796F0C42D725}">
      <dgm:prSet/>
      <dgm:spPr/>
      <dgm:t>
        <a:bodyPr/>
        <a:lstStyle/>
        <a:p>
          <a:endParaRPr lang="th-TH"/>
        </a:p>
      </dgm:t>
    </dgm:pt>
    <dgm:pt modelId="{590E0CAB-048A-4D5D-80EE-E2DFFEF60A8E}" type="sibTrans" cxnId="{17582C6F-E3E7-4241-8DF4-796F0C42D725}">
      <dgm:prSet/>
      <dgm:spPr/>
      <dgm:t>
        <a:bodyPr/>
        <a:lstStyle/>
        <a:p>
          <a:endParaRPr lang="th-TH" sz="3600" b="1">
            <a:solidFill>
              <a:srgbClr val="E34121"/>
            </a:solidFill>
            <a:latin typeface="Centaur" pitchFamily="18" charset="0"/>
          </a:endParaRPr>
        </a:p>
      </dgm:t>
    </dgm:pt>
    <dgm:pt modelId="{AAE6351F-1DC4-49C4-BAC2-10699CEA59E7}">
      <dgm:prSet custT="1"/>
      <dgm:spPr/>
      <dgm:t>
        <a:bodyPr/>
        <a:lstStyle/>
        <a:p>
          <a:r>
            <a:rPr lang="en-US" sz="4000" b="1" dirty="0" smtClean="0">
              <a:latin typeface="Centaur" pitchFamily="18" charset="0"/>
            </a:rPr>
            <a:t>Training</a:t>
          </a:r>
          <a:endParaRPr lang="en-US" sz="4000" b="1" dirty="0">
            <a:latin typeface="Centaur" pitchFamily="18" charset="0"/>
          </a:endParaRPr>
        </a:p>
      </dgm:t>
    </dgm:pt>
    <dgm:pt modelId="{2852E1E6-0B5E-46CB-8FC9-2402CBF2E899}" type="parTrans" cxnId="{008AA5AC-345F-4FBF-813E-42DDA6EF7E07}">
      <dgm:prSet/>
      <dgm:spPr/>
      <dgm:t>
        <a:bodyPr/>
        <a:lstStyle/>
        <a:p>
          <a:endParaRPr lang="th-TH"/>
        </a:p>
      </dgm:t>
    </dgm:pt>
    <dgm:pt modelId="{F64AE641-74D2-4ECB-B6DC-08AA1045C715}" type="sibTrans" cxnId="{008AA5AC-345F-4FBF-813E-42DDA6EF7E07}">
      <dgm:prSet/>
      <dgm:spPr/>
      <dgm:t>
        <a:bodyPr/>
        <a:lstStyle/>
        <a:p>
          <a:endParaRPr lang="th-TH" sz="3600" b="1">
            <a:solidFill>
              <a:srgbClr val="E34121"/>
            </a:solidFill>
            <a:latin typeface="Centaur" pitchFamily="18" charset="0"/>
          </a:endParaRPr>
        </a:p>
      </dgm:t>
    </dgm:pt>
    <dgm:pt modelId="{5A01370D-4FB1-4751-B7CD-0122AFCE3A65}">
      <dgm:prSet custT="1"/>
      <dgm:spPr/>
      <dgm:t>
        <a:bodyPr/>
        <a:lstStyle/>
        <a:p>
          <a:r>
            <a:rPr lang="en-US" sz="4000" b="1" dirty="0" smtClean="0">
              <a:latin typeface="Centaur" pitchFamily="18" charset="0"/>
            </a:rPr>
            <a:t>Resource Promotion</a:t>
          </a:r>
          <a:endParaRPr lang="en-US" sz="4000" b="1" dirty="0">
            <a:latin typeface="Centaur" pitchFamily="18" charset="0"/>
          </a:endParaRPr>
        </a:p>
      </dgm:t>
    </dgm:pt>
    <dgm:pt modelId="{25564877-9EFA-4FE6-8E38-EAFEFF75C208}" type="parTrans" cxnId="{3CE26A75-8BCF-4B86-A763-62B6D0243C7D}">
      <dgm:prSet/>
      <dgm:spPr/>
      <dgm:t>
        <a:bodyPr/>
        <a:lstStyle/>
        <a:p>
          <a:endParaRPr lang="th-TH"/>
        </a:p>
      </dgm:t>
    </dgm:pt>
    <dgm:pt modelId="{E26BC6F9-D08C-4187-9262-817369F03CDB}" type="sibTrans" cxnId="{3CE26A75-8BCF-4B86-A763-62B6D0243C7D}">
      <dgm:prSet/>
      <dgm:spPr/>
      <dgm:t>
        <a:bodyPr/>
        <a:lstStyle/>
        <a:p>
          <a:endParaRPr lang="th-TH">
            <a:ln w="76200">
              <a:solidFill>
                <a:srgbClr val="0000FF"/>
              </a:solidFill>
            </a:ln>
          </a:endParaRPr>
        </a:p>
      </dgm:t>
    </dgm:pt>
    <dgm:pt modelId="{F51F69D0-F11D-403F-AA7E-77E8A5CC72AF}">
      <dgm:prSet phldrT="[Text]" custT="1"/>
      <dgm:spPr/>
      <dgm:t>
        <a:bodyPr/>
        <a:lstStyle/>
        <a:p>
          <a:r>
            <a:rPr lang="en-US" sz="3600" b="1" dirty="0" smtClean="0">
              <a:latin typeface="Centaur" pitchFamily="18" charset="0"/>
            </a:rPr>
            <a:t>Supervision</a:t>
          </a:r>
          <a:endParaRPr lang="th-TH" sz="3600" b="1" dirty="0">
            <a:latin typeface="Centaur" pitchFamily="18" charset="0"/>
          </a:endParaRPr>
        </a:p>
      </dgm:t>
    </dgm:pt>
    <dgm:pt modelId="{98AEC3C3-246F-4A29-9A6B-BAC2C21F62E5}" type="parTrans" cxnId="{96CF2341-A875-445E-9543-7866B798AF73}">
      <dgm:prSet/>
      <dgm:spPr/>
      <dgm:t>
        <a:bodyPr/>
        <a:lstStyle/>
        <a:p>
          <a:endParaRPr lang="th-TH"/>
        </a:p>
      </dgm:t>
    </dgm:pt>
    <dgm:pt modelId="{B6A9AE52-8F2A-409E-83F9-B7667D033BC5}" type="sibTrans" cxnId="{96CF2341-A875-445E-9543-7866B798AF73}">
      <dgm:prSet/>
      <dgm:spPr/>
      <dgm:t>
        <a:bodyPr/>
        <a:lstStyle/>
        <a:p>
          <a:endParaRPr lang="th-TH"/>
        </a:p>
      </dgm:t>
    </dgm:pt>
    <dgm:pt modelId="{1121052B-049B-4861-9921-0CCFD9400278}" type="pres">
      <dgm:prSet presAssocID="{DC3FD1CF-D1C6-4DF0-99C2-A75328924FEA}" presName="Name0" presStyleCnt="0">
        <dgm:presLayoutVars>
          <dgm:dir/>
          <dgm:resizeHandles val="exact"/>
        </dgm:presLayoutVars>
      </dgm:prSet>
      <dgm:spPr/>
      <dgm:t>
        <a:bodyPr/>
        <a:lstStyle/>
        <a:p>
          <a:endParaRPr lang="th-TH"/>
        </a:p>
      </dgm:t>
    </dgm:pt>
    <dgm:pt modelId="{0E4A1B87-0D2E-451A-9C57-53E06F95EE5E}" type="pres">
      <dgm:prSet presAssocID="{9AA41113-6551-40BD-8F27-236DEFA4D522}" presName="node" presStyleLbl="node1" presStyleIdx="0" presStyleCnt="4" custScaleX="144885" custScaleY="72310">
        <dgm:presLayoutVars>
          <dgm:bulletEnabled val="1"/>
        </dgm:presLayoutVars>
      </dgm:prSet>
      <dgm:spPr/>
      <dgm:t>
        <a:bodyPr/>
        <a:lstStyle/>
        <a:p>
          <a:endParaRPr lang="th-TH"/>
        </a:p>
      </dgm:t>
    </dgm:pt>
    <dgm:pt modelId="{9B5690CA-2F5A-46D7-B849-FD25D8671CBA}" type="pres">
      <dgm:prSet presAssocID="{590E0CAB-048A-4D5D-80EE-E2DFFEF60A8E}" presName="sibTrans" presStyleLbl="sibTrans1D1" presStyleIdx="0" presStyleCnt="3"/>
      <dgm:spPr/>
      <dgm:t>
        <a:bodyPr/>
        <a:lstStyle/>
        <a:p>
          <a:endParaRPr lang="th-TH"/>
        </a:p>
      </dgm:t>
    </dgm:pt>
    <dgm:pt modelId="{E3BDF7A3-2BA8-4471-BE39-9D2FC854ADFB}" type="pres">
      <dgm:prSet presAssocID="{590E0CAB-048A-4D5D-80EE-E2DFFEF60A8E}" presName="connectorText" presStyleLbl="sibTrans1D1" presStyleIdx="0" presStyleCnt="3"/>
      <dgm:spPr/>
      <dgm:t>
        <a:bodyPr/>
        <a:lstStyle/>
        <a:p>
          <a:endParaRPr lang="th-TH"/>
        </a:p>
      </dgm:t>
    </dgm:pt>
    <dgm:pt modelId="{18AF6970-B5C8-464C-AF81-7E7860129859}" type="pres">
      <dgm:prSet presAssocID="{F51F69D0-F11D-403F-AA7E-77E8A5CC72AF}" presName="node" presStyleLbl="node1" presStyleIdx="1" presStyleCnt="4" custScaleY="66505">
        <dgm:presLayoutVars>
          <dgm:bulletEnabled val="1"/>
        </dgm:presLayoutVars>
      </dgm:prSet>
      <dgm:spPr/>
      <dgm:t>
        <a:bodyPr/>
        <a:lstStyle/>
        <a:p>
          <a:endParaRPr lang="th-TH"/>
        </a:p>
      </dgm:t>
    </dgm:pt>
    <dgm:pt modelId="{B4E44EA0-4A40-4922-B291-B2FE1926FACD}" type="pres">
      <dgm:prSet presAssocID="{B6A9AE52-8F2A-409E-83F9-B7667D033BC5}" presName="sibTrans" presStyleLbl="sibTrans1D1" presStyleIdx="1" presStyleCnt="3"/>
      <dgm:spPr/>
      <dgm:t>
        <a:bodyPr/>
        <a:lstStyle/>
        <a:p>
          <a:endParaRPr lang="th-TH"/>
        </a:p>
      </dgm:t>
    </dgm:pt>
    <dgm:pt modelId="{0F075FC0-721D-46D4-8212-7F47F5BAA6A7}" type="pres">
      <dgm:prSet presAssocID="{B6A9AE52-8F2A-409E-83F9-B7667D033BC5}" presName="connectorText" presStyleLbl="sibTrans1D1" presStyleIdx="1" presStyleCnt="3"/>
      <dgm:spPr/>
      <dgm:t>
        <a:bodyPr/>
        <a:lstStyle/>
        <a:p>
          <a:endParaRPr lang="th-TH"/>
        </a:p>
      </dgm:t>
    </dgm:pt>
    <dgm:pt modelId="{1B5FED5F-E8C9-4C70-8915-40B412FB5255}" type="pres">
      <dgm:prSet presAssocID="{AAE6351F-1DC4-49C4-BAC2-10699CEA59E7}" presName="node" presStyleLbl="node1" presStyleIdx="2" presStyleCnt="4" custScaleY="66420">
        <dgm:presLayoutVars>
          <dgm:bulletEnabled val="1"/>
        </dgm:presLayoutVars>
      </dgm:prSet>
      <dgm:spPr/>
      <dgm:t>
        <a:bodyPr/>
        <a:lstStyle/>
        <a:p>
          <a:endParaRPr lang="th-TH"/>
        </a:p>
      </dgm:t>
    </dgm:pt>
    <dgm:pt modelId="{9901198D-33E8-4E5C-B575-CDE682C8B39C}" type="pres">
      <dgm:prSet presAssocID="{F64AE641-74D2-4ECB-B6DC-08AA1045C715}" presName="sibTrans" presStyleLbl="sibTrans1D1" presStyleIdx="2" presStyleCnt="3"/>
      <dgm:spPr/>
      <dgm:t>
        <a:bodyPr/>
        <a:lstStyle/>
        <a:p>
          <a:endParaRPr lang="th-TH"/>
        </a:p>
      </dgm:t>
    </dgm:pt>
    <dgm:pt modelId="{8DD31DE1-2F44-45DD-898A-A3FCA9F49B91}" type="pres">
      <dgm:prSet presAssocID="{F64AE641-74D2-4ECB-B6DC-08AA1045C715}" presName="connectorText" presStyleLbl="sibTrans1D1" presStyleIdx="2" presStyleCnt="3"/>
      <dgm:spPr/>
      <dgm:t>
        <a:bodyPr/>
        <a:lstStyle/>
        <a:p>
          <a:endParaRPr lang="th-TH"/>
        </a:p>
      </dgm:t>
    </dgm:pt>
    <dgm:pt modelId="{B2B6DFAC-30CF-4657-A5C8-2DD19585B9C7}" type="pres">
      <dgm:prSet presAssocID="{5A01370D-4FB1-4751-B7CD-0122AFCE3A65}" presName="node" presStyleLbl="node1" presStyleIdx="3" presStyleCnt="4" custScaleX="132420" custScaleY="74809">
        <dgm:presLayoutVars>
          <dgm:bulletEnabled val="1"/>
        </dgm:presLayoutVars>
      </dgm:prSet>
      <dgm:spPr/>
      <dgm:t>
        <a:bodyPr/>
        <a:lstStyle/>
        <a:p>
          <a:endParaRPr lang="th-TH"/>
        </a:p>
      </dgm:t>
    </dgm:pt>
  </dgm:ptLst>
  <dgm:cxnLst>
    <dgm:cxn modelId="{9B9FB3C0-C648-4AF6-BC08-11A7E40865ED}" type="presOf" srcId="{F64AE641-74D2-4ECB-B6DC-08AA1045C715}" destId="{8DD31DE1-2F44-45DD-898A-A3FCA9F49B91}" srcOrd="1" destOrd="0" presId="urn:microsoft.com/office/officeart/2005/8/layout/bProcess3"/>
    <dgm:cxn modelId="{008AA5AC-345F-4FBF-813E-42DDA6EF7E07}" srcId="{DC3FD1CF-D1C6-4DF0-99C2-A75328924FEA}" destId="{AAE6351F-1DC4-49C4-BAC2-10699CEA59E7}" srcOrd="2" destOrd="0" parTransId="{2852E1E6-0B5E-46CB-8FC9-2402CBF2E899}" sibTransId="{F64AE641-74D2-4ECB-B6DC-08AA1045C715}"/>
    <dgm:cxn modelId="{049AD394-28A3-44BB-AB31-0717FAE72600}" type="presOf" srcId="{590E0CAB-048A-4D5D-80EE-E2DFFEF60A8E}" destId="{9B5690CA-2F5A-46D7-B849-FD25D8671CBA}" srcOrd="0" destOrd="0" presId="urn:microsoft.com/office/officeart/2005/8/layout/bProcess3"/>
    <dgm:cxn modelId="{96CF2341-A875-445E-9543-7866B798AF73}" srcId="{DC3FD1CF-D1C6-4DF0-99C2-A75328924FEA}" destId="{F51F69D0-F11D-403F-AA7E-77E8A5CC72AF}" srcOrd="1" destOrd="0" parTransId="{98AEC3C3-246F-4A29-9A6B-BAC2C21F62E5}" sibTransId="{B6A9AE52-8F2A-409E-83F9-B7667D033BC5}"/>
    <dgm:cxn modelId="{1EFDADE9-EF10-43EE-9E07-59AC03EAD90F}" type="presOf" srcId="{F51F69D0-F11D-403F-AA7E-77E8A5CC72AF}" destId="{18AF6970-B5C8-464C-AF81-7E7860129859}" srcOrd="0" destOrd="0" presId="urn:microsoft.com/office/officeart/2005/8/layout/bProcess3"/>
    <dgm:cxn modelId="{C1492D98-7AF7-4701-9A4F-BEDA5A0B5FD9}" type="presOf" srcId="{590E0CAB-048A-4D5D-80EE-E2DFFEF60A8E}" destId="{E3BDF7A3-2BA8-4471-BE39-9D2FC854ADFB}" srcOrd="1" destOrd="0" presId="urn:microsoft.com/office/officeart/2005/8/layout/bProcess3"/>
    <dgm:cxn modelId="{17582C6F-E3E7-4241-8DF4-796F0C42D725}" srcId="{DC3FD1CF-D1C6-4DF0-99C2-A75328924FEA}" destId="{9AA41113-6551-40BD-8F27-236DEFA4D522}" srcOrd="0" destOrd="0" parTransId="{3BC748E5-7AD3-4591-AF9A-EA37A38FE6FD}" sibTransId="{590E0CAB-048A-4D5D-80EE-E2DFFEF60A8E}"/>
    <dgm:cxn modelId="{CCC2321E-8EEB-4977-976E-952B33BA2CA3}" type="presOf" srcId="{B6A9AE52-8F2A-409E-83F9-B7667D033BC5}" destId="{B4E44EA0-4A40-4922-B291-B2FE1926FACD}" srcOrd="0" destOrd="0" presId="urn:microsoft.com/office/officeart/2005/8/layout/bProcess3"/>
    <dgm:cxn modelId="{7DC5CCAB-F79F-4C44-B1A8-BD2AA8306473}" type="presOf" srcId="{AAE6351F-1DC4-49C4-BAC2-10699CEA59E7}" destId="{1B5FED5F-E8C9-4C70-8915-40B412FB5255}" srcOrd="0" destOrd="0" presId="urn:microsoft.com/office/officeart/2005/8/layout/bProcess3"/>
    <dgm:cxn modelId="{9BDCD071-6338-4472-87D8-DBD042AE848F}" type="presOf" srcId="{F64AE641-74D2-4ECB-B6DC-08AA1045C715}" destId="{9901198D-33E8-4E5C-B575-CDE682C8B39C}" srcOrd="0" destOrd="0" presId="urn:microsoft.com/office/officeart/2005/8/layout/bProcess3"/>
    <dgm:cxn modelId="{3CE26A75-8BCF-4B86-A763-62B6D0243C7D}" srcId="{DC3FD1CF-D1C6-4DF0-99C2-A75328924FEA}" destId="{5A01370D-4FB1-4751-B7CD-0122AFCE3A65}" srcOrd="3" destOrd="0" parTransId="{25564877-9EFA-4FE6-8E38-EAFEFF75C208}" sibTransId="{E26BC6F9-D08C-4187-9262-817369F03CDB}"/>
    <dgm:cxn modelId="{594F343A-EF33-4E05-B656-EE6E9913350F}" type="presOf" srcId="{5A01370D-4FB1-4751-B7CD-0122AFCE3A65}" destId="{B2B6DFAC-30CF-4657-A5C8-2DD19585B9C7}" srcOrd="0" destOrd="0" presId="urn:microsoft.com/office/officeart/2005/8/layout/bProcess3"/>
    <dgm:cxn modelId="{F4573FDC-6325-480F-B0BF-CEA440412839}" type="presOf" srcId="{9AA41113-6551-40BD-8F27-236DEFA4D522}" destId="{0E4A1B87-0D2E-451A-9C57-53E06F95EE5E}" srcOrd="0" destOrd="0" presId="urn:microsoft.com/office/officeart/2005/8/layout/bProcess3"/>
    <dgm:cxn modelId="{9EBFD9CA-987C-45F6-9A7D-89E347F9E33E}" type="presOf" srcId="{DC3FD1CF-D1C6-4DF0-99C2-A75328924FEA}" destId="{1121052B-049B-4861-9921-0CCFD9400278}" srcOrd="0" destOrd="0" presId="urn:microsoft.com/office/officeart/2005/8/layout/bProcess3"/>
    <dgm:cxn modelId="{19D25079-3D64-4CDA-86FF-7B3C0D2539D2}" type="presOf" srcId="{B6A9AE52-8F2A-409E-83F9-B7667D033BC5}" destId="{0F075FC0-721D-46D4-8212-7F47F5BAA6A7}" srcOrd="1" destOrd="0" presId="urn:microsoft.com/office/officeart/2005/8/layout/bProcess3"/>
    <dgm:cxn modelId="{BAE22A8E-223A-4A39-B867-BC9332A2B361}" type="presParOf" srcId="{1121052B-049B-4861-9921-0CCFD9400278}" destId="{0E4A1B87-0D2E-451A-9C57-53E06F95EE5E}" srcOrd="0" destOrd="0" presId="urn:microsoft.com/office/officeart/2005/8/layout/bProcess3"/>
    <dgm:cxn modelId="{30CC7F2A-96AC-44E5-94BD-A187945CF8D4}" type="presParOf" srcId="{1121052B-049B-4861-9921-0CCFD9400278}" destId="{9B5690CA-2F5A-46D7-B849-FD25D8671CBA}" srcOrd="1" destOrd="0" presId="urn:microsoft.com/office/officeart/2005/8/layout/bProcess3"/>
    <dgm:cxn modelId="{F5ADBD8E-14EC-4730-961E-67A0A88EEDC3}" type="presParOf" srcId="{9B5690CA-2F5A-46D7-B849-FD25D8671CBA}" destId="{E3BDF7A3-2BA8-4471-BE39-9D2FC854ADFB}" srcOrd="0" destOrd="0" presId="urn:microsoft.com/office/officeart/2005/8/layout/bProcess3"/>
    <dgm:cxn modelId="{3CB8ADEB-3046-4671-99CB-4D2C7E8AE25E}" type="presParOf" srcId="{1121052B-049B-4861-9921-0CCFD9400278}" destId="{18AF6970-B5C8-464C-AF81-7E7860129859}" srcOrd="2" destOrd="0" presId="urn:microsoft.com/office/officeart/2005/8/layout/bProcess3"/>
    <dgm:cxn modelId="{0DB59875-5029-4C96-B1FD-0774D22A5B2F}" type="presParOf" srcId="{1121052B-049B-4861-9921-0CCFD9400278}" destId="{B4E44EA0-4A40-4922-B291-B2FE1926FACD}" srcOrd="3" destOrd="0" presId="urn:microsoft.com/office/officeart/2005/8/layout/bProcess3"/>
    <dgm:cxn modelId="{ABCE40B8-6B4A-4E1A-A956-BCFA52E9BAD4}" type="presParOf" srcId="{B4E44EA0-4A40-4922-B291-B2FE1926FACD}" destId="{0F075FC0-721D-46D4-8212-7F47F5BAA6A7}" srcOrd="0" destOrd="0" presId="urn:microsoft.com/office/officeart/2005/8/layout/bProcess3"/>
    <dgm:cxn modelId="{A4F9E974-ED3B-4D7D-93CD-E452455AEB9B}" type="presParOf" srcId="{1121052B-049B-4861-9921-0CCFD9400278}" destId="{1B5FED5F-E8C9-4C70-8915-40B412FB5255}" srcOrd="4" destOrd="0" presId="urn:microsoft.com/office/officeart/2005/8/layout/bProcess3"/>
    <dgm:cxn modelId="{C6247D2C-F98D-41BD-A546-33F4D22854DB}" type="presParOf" srcId="{1121052B-049B-4861-9921-0CCFD9400278}" destId="{9901198D-33E8-4E5C-B575-CDE682C8B39C}" srcOrd="5" destOrd="0" presId="urn:microsoft.com/office/officeart/2005/8/layout/bProcess3"/>
    <dgm:cxn modelId="{832F9EA9-4BD2-4902-AE50-62554E5C95D6}" type="presParOf" srcId="{9901198D-33E8-4E5C-B575-CDE682C8B39C}" destId="{8DD31DE1-2F44-45DD-898A-A3FCA9F49B91}" srcOrd="0" destOrd="0" presId="urn:microsoft.com/office/officeart/2005/8/layout/bProcess3"/>
    <dgm:cxn modelId="{A4546DBB-7B07-4F99-AD90-E7F0FBB326BE}" type="presParOf" srcId="{1121052B-049B-4861-9921-0CCFD9400278}" destId="{B2B6DFAC-30CF-4657-A5C8-2DD19585B9C7}"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690CA-2F5A-46D7-B849-FD25D8671CBA}">
      <dsp:nvSpPr>
        <dsp:cNvPr id="0" name=""/>
        <dsp:cNvSpPr/>
      </dsp:nvSpPr>
      <dsp:spPr>
        <a:xfrm>
          <a:off x="2405197" y="1346624"/>
          <a:ext cx="392454" cy="91440"/>
        </a:xfrm>
        <a:custGeom>
          <a:avLst/>
          <a:gdLst/>
          <a:ahLst/>
          <a:cxnLst/>
          <a:rect l="0" t="0" r="0" b="0"/>
          <a:pathLst>
            <a:path>
              <a:moveTo>
                <a:pt x="0" y="45720"/>
              </a:moveTo>
              <a:lnTo>
                <a:pt x="392454" y="45720"/>
              </a:lnTo>
            </a:path>
          </a:pathLst>
        </a:custGeom>
        <a:noFill/>
        <a:ln w="9525" cap="flat" cmpd="sng" algn="ctr">
          <a:solidFill>
            <a:schemeClr val="accent2">
              <a:hueOff val="0"/>
              <a:satOff val="0"/>
              <a:lumOff val="0"/>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b="1" kern="1200">
            <a:solidFill>
              <a:srgbClr val="E34121"/>
            </a:solidFill>
            <a:latin typeface="Centaur" pitchFamily="18" charset="0"/>
          </a:endParaRPr>
        </a:p>
      </dsp:txBody>
      <dsp:txXfrm>
        <a:off x="2590848" y="1389973"/>
        <a:ext cx="21152" cy="4741"/>
      </dsp:txXfrm>
    </dsp:sp>
    <dsp:sp modelId="{0E4A1B87-0D2E-451A-9C57-53E06F95EE5E}">
      <dsp:nvSpPr>
        <dsp:cNvPr id="0" name=""/>
        <dsp:cNvSpPr/>
      </dsp:nvSpPr>
      <dsp:spPr>
        <a:xfrm>
          <a:off x="0" y="675830"/>
          <a:ext cx="2406997" cy="1433028"/>
        </a:xfrm>
        <a:prstGeom prst="rect">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Centaur" pitchFamily="18" charset="0"/>
            </a:rPr>
            <a:t>Detection</a:t>
          </a:r>
          <a:endParaRPr lang="th-TH" sz="2400" b="1" kern="1200" dirty="0">
            <a:latin typeface="Centaur" pitchFamily="18" charset="0"/>
          </a:endParaRPr>
        </a:p>
      </dsp:txBody>
      <dsp:txXfrm>
        <a:off x="0" y="675830"/>
        <a:ext cx="2406997" cy="1433028"/>
      </dsp:txXfrm>
    </dsp:sp>
    <dsp:sp modelId="{8FD37510-339B-458D-A5D6-F2B642A13EC7}">
      <dsp:nvSpPr>
        <dsp:cNvPr id="0" name=""/>
        <dsp:cNvSpPr/>
      </dsp:nvSpPr>
      <dsp:spPr>
        <a:xfrm>
          <a:off x="5084898" y="1346624"/>
          <a:ext cx="443563" cy="91440"/>
        </a:xfrm>
        <a:custGeom>
          <a:avLst/>
          <a:gdLst/>
          <a:ahLst/>
          <a:cxnLst/>
          <a:rect l="0" t="0" r="0" b="0"/>
          <a:pathLst>
            <a:path>
              <a:moveTo>
                <a:pt x="0" y="45720"/>
              </a:moveTo>
              <a:lnTo>
                <a:pt x="443563" y="45720"/>
              </a:lnTo>
            </a:path>
          </a:pathLst>
        </a:custGeom>
        <a:noFill/>
        <a:ln w="9525" cap="flat" cmpd="sng" algn="ctr">
          <a:solidFill>
            <a:schemeClr val="accent2">
              <a:hueOff val="1170380"/>
              <a:satOff val="-1460"/>
              <a:lumOff val="343"/>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b="1" kern="1200">
            <a:solidFill>
              <a:srgbClr val="E34121"/>
            </a:solidFill>
            <a:latin typeface="Centaur" pitchFamily="18" charset="0"/>
          </a:endParaRPr>
        </a:p>
      </dsp:txBody>
      <dsp:txXfrm>
        <a:off x="5294825" y="1389973"/>
        <a:ext cx="23708" cy="4741"/>
      </dsp:txXfrm>
    </dsp:sp>
    <dsp:sp modelId="{24A87FC1-FDDB-411D-88EF-0CA25D0FA7C3}">
      <dsp:nvSpPr>
        <dsp:cNvPr id="0" name=""/>
        <dsp:cNvSpPr/>
      </dsp:nvSpPr>
      <dsp:spPr>
        <a:xfrm>
          <a:off x="2830052" y="714886"/>
          <a:ext cx="2256646" cy="1354915"/>
        </a:xfrm>
        <a:prstGeom prst="rect">
          <a:avLst/>
        </a:prstGeom>
        <a:gradFill rotWithShape="0">
          <a:gsLst>
            <a:gs pos="0">
              <a:schemeClr val="accent2">
                <a:hueOff val="936304"/>
                <a:satOff val="-1168"/>
                <a:lumOff val="275"/>
                <a:alphaOff val="0"/>
                <a:tint val="73000"/>
                <a:shade val="100000"/>
                <a:satMod val="150000"/>
              </a:schemeClr>
            </a:gs>
            <a:gs pos="25000">
              <a:schemeClr val="accent2">
                <a:hueOff val="936304"/>
                <a:satOff val="-1168"/>
                <a:lumOff val="275"/>
                <a:alphaOff val="0"/>
                <a:tint val="96000"/>
                <a:shade val="80000"/>
                <a:satMod val="105000"/>
              </a:schemeClr>
            </a:gs>
            <a:gs pos="38000">
              <a:schemeClr val="accent2">
                <a:hueOff val="936304"/>
                <a:satOff val="-1168"/>
                <a:lumOff val="275"/>
                <a:alphaOff val="0"/>
                <a:tint val="96000"/>
                <a:shade val="59000"/>
                <a:satMod val="120000"/>
              </a:schemeClr>
            </a:gs>
            <a:gs pos="55000">
              <a:schemeClr val="accent2">
                <a:hueOff val="936304"/>
                <a:satOff val="-1168"/>
                <a:lumOff val="275"/>
                <a:alphaOff val="0"/>
                <a:tint val="100000"/>
                <a:shade val="57000"/>
                <a:satMod val="120000"/>
              </a:schemeClr>
            </a:gs>
            <a:gs pos="80000">
              <a:schemeClr val="accent2">
                <a:hueOff val="936304"/>
                <a:satOff val="-1168"/>
                <a:lumOff val="275"/>
                <a:alphaOff val="0"/>
                <a:tint val="100000"/>
                <a:shade val="56000"/>
                <a:satMod val="145000"/>
              </a:schemeClr>
            </a:gs>
            <a:gs pos="88000">
              <a:schemeClr val="accent2">
                <a:hueOff val="936304"/>
                <a:satOff val="-1168"/>
                <a:lumOff val="275"/>
                <a:alphaOff val="0"/>
                <a:tint val="100000"/>
                <a:shade val="63000"/>
                <a:satMod val="160000"/>
              </a:schemeClr>
            </a:gs>
            <a:gs pos="100000">
              <a:schemeClr val="accent2">
                <a:hueOff val="936304"/>
                <a:satOff val="-1168"/>
                <a:lumOff val="275"/>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Centaur" pitchFamily="18" charset="0"/>
            </a:rPr>
            <a:t>Registration</a:t>
          </a:r>
          <a:endParaRPr lang="th-TH" sz="2400" b="1" kern="1200" dirty="0" smtClean="0">
            <a:latin typeface="Centaur" pitchFamily="18" charset="0"/>
          </a:endParaRPr>
        </a:p>
      </dsp:txBody>
      <dsp:txXfrm>
        <a:off x="2830052" y="714886"/>
        <a:ext cx="2256646" cy="1354915"/>
      </dsp:txXfrm>
    </dsp:sp>
    <dsp:sp modelId="{9901198D-33E8-4E5C-B575-CDE682C8B39C}">
      <dsp:nvSpPr>
        <dsp:cNvPr id="0" name=""/>
        <dsp:cNvSpPr/>
      </dsp:nvSpPr>
      <dsp:spPr>
        <a:xfrm>
          <a:off x="1081556" y="2052286"/>
          <a:ext cx="5546719" cy="498335"/>
        </a:xfrm>
        <a:custGeom>
          <a:avLst/>
          <a:gdLst/>
          <a:ahLst/>
          <a:cxnLst/>
          <a:rect l="0" t="0" r="0" b="0"/>
          <a:pathLst>
            <a:path>
              <a:moveTo>
                <a:pt x="5546719" y="0"/>
              </a:moveTo>
              <a:lnTo>
                <a:pt x="5546719" y="266267"/>
              </a:lnTo>
              <a:lnTo>
                <a:pt x="0" y="266267"/>
              </a:lnTo>
              <a:lnTo>
                <a:pt x="0" y="498335"/>
              </a:lnTo>
            </a:path>
          </a:pathLst>
        </a:custGeom>
        <a:noFill/>
        <a:ln w="9525" cap="flat" cmpd="sng" algn="ctr">
          <a:solidFill>
            <a:schemeClr val="accent2">
              <a:hueOff val="2340759"/>
              <a:satOff val="-2919"/>
              <a:lumOff val="686"/>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b="1" kern="1200">
            <a:solidFill>
              <a:srgbClr val="E34121"/>
            </a:solidFill>
            <a:latin typeface="Centaur" pitchFamily="18" charset="0"/>
          </a:endParaRPr>
        </a:p>
      </dsp:txBody>
      <dsp:txXfrm>
        <a:off x="3715618" y="2299083"/>
        <a:ext cx="278594" cy="4741"/>
      </dsp:txXfrm>
    </dsp:sp>
    <dsp:sp modelId="{1B5FED5F-E8C9-4C70-8915-40B412FB5255}">
      <dsp:nvSpPr>
        <dsp:cNvPr id="0" name=""/>
        <dsp:cNvSpPr/>
      </dsp:nvSpPr>
      <dsp:spPr>
        <a:xfrm>
          <a:off x="5560861" y="730602"/>
          <a:ext cx="2134827" cy="1323484"/>
        </a:xfrm>
        <a:prstGeom prst="rect">
          <a:avLst/>
        </a:prstGeom>
        <a:gradFill rotWithShape="0">
          <a:gsLst>
            <a:gs pos="0">
              <a:schemeClr val="accent2">
                <a:hueOff val="1872608"/>
                <a:satOff val="-2336"/>
                <a:lumOff val="549"/>
                <a:alphaOff val="0"/>
                <a:tint val="73000"/>
                <a:shade val="100000"/>
                <a:satMod val="150000"/>
              </a:schemeClr>
            </a:gs>
            <a:gs pos="25000">
              <a:schemeClr val="accent2">
                <a:hueOff val="1872608"/>
                <a:satOff val="-2336"/>
                <a:lumOff val="549"/>
                <a:alphaOff val="0"/>
                <a:tint val="96000"/>
                <a:shade val="80000"/>
                <a:satMod val="105000"/>
              </a:schemeClr>
            </a:gs>
            <a:gs pos="38000">
              <a:schemeClr val="accent2">
                <a:hueOff val="1872608"/>
                <a:satOff val="-2336"/>
                <a:lumOff val="549"/>
                <a:alphaOff val="0"/>
                <a:tint val="96000"/>
                <a:shade val="59000"/>
                <a:satMod val="120000"/>
              </a:schemeClr>
            </a:gs>
            <a:gs pos="55000">
              <a:schemeClr val="accent2">
                <a:hueOff val="1872608"/>
                <a:satOff val="-2336"/>
                <a:lumOff val="549"/>
                <a:alphaOff val="0"/>
                <a:tint val="100000"/>
                <a:shade val="57000"/>
                <a:satMod val="120000"/>
              </a:schemeClr>
            </a:gs>
            <a:gs pos="80000">
              <a:schemeClr val="accent2">
                <a:hueOff val="1872608"/>
                <a:satOff val="-2336"/>
                <a:lumOff val="549"/>
                <a:alphaOff val="0"/>
                <a:tint val="100000"/>
                <a:shade val="56000"/>
                <a:satMod val="145000"/>
              </a:schemeClr>
            </a:gs>
            <a:gs pos="88000">
              <a:schemeClr val="accent2">
                <a:hueOff val="1872608"/>
                <a:satOff val="-2336"/>
                <a:lumOff val="549"/>
                <a:alphaOff val="0"/>
                <a:tint val="100000"/>
                <a:shade val="63000"/>
                <a:satMod val="160000"/>
              </a:schemeClr>
            </a:gs>
            <a:gs pos="100000">
              <a:schemeClr val="accent2">
                <a:hueOff val="1872608"/>
                <a:satOff val="-2336"/>
                <a:lumOff val="549"/>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Centaur" pitchFamily="18" charset="0"/>
            </a:rPr>
            <a:t>Reporting</a:t>
          </a:r>
          <a:endParaRPr lang="en-US" sz="2400" b="1" kern="1200" dirty="0">
            <a:latin typeface="Centaur" pitchFamily="18" charset="0"/>
          </a:endParaRPr>
        </a:p>
      </dsp:txBody>
      <dsp:txXfrm>
        <a:off x="5560861" y="730602"/>
        <a:ext cx="2134827" cy="1323484"/>
      </dsp:txXfrm>
    </dsp:sp>
    <dsp:sp modelId="{1396B27A-D4CE-491D-9705-088EC1BB802D}">
      <dsp:nvSpPr>
        <dsp:cNvPr id="0" name=""/>
        <dsp:cNvSpPr/>
      </dsp:nvSpPr>
      <dsp:spPr>
        <a:xfrm>
          <a:off x="2161312" y="3155776"/>
          <a:ext cx="392454" cy="91440"/>
        </a:xfrm>
        <a:custGeom>
          <a:avLst/>
          <a:gdLst/>
          <a:ahLst/>
          <a:cxnLst/>
          <a:rect l="0" t="0" r="0" b="0"/>
          <a:pathLst>
            <a:path>
              <a:moveTo>
                <a:pt x="0" y="45720"/>
              </a:moveTo>
              <a:lnTo>
                <a:pt x="392454" y="45720"/>
              </a:lnTo>
            </a:path>
          </a:pathLst>
        </a:custGeom>
        <a:noFill/>
        <a:ln w="9525" cap="flat" cmpd="sng" algn="ctr">
          <a:solidFill>
            <a:schemeClr val="accent2">
              <a:hueOff val="3511139"/>
              <a:satOff val="-4379"/>
              <a:lumOff val="1030"/>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kern="1200">
            <a:ln w="76200">
              <a:solidFill>
                <a:srgbClr val="0000FF"/>
              </a:solidFill>
            </a:ln>
          </a:endParaRPr>
        </a:p>
      </dsp:txBody>
      <dsp:txXfrm>
        <a:off x="2346963" y="3199125"/>
        <a:ext cx="21152" cy="4741"/>
      </dsp:txXfrm>
    </dsp:sp>
    <dsp:sp modelId="{B2B6DFAC-30CF-4657-A5C8-2DD19585B9C7}">
      <dsp:nvSpPr>
        <dsp:cNvPr id="0" name=""/>
        <dsp:cNvSpPr/>
      </dsp:nvSpPr>
      <dsp:spPr>
        <a:xfrm>
          <a:off x="0" y="2583022"/>
          <a:ext cx="2163112" cy="1236947"/>
        </a:xfrm>
        <a:prstGeom prst="rect">
          <a:avLst/>
        </a:prstGeom>
        <a:gradFill rotWithShape="0">
          <a:gsLst>
            <a:gs pos="0">
              <a:schemeClr val="accent2">
                <a:hueOff val="2808911"/>
                <a:satOff val="-3503"/>
                <a:lumOff val="824"/>
                <a:alphaOff val="0"/>
                <a:tint val="73000"/>
                <a:shade val="100000"/>
                <a:satMod val="150000"/>
              </a:schemeClr>
            </a:gs>
            <a:gs pos="25000">
              <a:schemeClr val="accent2">
                <a:hueOff val="2808911"/>
                <a:satOff val="-3503"/>
                <a:lumOff val="824"/>
                <a:alphaOff val="0"/>
                <a:tint val="96000"/>
                <a:shade val="80000"/>
                <a:satMod val="105000"/>
              </a:schemeClr>
            </a:gs>
            <a:gs pos="38000">
              <a:schemeClr val="accent2">
                <a:hueOff val="2808911"/>
                <a:satOff val="-3503"/>
                <a:lumOff val="824"/>
                <a:alphaOff val="0"/>
                <a:tint val="96000"/>
                <a:shade val="59000"/>
                <a:satMod val="120000"/>
              </a:schemeClr>
            </a:gs>
            <a:gs pos="55000">
              <a:schemeClr val="accent2">
                <a:hueOff val="2808911"/>
                <a:satOff val="-3503"/>
                <a:lumOff val="824"/>
                <a:alphaOff val="0"/>
                <a:tint val="100000"/>
                <a:shade val="57000"/>
                <a:satMod val="120000"/>
              </a:schemeClr>
            </a:gs>
            <a:gs pos="80000">
              <a:schemeClr val="accent2">
                <a:hueOff val="2808911"/>
                <a:satOff val="-3503"/>
                <a:lumOff val="824"/>
                <a:alphaOff val="0"/>
                <a:tint val="100000"/>
                <a:shade val="56000"/>
                <a:satMod val="145000"/>
              </a:schemeClr>
            </a:gs>
            <a:gs pos="88000">
              <a:schemeClr val="accent2">
                <a:hueOff val="2808911"/>
                <a:satOff val="-3503"/>
                <a:lumOff val="824"/>
                <a:alphaOff val="0"/>
                <a:tint val="100000"/>
                <a:shade val="63000"/>
                <a:satMod val="160000"/>
              </a:schemeClr>
            </a:gs>
            <a:gs pos="100000">
              <a:schemeClr val="accent2">
                <a:hueOff val="2808911"/>
                <a:satOff val="-3503"/>
                <a:lumOff val="824"/>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Centaur" pitchFamily="18" charset="0"/>
            </a:rPr>
            <a:t>Confirmation</a:t>
          </a:r>
          <a:endParaRPr lang="en-US" sz="2400" b="1" kern="1200" dirty="0">
            <a:latin typeface="Centaur" pitchFamily="18" charset="0"/>
          </a:endParaRPr>
        </a:p>
      </dsp:txBody>
      <dsp:txXfrm>
        <a:off x="0" y="2583022"/>
        <a:ext cx="2163112" cy="1236947"/>
      </dsp:txXfrm>
    </dsp:sp>
    <dsp:sp modelId="{01FB204B-A966-432F-AAD8-70E6048FEFF3}">
      <dsp:nvSpPr>
        <dsp:cNvPr id="0" name=""/>
        <dsp:cNvSpPr/>
      </dsp:nvSpPr>
      <dsp:spPr>
        <a:xfrm>
          <a:off x="4645946" y="3155776"/>
          <a:ext cx="443563" cy="91440"/>
        </a:xfrm>
        <a:custGeom>
          <a:avLst/>
          <a:gdLst/>
          <a:ahLst/>
          <a:cxnLst/>
          <a:rect l="0" t="0" r="0" b="0"/>
          <a:pathLst>
            <a:path>
              <a:moveTo>
                <a:pt x="0" y="45720"/>
              </a:moveTo>
              <a:lnTo>
                <a:pt x="443563" y="45720"/>
              </a:lnTo>
            </a:path>
          </a:pathLst>
        </a:custGeom>
        <a:noFill/>
        <a:ln w="9525" cap="flat" cmpd="sng" algn="ctr">
          <a:solidFill>
            <a:schemeClr val="accent2">
              <a:hueOff val="4681519"/>
              <a:satOff val="-5839"/>
              <a:lumOff val="1373"/>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kern="1200">
            <a:ln w="76200">
              <a:solidFill>
                <a:srgbClr val="0000FF"/>
              </a:solidFill>
            </a:ln>
          </a:endParaRPr>
        </a:p>
      </dsp:txBody>
      <dsp:txXfrm>
        <a:off x="4855874" y="3199125"/>
        <a:ext cx="23708" cy="4741"/>
      </dsp:txXfrm>
    </dsp:sp>
    <dsp:sp modelId="{34A29DC8-E686-4041-9A76-D9E320F8324C}">
      <dsp:nvSpPr>
        <dsp:cNvPr id="0" name=""/>
        <dsp:cNvSpPr/>
      </dsp:nvSpPr>
      <dsp:spPr>
        <a:xfrm>
          <a:off x="2586167" y="2583022"/>
          <a:ext cx="2061579" cy="1236947"/>
        </a:xfrm>
        <a:prstGeom prst="rect">
          <a:avLst/>
        </a:prstGeom>
        <a:gradFill rotWithShape="0">
          <a:gsLst>
            <a:gs pos="0">
              <a:schemeClr val="accent2">
                <a:hueOff val="3745215"/>
                <a:satOff val="-4671"/>
                <a:lumOff val="1098"/>
                <a:alphaOff val="0"/>
                <a:tint val="73000"/>
                <a:shade val="100000"/>
                <a:satMod val="150000"/>
              </a:schemeClr>
            </a:gs>
            <a:gs pos="25000">
              <a:schemeClr val="accent2">
                <a:hueOff val="3745215"/>
                <a:satOff val="-4671"/>
                <a:lumOff val="1098"/>
                <a:alphaOff val="0"/>
                <a:tint val="96000"/>
                <a:shade val="80000"/>
                <a:satMod val="105000"/>
              </a:schemeClr>
            </a:gs>
            <a:gs pos="38000">
              <a:schemeClr val="accent2">
                <a:hueOff val="3745215"/>
                <a:satOff val="-4671"/>
                <a:lumOff val="1098"/>
                <a:alphaOff val="0"/>
                <a:tint val="96000"/>
                <a:shade val="59000"/>
                <a:satMod val="120000"/>
              </a:schemeClr>
            </a:gs>
            <a:gs pos="55000">
              <a:schemeClr val="accent2">
                <a:hueOff val="3745215"/>
                <a:satOff val="-4671"/>
                <a:lumOff val="1098"/>
                <a:alphaOff val="0"/>
                <a:tint val="100000"/>
                <a:shade val="57000"/>
                <a:satMod val="120000"/>
              </a:schemeClr>
            </a:gs>
            <a:gs pos="80000">
              <a:schemeClr val="accent2">
                <a:hueOff val="3745215"/>
                <a:satOff val="-4671"/>
                <a:lumOff val="1098"/>
                <a:alphaOff val="0"/>
                <a:tint val="100000"/>
                <a:shade val="56000"/>
                <a:satMod val="145000"/>
              </a:schemeClr>
            </a:gs>
            <a:gs pos="88000">
              <a:schemeClr val="accent2">
                <a:hueOff val="3745215"/>
                <a:satOff val="-4671"/>
                <a:lumOff val="1098"/>
                <a:alphaOff val="0"/>
                <a:tint val="100000"/>
                <a:shade val="63000"/>
                <a:satMod val="160000"/>
              </a:schemeClr>
            </a:gs>
            <a:gs pos="100000">
              <a:schemeClr val="accent2">
                <a:hueOff val="3745215"/>
                <a:satOff val="-4671"/>
                <a:lumOff val="1098"/>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Centaur" pitchFamily="18" charset="0"/>
            </a:rPr>
            <a:t>Analysis</a:t>
          </a:r>
          <a:endParaRPr lang="en-US" sz="2400" b="1" kern="1200" dirty="0">
            <a:latin typeface="Centaur" pitchFamily="18" charset="0"/>
          </a:endParaRPr>
        </a:p>
      </dsp:txBody>
      <dsp:txXfrm>
        <a:off x="2586167" y="2583022"/>
        <a:ext cx="2061579" cy="1236947"/>
      </dsp:txXfrm>
    </dsp:sp>
    <dsp:sp modelId="{B879B1A6-B448-429C-973D-3C78F555E71D}">
      <dsp:nvSpPr>
        <dsp:cNvPr id="0" name=""/>
        <dsp:cNvSpPr/>
      </dsp:nvSpPr>
      <dsp:spPr>
        <a:xfrm>
          <a:off x="5121910" y="2583022"/>
          <a:ext cx="2061579" cy="1236947"/>
        </a:xfrm>
        <a:prstGeom prst="rect">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Centaur" pitchFamily="18" charset="0"/>
            </a:rPr>
            <a:t>Feedback</a:t>
          </a:r>
          <a:endParaRPr lang="en-US" sz="2400" b="1" kern="1200" dirty="0">
            <a:latin typeface="Centaur" pitchFamily="18" charset="0"/>
          </a:endParaRPr>
        </a:p>
      </dsp:txBody>
      <dsp:txXfrm>
        <a:off x="5121910" y="2583022"/>
        <a:ext cx="2061579" cy="12369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690CA-2F5A-46D7-B849-FD25D8671CBA}">
      <dsp:nvSpPr>
        <dsp:cNvPr id="0" name=""/>
        <dsp:cNvSpPr/>
      </dsp:nvSpPr>
      <dsp:spPr>
        <a:xfrm>
          <a:off x="4187628" y="1298395"/>
          <a:ext cx="633449" cy="91440"/>
        </a:xfrm>
        <a:custGeom>
          <a:avLst/>
          <a:gdLst/>
          <a:ahLst/>
          <a:cxnLst/>
          <a:rect l="0" t="0" r="0" b="0"/>
          <a:pathLst>
            <a:path>
              <a:moveTo>
                <a:pt x="0" y="45720"/>
              </a:moveTo>
              <a:lnTo>
                <a:pt x="633449" y="45720"/>
              </a:lnTo>
            </a:path>
          </a:pathLst>
        </a:custGeom>
        <a:noFill/>
        <a:ln w="9525" cap="flat" cmpd="sng" algn="ctr">
          <a:solidFill>
            <a:schemeClr val="accent2">
              <a:hueOff val="0"/>
              <a:satOff val="0"/>
              <a:lumOff val="0"/>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b="1" kern="1200">
            <a:solidFill>
              <a:srgbClr val="E34121"/>
            </a:solidFill>
            <a:latin typeface="Centaur" pitchFamily="18" charset="0"/>
          </a:endParaRPr>
        </a:p>
      </dsp:txBody>
      <dsp:txXfrm>
        <a:off x="4487752" y="1340792"/>
        <a:ext cx="33202" cy="6646"/>
      </dsp:txXfrm>
    </dsp:sp>
    <dsp:sp modelId="{0E4A1B87-0D2E-451A-9C57-53E06F95EE5E}">
      <dsp:nvSpPr>
        <dsp:cNvPr id="0" name=""/>
        <dsp:cNvSpPr/>
      </dsp:nvSpPr>
      <dsp:spPr>
        <a:xfrm>
          <a:off x="6349" y="717801"/>
          <a:ext cx="4183078" cy="1252628"/>
        </a:xfrm>
        <a:prstGeom prst="rect">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latin typeface="Centaur" pitchFamily="18" charset="0"/>
            </a:rPr>
            <a:t>Communication</a:t>
          </a:r>
          <a:endParaRPr lang="th-TH" sz="4000" b="1" kern="1200" dirty="0">
            <a:latin typeface="Centaur" pitchFamily="18" charset="0"/>
          </a:endParaRPr>
        </a:p>
      </dsp:txBody>
      <dsp:txXfrm>
        <a:off x="6349" y="717801"/>
        <a:ext cx="4183078" cy="1252628"/>
      </dsp:txXfrm>
    </dsp:sp>
    <dsp:sp modelId="{B4E44EA0-4A40-4922-B291-B2FE1926FACD}">
      <dsp:nvSpPr>
        <dsp:cNvPr id="0" name=""/>
        <dsp:cNvSpPr/>
      </dsp:nvSpPr>
      <dsp:spPr>
        <a:xfrm>
          <a:off x="1449935" y="1918350"/>
          <a:ext cx="4847128" cy="756391"/>
        </a:xfrm>
        <a:custGeom>
          <a:avLst/>
          <a:gdLst/>
          <a:ahLst/>
          <a:cxnLst/>
          <a:rect l="0" t="0" r="0" b="0"/>
          <a:pathLst>
            <a:path>
              <a:moveTo>
                <a:pt x="4847128" y="0"/>
              </a:moveTo>
              <a:lnTo>
                <a:pt x="4847128" y="395295"/>
              </a:lnTo>
              <a:lnTo>
                <a:pt x="0" y="395295"/>
              </a:lnTo>
              <a:lnTo>
                <a:pt x="0" y="756391"/>
              </a:lnTo>
            </a:path>
          </a:pathLst>
        </a:custGeom>
        <a:noFill/>
        <a:ln w="9525" cap="flat" cmpd="sng" algn="ctr">
          <a:solidFill>
            <a:schemeClr val="accent2">
              <a:hueOff val="2340759"/>
              <a:satOff val="-2919"/>
              <a:lumOff val="686"/>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kern="1200"/>
        </a:p>
      </dsp:txBody>
      <dsp:txXfrm>
        <a:off x="3750734" y="2293222"/>
        <a:ext cx="245530" cy="6646"/>
      </dsp:txXfrm>
    </dsp:sp>
    <dsp:sp modelId="{18AF6970-B5C8-464C-AF81-7E7860129859}">
      <dsp:nvSpPr>
        <dsp:cNvPr id="0" name=""/>
        <dsp:cNvSpPr/>
      </dsp:nvSpPr>
      <dsp:spPr>
        <a:xfrm>
          <a:off x="4853478" y="768081"/>
          <a:ext cx="2887171" cy="1152068"/>
        </a:xfrm>
        <a:prstGeom prst="rect">
          <a:avLst/>
        </a:prstGeom>
        <a:gradFill rotWithShape="0">
          <a:gsLst>
            <a:gs pos="0">
              <a:schemeClr val="accent2">
                <a:hueOff val="1560506"/>
                <a:satOff val="-1946"/>
                <a:lumOff val="458"/>
                <a:alphaOff val="0"/>
                <a:tint val="73000"/>
                <a:shade val="100000"/>
                <a:satMod val="150000"/>
              </a:schemeClr>
            </a:gs>
            <a:gs pos="25000">
              <a:schemeClr val="accent2">
                <a:hueOff val="1560506"/>
                <a:satOff val="-1946"/>
                <a:lumOff val="458"/>
                <a:alphaOff val="0"/>
                <a:tint val="96000"/>
                <a:shade val="80000"/>
                <a:satMod val="105000"/>
              </a:schemeClr>
            </a:gs>
            <a:gs pos="38000">
              <a:schemeClr val="accent2">
                <a:hueOff val="1560506"/>
                <a:satOff val="-1946"/>
                <a:lumOff val="458"/>
                <a:alphaOff val="0"/>
                <a:tint val="96000"/>
                <a:shade val="59000"/>
                <a:satMod val="120000"/>
              </a:schemeClr>
            </a:gs>
            <a:gs pos="55000">
              <a:schemeClr val="accent2">
                <a:hueOff val="1560506"/>
                <a:satOff val="-1946"/>
                <a:lumOff val="458"/>
                <a:alphaOff val="0"/>
                <a:tint val="100000"/>
                <a:shade val="57000"/>
                <a:satMod val="120000"/>
              </a:schemeClr>
            </a:gs>
            <a:gs pos="80000">
              <a:schemeClr val="accent2">
                <a:hueOff val="1560506"/>
                <a:satOff val="-1946"/>
                <a:lumOff val="458"/>
                <a:alphaOff val="0"/>
                <a:tint val="100000"/>
                <a:shade val="56000"/>
                <a:satMod val="145000"/>
              </a:schemeClr>
            </a:gs>
            <a:gs pos="88000">
              <a:schemeClr val="accent2">
                <a:hueOff val="1560506"/>
                <a:satOff val="-1946"/>
                <a:lumOff val="458"/>
                <a:alphaOff val="0"/>
                <a:tint val="100000"/>
                <a:shade val="63000"/>
                <a:satMod val="160000"/>
              </a:schemeClr>
            </a:gs>
            <a:gs pos="100000">
              <a:schemeClr val="accent2">
                <a:hueOff val="1560506"/>
                <a:satOff val="-1946"/>
                <a:lumOff val="458"/>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b="1" kern="1200" dirty="0" smtClean="0">
              <a:latin typeface="Centaur" pitchFamily="18" charset="0"/>
            </a:rPr>
            <a:t>Supervision</a:t>
          </a:r>
          <a:endParaRPr lang="th-TH" sz="3600" b="1" kern="1200" dirty="0">
            <a:latin typeface="Centaur" pitchFamily="18" charset="0"/>
          </a:endParaRPr>
        </a:p>
      </dsp:txBody>
      <dsp:txXfrm>
        <a:off x="4853478" y="768081"/>
        <a:ext cx="2887171" cy="1152068"/>
      </dsp:txXfrm>
    </dsp:sp>
    <dsp:sp modelId="{9901198D-33E8-4E5C-B575-CDE682C8B39C}">
      <dsp:nvSpPr>
        <dsp:cNvPr id="0" name=""/>
        <dsp:cNvSpPr/>
      </dsp:nvSpPr>
      <dsp:spPr>
        <a:xfrm>
          <a:off x="2891721" y="3236718"/>
          <a:ext cx="633449" cy="91440"/>
        </a:xfrm>
        <a:custGeom>
          <a:avLst/>
          <a:gdLst/>
          <a:ahLst/>
          <a:cxnLst/>
          <a:rect l="0" t="0" r="0" b="0"/>
          <a:pathLst>
            <a:path>
              <a:moveTo>
                <a:pt x="0" y="45720"/>
              </a:moveTo>
              <a:lnTo>
                <a:pt x="633449" y="45720"/>
              </a:lnTo>
            </a:path>
          </a:pathLst>
        </a:custGeom>
        <a:noFill/>
        <a:ln w="9525" cap="flat" cmpd="sng" algn="ctr">
          <a:solidFill>
            <a:schemeClr val="accent2">
              <a:hueOff val="4681519"/>
              <a:satOff val="-5839"/>
              <a:lumOff val="1373"/>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h-TH" sz="500" b="1" kern="1200">
            <a:solidFill>
              <a:srgbClr val="E34121"/>
            </a:solidFill>
            <a:latin typeface="Centaur" pitchFamily="18" charset="0"/>
          </a:endParaRPr>
        </a:p>
      </dsp:txBody>
      <dsp:txXfrm>
        <a:off x="3191845" y="3279115"/>
        <a:ext cx="33202" cy="6646"/>
      </dsp:txXfrm>
    </dsp:sp>
    <dsp:sp modelId="{1B5FED5F-E8C9-4C70-8915-40B412FB5255}">
      <dsp:nvSpPr>
        <dsp:cNvPr id="0" name=""/>
        <dsp:cNvSpPr/>
      </dsp:nvSpPr>
      <dsp:spPr>
        <a:xfrm>
          <a:off x="6349" y="2707141"/>
          <a:ext cx="2887171" cy="1150595"/>
        </a:xfrm>
        <a:prstGeom prst="rect">
          <a:avLst/>
        </a:prstGeom>
        <a:gradFill rotWithShape="0">
          <a:gsLst>
            <a:gs pos="0">
              <a:schemeClr val="accent2">
                <a:hueOff val="3121013"/>
                <a:satOff val="-3893"/>
                <a:lumOff val="915"/>
                <a:alphaOff val="0"/>
                <a:tint val="73000"/>
                <a:shade val="100000"/>
                <a:satMod val="150000"/>
              </a:schemeClr>
            </a:gs>
            <a:gs pos="25000">
              <a:schemeClr val="accent2">
                <a:hueOff val="3121013"/>
                <a:satOff val="-3893"/>
                <a:lumOff val="915"/>
                <a:alphaOff val="0"/>
                <a:tint val="96000"/>
                <a:shade val="80000"/>
                <a:satMod val="105000"/>
              </a:schemeClr>
            </a:gs>
            <a:gs pos="38000">
              <a:schemeClr val="accent2">
                <a:hueOff val="3121013"/>
                <a:satOff val="-3893"/>
                <a:lumOff val="915"/>
                <a:alphaOff val="0"/>
                <a:tint val="96000"/>
                <a:shade val="59000"/>
                <a:satMod val="120000"/>
              </a:schemeClr>
            </a:gs>
            <a:gs pos="55000">
              <a:schemeClr val="accent2">
                <a:hueOff val="3121013"/>
                <a:satOff val="-3893"/>
                <a:lumOff val="915"/>
                <a:alphaOff val="0"/>
                <a:tint val="100000"/>
                <a:shade val="57000"/>
                <a:satMod val="120000"/>
              </a:schemeClr>
            </a:gs>
            <a:gs pos="80000">
              <a:schemeClr val="accent2">
                <a:hueOff val="3121013"/>
                <a:satOff val="-3893"/>
                <a:lumOff val="915"/>
                <a:alphaOff val="0"/>
                <a:tint val="100000"/>
                <a:shade val="56000"/>
                <a:satMod val="145000"/>
              </a:schemeClr>
            </a:gs>
            <a:gs pos="88000">
              <a:schemeClr val="accent2">
                <a:hueOff val="3121013"/>
                <a:satOff val="-3893"/>
                <a:lumOff val="915"/>
                <a:alphaOff val="0"/>
                <a:tint val="100000"/>
                <a:shade val="63000"/>
                <a:satMod val="160000"/>
              </a:schemeClr>
            </a:gs>
            <a:gs pos="100000">
              <a:schemeClr val="accent2">
                <a:hueOff val="3121013"/>
                <a:satOff val="-3893"/>
                <a:lumOff val="915"/>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latin typeface="Centaur" pitchFamily="18" charset="0"/>
            </a:rPr>
            <a:t>Training</a:t>
          </a:r>
          <a:endParaRPr lang="en-US" sz="4000" b="1" kern="1200" dirty="0">
            <a:latin typeface="Centaur" pitchFamily="18" charset="0"/>
          </a:endParaRPr>
        </a:p>
      </dsp:txBody>
      <dsp:txXfrm>
        <a:off x="6349" y="2707141"/>
        <a:ext cx="2887171" cy="1150595"/>
      </dsp:txXfrm>
    </dsp:sp>
    <dsp:sp modelId="{B2B6DFAC-30CF-4657-A5C8-2DD19585B9C7}">
      <dsp:nvSpPr>
        <dsp:cNvPr id="0" name=""/>
        <dsp:cNvSpPr/>
      </dsp:nvSpPr>
      <dsp:spPr>
        <a:xfrm>
          <a:off x="3557571" y="2634479"/>
          <a:ext cx="3823193" cy="1295918"/>
        </a:xfrm>
        <a:prstGeom prst="rect">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latin typeface="Centaur" pitchFamily="18" charset="0"/>
            </a:rPr>
            <a:t>Resource Promotion</a:t>
          </a:r>
          <a:endParaRPr lang="en-US" sz="4000" b="1" kern="1200" dirty="0">
            <a:latin typeface="Centaur" pitchFamily="18" charset="0"/>
          </a:endParaRPr>
        </a:p>
      </dsp:txBody>
      <dsp:txXfrm>
        <a:off x="3557571" y="2634479"/>
        <a:ext cx="3823193" cy="129591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266C06-DFF2-4F89-9489-4E2B4A397846}" type="datetimeFigureOut">
              <a:rPr lang="en-US" smtClean="0"/>
              <a:pPr/>
              <a:t>4/10/2014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99E69A-BA70-44B9-BD91-9F9841E63C6B}" type="slidenum">
              <a:rPr lang="en-US" smtClean="0"/>
              <a:pPr/>
              <a:t>‹#›</a:t>
            </a:fld>
            <a:endParaRPr lang="en-US" dirty="0"/>
          </a:p>
        </p:txBody>
      </p:sp>
    </p:spTree>
    <p:extLst>
      <p:ext uri="{BB962C8B-B14F-4D97-AF65-F5344CB8AC3E}">
        <p14:creationId xmlns:p14="http://schemas.microsoft.com/office/powerpoint/2010/main" val="1371568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qmrawiki.msu.edu/index.php?title=Quantitative_Microbial_Risk_Assessment_(QMRA)_Wiki" TargetMode="External"/><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1</a:t>
            </a:fld>
            <a:endParaRPr lang="en-US" dirty="0"/>
          </a:p>
        </p:txBody>
      </p:sp>
    </p:spTree>
    <p:extLst>
      <p:ext uri="{BB962C8B-B14F-4D97-AF65-F5344CB8AC3E}">
        <p14:creationId xmlns:p14="http://schemas.microsoft.com/office/powerpoint/2010/main" val="1102473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Cover the main categories of infectious organisms and ask students if they can think of a couple of examples of diseases caused</a:t>
            </a:r>
            <a:r>
              <a:rPr lang="en-US" baseline="0" dirty="0" smtClean="0"/>
              <a:t> by each.  A few examples are below, if needed for discussion:</a:t>
            </a:r>
          </a:p>
          <a:p>
            <a:r>
              <a:rPr lang="en-US" baseline="0" dirty="0" smtClean="0"/>
              <a:t>Bacteria: Leptospira interrogans (pictured), Yersinia pestis (causes plague), Borrelia burgdorferi (Lyme disease), E. coli, Salmonella, Campylobacter (all food borne)</a:t>
            </a:r>
          </a:p>
          <a:p>
            <a:r>
              <a:rPr lang="en-US" baseline="0" dirty="0" smtClean="0"/>
              <a:t>Viruses: avian influenza (pictured), SARS, Ebola, Dengue, Japanese encephalitis, Nipah, Hendra</a:t>
            </a:r>
          </a:p>
          <a:p>
            <a:r>
              <a:rPr lang="en-US" baseline="0" dirty="0" smtClean="0"/>
              <a:t>Parasites: malaria (protozoan), roundworms, hookworms, tapeworms (helminths), cryptosporidium (protozoan)</a:t>
            </a:r>
          </a:p>
          <a:p>
            <a:r>
              <a:rPr lang="en-US" baseline="0" dirty="0" smtClean="0"/>
              <a:t>Fungi: Candida albicans, Aspergillus, Histoplasmosis, Cryptococcus, Pneumocystis</a:t>
            </a:r>
          </a:p>
          <a:p>
            <a:r>
              <a:rPr lang="en-US" baseline="0" dirty="0" smtClean="0"/>
              <a:t>Prions: bovine spongiform encephalopathy (mad cow disease), Creutzfeld-Jakob disease, kuru</a:t>
            </a:r>
            <a:endParaRPr lang="en-US" dirty="0"/>
          </a:p>
        </p:txBody>
      </p:sp>
      <p:sp>
        <p:nvSpPr>
          <p:cNvPr id="4" name="Slide Number Placeholder 3"/>
          <p:cNvSpPr>
            <a:spLocks noGrp="1"/>
          </p:cNvSpPr>
          <p:nvPr>
            <p:ph type="sldNum" sz="quarter" idx="10"/>
          </p:nvPr>
        </p:nvSpPr>
        <p:spPr/>
        <p:txBody>
          <a:bodyPr/>
          <a:lstStyle/>
          <a:p>
            <a:fld id="{1564F4F8-1704-164A-AD6F-CE84C4317A5B}" type="slidenum">
              <a:rPr lang="en-US" smtClean="0"/>
              <a:t>11</a:t>
            </a:fld>
            <a:endParaRPr lang="en-US" dirty="0"/>
          </a:p>
        </p:txBody>
      </p:sp>
    </p:spTree>
    <p:extLst>
      <p:ext uri="{BB962C8B-B14F-4D97-AF65-F5344CB8AC3E}">
        <p14:creationId xmlns:p14="http://schemas.microsoft.com/office/powerpoint/2010/main" val="1616467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h-TH"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Garamond" pitchFamily="18" charset="0"/>
                <a:cs typeface="Angsana New" pitchFamily="18" charset="-34"/>
              </a:defRPr>
            </a:lvl1pPr>
            <a:lvl2pPr marL="742877" indent="-285722" eaLnBrk="0" hangingPunct="0">
              <a:defRPr sz="2000">
                <a:solidFill>
                  <a:schemeClr val="tx1"/>
                </a:solidFill>
                <a:latin typeface="Garamond" pitchFamily="18" charset="0"/>
                <a:cs typeface="Angsana New" pitchFamily="18" charset="-34"/>
              </a:defRPr>
            </a:lvl2pPr>
            <a:lvl3pPr marL="1142888" indent="-228578" eaLnBrk="0" hangingPunct="0">
              <a:defRPr sz="2000">
                <a:solidFill>
                  <a:schemeClr val="tx1"/>
                </a:solidFill>
                <a:latin typeface="Garamond" pitchFamily="18" charset="0"/>
                <a:cs typeface="Angsana New" pitchFamily="18" charset="-34"/>
              </a:defRPr>
            </a:lvl3pPr>
            <a:lvl4pPr marL="1600043" indent="-228578" eaLnBrk="0" hangingPunct="0">
              <a:defRPr sz="2000">
                <a:solidFill>
                  <a:schemeClr val="tx1"/>
                </a:solidFill>
                <a:latin typeface="Garamond" pitchFamily="18" charset="0"/>
                <a:cs typeface="Angsana New" pitchFamily="18" charset="-34"/>
              </a:defRPr>
            </a:lvl4pPr>
            <a:lvl5pPr marL="2057199" indent="-228578" eaLnBrk="0" hangingPunct="0">
              <a:defRPr sz="2000">
                <a:solidFill>
                  <a:schemeClr val="tx1"/>
                </a:solidFill>
                <a:latin typeface="Garamond" pitchFamily="18" charset="0"/>
                <a:cs typeface="Angsana New" pitchFamily="18" charset="-34"/>
              </a:defRPr>
            </a:lvl5pPr>
            <a:lvl6pPr marL="2514354" indent="-228578" eaLnBrk="0" fontAlgn="base" hangingPunct="0">
              <a:spcBef>
                <a:spcPct val="0"/>
              </a:spcBef>
              <a:spcAft>
                <a:spcPct val="0"/>
              </a:spcAft>
              <a:defRPr sz="2000">
                <a:solidFill>
                  <a:schemeClr val="tx1"/>
                </a:solidFill>
                <a:latin typeface="Garamond" pitchFamily="18" charset="0"/>
                <a:cs typeface="Angsana New" pitchFamily="18" charset="-34"/>
              </a:defRPr>
            </a:lvl6pPr>
            <a:lvl7pPr marL="2971509" indent="-228578" eaLnBrk="0" fontAlgn="base" hangingPunct="0">
              <a:spcBef>
                <a:spcPct val="0"/>
              </a:spcBef>
              <a:spcAft>
                <a:spcPct val="0"/>
              </a:spcAft>
              <a:defRPr sz="2000">
                <a:solidFill>
                  <a:schemeClr val="tx1"/>
                </a:solidFill>
                <a:latin typeface="Garamond" pitchFamily="18" charset="0"/>
                <a:cs typeface="Angsana New" pitchFamily="18" charset="-34"/>
              </a:defRPr>
            </a:lvl7pPr>
            <a:lvl8pPr marL="3428664" indent="-228578" eaLnBrk="0" fontAlgn="base" hangingPunct="0">
              <a:spcBef>
                <a:spcPct val="0"/>
              </a:spcBef>
              <a:spcAft>
                <a:spcPct val="0"/>
              </a:spcAft>
              <a:defRPr sz="2000">
                <a:solidFill>
                  <a:schemeClr val="tx1"/>
                </a:solidFill>
                <a:latin typeface="Garamond" pitchFamily="18" charset="0"/>
                <a:cs typeface="Angsana New" pitchFamily="18" charset="-34"/>
              </a:defRPr>
            </a:lvl8pPr>
            <a:lvl9pPr marL="3885819" indent="-228578" eaLnBrk="0" fontAlgn="base" hangingPunct="0">
              <a:spcBef>
                <a:spcPct val="0"/>
              </a:spcBef>
              <a:spcAft>
                <a:spcPct val="0"/>
              </a:spcAft>
              <a:defRPr sz="2000">
                <a:solidFill>
                  <a:schemeClr val="tx1"/>
                </a:solidFill>
                <a:latin typeface="Garamond" pitchFamily="18" charset="0"/>
                <a:cs typeface="Angsana New" pitchFamily="18" charset="-34"/>
              </a:defRPr>
            </a:lvl9pPr>
          </a:lstStyle>
          <a:p>
            <a:pPr eaLnBrk="1" hangingPunct="1"/>
            <a:fld id="{46F43919-08E0-4073-B3EF-F511FA79E51C}" type="slidenum">
              <a:rPr lang="en-US" sz="1200">
                <a:latin typeface="Arial" pitchFamily="34" charset="0"/>
              </a:rPr>
              <a:pPr eaLnBrk="1" hangingPunct="1"/>
              <a:t>12</a:t>
            </a:fld>
            <a:endParaRPr lang="th-TH" sz="120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Transmission – route by which an infectious organism infects a new host</a:t>
            </a:r>
          </a:p>
          <a:p>
            <a:endParaRPr lang="en-US" dirty="0" smtClean="0"/>
          </a:p>
          <a:p>
            <a:r>
              <a:rPr lang="en-US" dirty="0" smtClean="0"/>
              <a:t>Method of transmission will influence management plan strategies</a:t>
            </a:r>
          </a:p>
          <a:p>
            <a:endParaRPr lang="en-US" dirty="0" smtClean="0"/>
          </a:p>
          <a:p>
            <a:r>
              <a:rPr lang="en-US" dirty="0" smtClean="0"/>
              <a:t>Transmission routes:</a:t>
            </a:r>
          </a:p>
          <a:p>
            <a:pPr lvl="1"/>
            <a:r>
              <a:rPr lang="en-US" dirty="0" smtClean="0"/>
              <a:t>Direct contact with infected animal or human or their secretions</a:t>
            </a:r>
          </a:p>
          <a:p>
            <a:pPr lvl="1"/>
            <a:r>
              <a:rPr lang="en-US" dirty="0" smtClean="0"/>
              <a:t>Indirect Contact with a contaminated surface, fomite, or other object</a:t>
            </a:r>
          </a:p>
          <a:p>
            <a:pPr lvl="1"/>
            <a:r>
              <a:rPr lang="en-US" dirty="0" smtClean="0"/>
              <a:t>Contact with or consumption of contaminated food or water</a:t>
            </a:r>
          </a:p>
          <a:p>
            <a:pPr lvl="1"/>
            <a:r>
              <a:rPr lang="en-US" dirty="0" smtClean="0"/>
              <a:t>Biological vector – bite of an insect such as rats, ticks, mosquitoes, or flies</a:t>
            </a:r>
          </a:p>
          <a:p>
            <a:pPr lvl="1"/>
            <a:endParaRPr lang="en-US" dirty="0" smtClean="0"/>
          </a:p>
          <a:p>
            <a:r>
              <a:rPr lang="en-US" dirty="0" smtClean="0"/>
              <a:t>Ask students for an</a:t>
            </a:r>
            <a:r>
              <a:rPr lang="en-US" baseline="0" dirty="0" smtClean="0"/>
              <a:t> example of a disease spread by each transmission route. One example of each is below.  Note that some diseases can be spread by more than one transmission category – see if students can think of one. </a:t>
            </a:r>
          </a:p>
          <a:p>
            <a:r>
              <a:rPr lang="en-US" baseline="0" dirty="0" smtClean="0"/>
              <a:t>Direct contact – influenza (contact with respiratory secretions of individual – breathing in particles from coughing or sneezing) – influenza could also be spread by fomites</a:t>
            </a:r>
          </a:p>
          <a:p>
            <a:r>
              <a:rPr lang="en-US" baseline="0" dirty="0" smtClean="0"/>
              <a:t>Contaminated surface or fomite – Salmonella on contaminated food prep surface – can also be food consumption</a:t>
            </a:r>
          </a:p>
          <a:p>
            <a:r>
              <a:rPr lang="en-US" baseline="0" dirty="0" smtClean="0"/>
              <a:t>Consumption of food or water – cholera</a:t>
            </a:r>
          </a:p>
          <a:p>
            <a:r>
              <a:rPr lang="en-US" baseline="0" dirty="0" smtClean="0"/>
              <a:t>Biological vector - dengue</a:t>
            </a:r>
          </a:p>
          <a:p>
            <a:pPr lvl="1"/>
            <a:endParaRPr lang="en-US" dirty="0" smtClean="0"/>
          </a:p>
          <a:p>
            <a:pPr lvl="1"/>
            <a:endParaRPr lang="en-US" dirty="0" smtClean="0"/>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14</a:t>
            </a:fld>
            <a:endParaRPr lang="en-US" dirty="0"/>
          </a:p>
        </p:txBody>
      </p:sp>
    </p:spTree>
    <p:extLst>
      <p:ext uri="{BB962C8B-B14F-4D97-AF65-F5344CB8AC3E}">
        <p14:creationId xmlns:p14="http://schemas.microsoft.com/office/powerpoint/2010/main" val="3880589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defining what a fomite is, p</a:t>
            </a:r>
            <a:r>
              <a:rPr lang="en-US" dirty="0" smtClean="0"/>
              <a:t>rompt students to give examples of fomites that may be involved in disease transfer before listing examples.</a:t>
            </a:r>
            <a:endParaRPr lang="en-US" dirty="0"/>
          </a:p>
        </p:txBody>
      </p:sp>
      <p:sp>
        <p:nvSpPr>
          <p:cNvPr id="4" name="Slide Number Placeholder 3"/>
          <p:cNvSpPr>
            <a:spLocks noGrp="1"/>
          </p:cNvSpPr>
          <p:nvPr>
            <p:ph type="sldNum" sz="quarter" idx="10"/>
          </p:nvPr>
        </p:nvSpPr>
        <p:spPr/>
        <p:txBody>
          <a:bodyPr/>
          <a:lstStyle/>
          <a:p>
            <a:fld id="{1564F4F8-1704-164A-AD6F-CE84C4317A5B}" type="slidenum">
              <a:rPr lang="en-US" smtClean="0"/>
              <a:t>16</a:t>
            </a:fld>
            <a:endParaRPr lang="en-US" dirty="0"/>
          </a:p>
        </p:txBody>
      </p:sp>
    </p:spTree>
    <p:extLst>
      <p:ext uri="{BB962C8B-B14F-4D97-AF65-F5344CB8AC3E}">
        <p14:creationId xmlns:p14="http://schemas.microsoft.com/office/powerpoint/2010/main" val="3813933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Infants, the elderly,</a:t>
            </a:r>
            <a:r>
              <a:rPr lang="en-US" baseline="0" dirty="0" smtClean="0"/>
              <a:t> and </a:t>
            </a:r>
            <a:r>
              <a:rPr lang="en-US" baseline="0" dirty="0" err="1" smtClean="0"/>
              <a:t>immuno</a:t>
            </a:r>
            <a:r>
              <a:rPr lang="en-US" baseline="0" dirty="0" smtClean="0"/>
              <a:t>-compromised</a:t>
            </a:r>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23</a:t>
            </a:fld>
            <a:endParaRPr lang="en-US" dirty="0"/>
          </a:p>
        </p:txBody>
      </p:sp>
    </p:spTree>
    <p:extLst>
      <p:ext uri="{BB962C8B-B14F-4D97-AF65-F5344CB8AC3E}">
        <p14:creationId xmlns:p14="http://schemas.microsoft.com/office/powerpoint/2010/main" val="2571232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32</a:t>
            </a:fld>
            <a:endParaRPr lang="en-US" dirty="0"/>
          </a:p>
        </p:txBody>
      </p:sp>
    </p:spTree>
    <p:extLst>
      <p:ext uri="{BB962C8B-B14F-4D97-AF65-F5344CB8AC3E}">
        <p14:creationId xmlns:p14="http://schemas.microsoft.com/office/powerpoint/2010/main" val="2685615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35</a:t>
            </a:fld>
            <a:endParaRPr lang="en-US" dirty="0"/>
          </a:p>
        </p:txBody>
      </p:sp>
    </p:spTree>
    <p:extLst>
      <p:ext uri="{BB962C8B-B14F-4D97-AF65-F5344CB8AC3E}">
        <p14:creationId xmlns:p14="http://schemas.microsoft.com/office/powerpoint/2010/main" val="1194860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50</a:t>
            </a:fld>
            <a:endParaRPr lang="en-US" dirty="0"/>
          </a:p>
        </p:txBody>
      </p:sp>
    </p:spTree>
    <p:extLst>
      <p:ext uri="{BB962C8B-B14F-4D97-AF65-F5344CB8AC3E}">
        <p14:creationId xmlns:p14="http://schemas.microsoft.com/office/powerpoint/2010/main" val="3454440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p:txBody>
          <a:bodyPr/>
          <a:lstStyle/>
          <a:p>
            <a:pPr>
              <a:defRPr/>
            </a:pPr>
            <a:r>
              <a:rPr lang="en-US" dirty="0" smtClean="0"/>
              <a:t>Prevention of surgical site infections</a:t>
            </a:r>
            <a:endParaRPr lang="th-TH" smtClean="0"/>
          </a:p>
        </p:txBody>
      </p:sp>
      <p:sp>
        <p:nvSpPr>
          <p:cNvPr id="104451" name="Rectangle 6"/>
          <p:cNvSpPr>
            <a:spLocks noGrp="1" noChangeArrowheads="1"/>
          </p:cNvSpPr>
          <p:nvPr>
            <p:ph type="ftr" sz="quarter" idx="4"/>
          </p:nvPr>
        </p:nvSpPr>
        <p:spPr/>
        <p:txBody>
          <a:bodyPr/>
          <a:lstStyle/>
          <a:p>
            <a:pPr>
              <a:defRPr/>
            </a:pPr>
            <a:r>
              <a:rPr lang="en-US" dirty="0" smtClean="0"/>
              <a:t>Nongyao Kasatpibal</a:t>
            </a:r>
            <a:endParaRPr lang="th-TH" smtClean="0"/>
          </a:p>
        </p:txBody>
      </p:sp>
      <p:sp>
        <p:nvSpPr>
          <p:cNvPr id="104452" name="Rectangle 7"/>
          <p:cNvSpPr>
            <a:spLocks noGrp="1" noChangeArrowheads="1"/>
          </p:cNvSpPr>
          <p:nvPr>
            <p:ph type="sldNum" sz="quarter" idx="5"/>
          </p:nvPr>
        </p:nvSpPr>
        <p:spPr/>
        <p:txBody>
          <a:bodyPr/>
          <a:lstStyle/>
          <a:p>
            <a:pPr>
              <a:defRPr/>
            </a:pPr>
            <a:fld id="{77BE9FBA-5A74-44C8-9252-5332641C8098}" type="slidenum">
              <a:rPr lang="en-US" smtClean="0"/>
              <a:pPr>
                <a:defRPr/>
              </a:pPr>
              <a:t>56</a:t>
            </a:fld>
            <a:endParaRPr lang="th-TH" smtClean="0"/>
          </a:p>
        </p:txBody>
      </p:sp>
      <p:sp>
        <p:nvSpPr>
          <p:cNvPr id="141317" name="Rectangle 2"/>
          <p:cNvSpPr>
            <a:spLocks noGrp="1" noRot="1" noChangeAspect="1" noChangeArrowheads="1" noTextEdit="1"/>
          </p:cNvSpPr>
          <p:nvPr>
            <p:ph type="sldImg"/>
          </p:nvPr>
        </p:nvSpPr>
        <p:spPr>
          <a:xfrm>
            <a:off x="1157288" y="693738"/>
            <a:ext cx="4551362" cy="3413125"/>
          </a:xfrm>
          <a:ln w="12700"/>
        </p:spPr>
      </p:sp>
      <p:sp>
        <p:nvSpPr>
          <p:cNvPr id="141318" name="Rectangle 3"/>
          <p:cNvSpPr>
            <a:spLocks noGrp="1" noChangeArrowheads="1"/>
          </p:cNvSpPr>
          <p:nvPr>
            <p:ph type="body" idx="1"/>
          </p:nvPr>
        </p:nvSpPr>
        <p:spPr>
          <a:xfrm>
            <a:off x="913992" y="4342940"/>
            <a:ext cx="5030018" cy="4114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42" tIns="44428" rIns="90442" bIns="44428"/>
          <a:lstStyle/>
          <a:p>
            <a:endParaRPr lang="th-TH"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Analysis  is used to add science to policy and/or decision making</a:t>
            </a:r>
            <a:r>
              <a:rPr lang="en-US" baseline="0" dirty="0" smtClean="0"/>
              <a:t> in order to address real problems</a:t>
            </a:r>
            <a:endParaRPr lang="en-US" dirty="0" smtClean="0"/>
          </a:p>
          <a:p>
            <a:endParaRPr lang="en-US" dirty="0" smtClean="0"/>
          </a:p>
          <a:p>
            <a:r>
              <a:rPr lang="en-US" dirty="0" smtClean="0"/>
              <a:t>When discussing</a:t>
            </a:r>
            <a:r>
              <a:rPr lang="en-US" baseline="0" dirty="0" smtClean="0"/>
              <a:t> terms such as </a:t>
            </a:r>
            <a:r>
              <a:rPr lang="en-US" dirty="0" smtClean="0"/>
              <a:t> "threat" and/or "hazard“, we often mean something that could cause harm.</a:t>
            </a:r>
          </a:p>
          <a:p>
            <a:endParaRPr lang="en-US" dirty="0" smtClean="0"/>
          </a:p>
          <a:p>
            <a:r>
              <a:rPr lang="en-US" dirty="0" smtClean="0"/>
              <a:t>Risk</a:t>
            </a:r>
            <a:r>
              <a:rPr lang="en-US" baseline="0" dirty="0" smtClean="0"/>
              <a:t> is associated with t</a:t>
            </a:r>
            <a:r>
              <a:rPr lang="en-US" dirty="0" smtClean="0"/>
              <a:t>he potential that a threat or hazard could exploit vulnerabilities  and have an adverse impact</a:t>
            </a:r>
          </a:p>
          <a:p>
            <a:endParaRPr lang="en-US" dirty="0" smtClean="0"/>
          </a:p>
          <a:p>
            <a:r>
              <a:rPr lang="en-US" dirty="0" smtClean="0"/>
              <a:t>However, the process risk</a:t>
            </a:r>
            <a:r>
              <a:rPr lang="en-US" baseline="0" dirty="0" smtClean="0"/>
              <a:t> analysis is in essence using a model and there are </a:t>
            </a:r>
            <a:r>
              <a:rPr lang="en-US" dirty="0" smtClean="0"/>
              <a:t>assumptions in the model.  Therefore,</a:t>
            </a:r>
            <a:r>
              <a:rPr lang="en-US" baseline="0" dirty="0" smtClean="0"/>
              <a:t> it is necessary to be transparent about those assumption and to express the uncertainty associated with those assumptions.</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59</a:t>
            </a:fld>
            <a:endParaRPr lang="en-US"/>
          </a:p>
        </p:txBody>
      </p:sp>
    </p:spTree>
    <p:extLst>
      <p:ext uri="{BB962C8B-B14F-4D97-AF65-F5344CB8AC3E}">
        <p14:creationId xmlns:p14="http://schemas.microsoft.com/office/powerpoint/2010/main" val="4036499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Risk is used in many different fields and although</a:t>
            </a:r>
            <a:r>
              <a:rPr lang="en-US" baseline="0" dirty="0" smtClean="0"/>
              <a:t> the concept of risk analysis is fairly consistent; the actually process of conducting risk assessment is not the same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Ask the class what types of risk assessments they found.</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60</a:t>
            </a:fld>
            <a:endParaRPr lang="en-US"/>
          </a:p>
        </p:txBody>
      </p:sp>
    </p:spTree>
    <p:extLst>
      <p:ext uri="{BB962C8B-B14F-4D97-AF65-F5344CB8AC3E}">
        <p14:creationId xmlns:p14="http://schemas.microsoft.com/office/powerpoint/2010/main" val="4028170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is the likelihood</a:t>
            </a:r>
            <a:r>
              <a:rPr lang="en-US" baseline="0" dirty="0" smtClean="0"/>
              <a:t> of identified hazards causing harm in exposed populations in a specified time frame  with reference to the severity of the consequence</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61</a:t>
            </a:fld>
            <a:endParaRPr lang="en-US"/>
          </a:p>
        </p:txBody>
      </p:sp>
    </p:spTree>
    <p:extLst>
      <p:ext uri="{BB962C8B-B14F-4D97-AF65-F5344CB8AC3E}">
        <p14:creationId xmlns:p14="http://schemas.microsoft.com/office/powerpoint/2010/main" val="1361298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general,</a:t>
            </a:r>
            <a:r>
              <a:rPr lang="en-US" baseline="0" dirty="0" smtClean="0"/>
              <a:t> in a risk assessment a hazard is identified and characterized.  Pathways by which receptors could be exposed are examined.  Receptors are people or animals that could be exposed.  Models are used to calculate the exposure (both concentration and duration) to characterize the potential risk of an adverse outcome.  </a:t>
            </a:r>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63</a:t>
            </a:fld>
            <a:endParaRPr lang="en-US" dirty="0"/>
          </a:p>
        </p:txBody>
      </p:sp>
    </p:spTree>
    <p:extLst>
      <p:ext uri="{BB962C8B-B14F-4D97-AF65-F5344CB8AC3E}">
        <p14:creationId xmlns:p14="http://schemas.microsoft.com/office/powerpoint/2010/main" val="2984991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general steps taken during the risk assessment process.  We will discuss each separately</a:t>
            </a:r>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64</a:t>
            </a:fld>
            <a:endParaRPr lang="en-US" dirty="0"/>
          </a:p>
        </p:txBody>
      </p:sp>
    </p:spTree>
    <p:extLst>
      <p:ext uri="{BB962C8B-B14F-4D97-AF65-F5344CB8AC3E}">
        <p14:creationId xmlns:p14="http://schemas.microsoft.com/office/powerpoint/2010/main" val="3526874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must generate specific testable questions and recognize the type of data that you would need to collect.</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65</a:t>
            </a:fld>
            <a:endParaRPr lang="en-US"/>
          </a:p>
        </p:txBody>
      </p:sp>
    </p:spTree>
    <p:extLst>
      <p:ext uri="{BB962C8B-B14F-4D97-AF65-F5344CB8AC3E}">
        <p14:creationId xmlns:p14="http://schemas.microsoft.com/office/powerpoint/2010/main" val="4025554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infectious</a:t>
            </a:r>
            <a:r>
              <a:rPr lang="en-US" baseline="0" dirty="0" smtClean="0"/>
              <a:t> disease risk assessments the next step is to identify the pathogen and gain an understanding of its dynamics in the environment, animals, and people</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66</a:t>
            </a:fld>
            <a:endParaRPr lang="en-US"/>
          </a:p>
        </p:txBody>
      </p:sp>
    </p:spTree>
    <p:extLst>
      <p:ext uri="{BB962C8B-B14F-4D97-AF65-F5344CB8AC3E}">
        <p14:creationId xmlns:p14="http://schemas.microsoft.com/office/powerpoint/2010/main" val="3015767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 of the pathogen</a:t>
            </a:r>
            <a:r>
              <a:rPr lang="en-US" baseline="0" dirty="0" smtClean="0"/>
              <a:t> or contaminant, there are many places to find data. Here are several</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67</a:t>
            </a:fld>
            <a:endParaRPr lang="en-US"/>
          </a:p>
        </p:txBody>
      </p:sp>
    </p:spTree>
    <p:extLst>
      <p:ext uri="{BB962C8B-B14F-4D97-AF65-F5344CB8AC3E}">
        <p14:creationId xmlns:p14="http://schemas.microsoft.com/office/powerpoint/2010/main" val="3685617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Exposure Assessment is the next step in the risk assessment process.  Fundamentally</a:t>
            </a:r>
            <a:r>
              <a:rPr lang="en-US" baseline="0" dirty="0" smtClean="0"/>
              <a:t> you need to identify your sources (where/when/what), the pathways of transmission, and your </a:t>
            </a:r>
            <a:r>
              <a:rPr lang="en-US" baseline="0" dirty="0" err="1" smtClean="0"/>
              <a:t>receptors</a:t>
            </a:r>
            <a:r>
              <a:rPr lang="en-US" dirty="0" err="1" smtClean="0"/>
              <a:t>When</a:t>
            </a:r>
            <a:r>
              <a:rPr lang="en-US" baseline="0" dirty="0" smtClean="0"/>
              <a:t> thinking about the exposure assessment  - you should consider whether the conditions allow for transmission.  How could be people be </a:t>
            </a:r>
            <a:r>
              <a:rPr lang="en-US" baseline="0" dirty="0" err="1" smtClean="0"/>
              <a:t>exposed?Are</a:t>
            </a:r>
            <a:r>
              <a:rPr lang="en-US" baseline="0" dirty="0" smtClean="0"/>
              <a:t> there vectors? Are they proliferating?  You also want to consider the risk factors in your community – such as Does the population have immunity?  Is the community vaccinated? Is the community healthy?  Are they adequately fed?</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68</a:t>
            </a:fld>
            <a:endParaRPr lang="en-US"/>
          </a:p>
        </p:txBody>
      </p:sp>
    </p:spTree>
    <p:extLst>
      <p:ext uri="{BB962C8B-B14F-4D97-AF65-F5344CB8AC3E}">
        <p14:creationId xmlns:p14="http://schemas.microsoft.com/office/powerpoint/2010/main" val="649132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a:t>
            </a:r>
            <a:r>
              <a:rPr lang="en-US" baseline="0" dirty="0" smtClean="0"/>
              <a:t> exposure assessment, you often create a conceptual model of your routes of exposure so that you understand both transmission and exposure pathways.  Although the above graphic describes how a conceptual model should be developed for a model where contaminants are involved, the same principles can be applied for a pathogen.  Think of the pathogen as a contaminant.  The pathways are the exposure/transmission pathways.  The receptors are your populations and subpopulations.</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69</a:t>
            </a:fld>
            <a:endParaRPr lang="en-US"/>
          </a:p>
        </p:txBody>
      </p:sp>
    </p:spTree>
    <p:extLst>
      <p:ext uri="{BB962C8B-B14F-4D97-AF65-F5344CB8AC3E}">
        <p14:creationId xmlns:p14="http://schemas.microsoft.com/office/powerpoint/2010/main" val="3127780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Oral, dermal,</a:t>
            </a:r>
            <a:r>
              <a:rPr lang="en-US" baseline="0" dirty="0" smtClean="0"/>
              <a:t> inhalation routes of exposure</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70</a:t>
            </a:fld>
            <a:endParaRPr lang="en-US"/>
          </a:p>
        </p:txBody>
      </p:sp>
    </p:spTree>
    <p:extLst>
      <p:ext uri="{BB962C8B-B14F-4D97-AF65-F5344CB8AC3E}">
        <p14:creationId xmlns:p14="http://schemas.microsoft.com/office/powerpoint/2010/main" val="2557432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factors</a:t>
            </a:r>
            <a:r>
              <a:rPr lang="en-US" baseline="0" dirty="0" smtClean="0"/>
              <a:t> to consider in how a pathogen could affect a community are the community’s risk factors.  Other risk factors include the nutrition, the quality of housing, water quality, sanitation, vaccination, and exposure to disease vectors</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71</a:t>
            </a:fld>
            <a:endParaRPr lang="en-US"/>
          </a:p>
        </p:txBody>
      </p:sp>
    </p:spTree>
    <p:extLst>
      <p:ext uri="{BB962C8B-B14F-4D97-AF65-F5344CB8AC3E}">
        <p14:creationId xmlns:p14="http://schemas.microsoft.com/office/powerpoint/2010/main" val="1095924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Subpopulations like the elderly,</a:t>
            </a:r>
            <a:r>
              <a:rPr lang="en-US" baseline="0" dirty="0" smtClean="0"/>
              <a:t> the chronically, pregnant women, babies and children can be more or less susceptible to certain pathogens.</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72</a:t>
            </a:fld>
            <a:endParaRPr lang="en-US"/>
          </a:p>
        </p:txBody>
      </p:sp>
    </p:spTree>
    <p:extLst>
      <p:ext uri="{BB962C8B-B14F-4D97-AF65-F5344CB8AC3E}">
        <p14:creationId xmlns:p14="http://schemas.microsoft.com/office/powerpoint/2010/main" val="1501956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a:t>
            </a:r>
            <a:r>
              <a:rPr lang="en-US" baseline="0" dirty="0" smtClean="0"/>
              <a:t> example of a conceptual model of transmission from an infected animal to people through multiple different transmission pathways.  How would you refine a model like this to include the populations that could be exposed and the susceptible subpopulations? If the pathogen was rabies, what would be the routes of exposure?  Who would be the susceptible populations?  For a pathogen such as </a:t>
            </a:r>
            <a:r>
              <a:rPr lang="en-US" baseline="0" dirty="0" err="1" smtClean="0"/>
              <a:t>Nipah</a:t>
            </a:r>
            <a:r>
              <a:rPr lang="en-US" baseline="0" dirty="0" smtClean="0"/>
              <a:t> virus, what would be your source?  What would be the exposure pathways?  Do you have intermediary transmission sources?  Who have been the populations at risk?</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73</a:t>
            </a:fld>
            <a:endParaRPr lang="en-US"/>
          </a:p>
        </p:txBody>
      </p:sp>
    </p:spTree>
    <p:extLst>
      <p:ext uri="{BB962C8B-B14F-4D97-AF65-F5344CB8AC3E}">
        <p14:creationId xmlns:p14="http://schemas.microsoft.com/office/powerpoint/2010/main" val="2754789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rPr>
              <a:t>For the pathogen of concern,</a:t>
            </a:r>
            <a:r>
              <a:rPr lang="en-US" sz="1200" baseline="0" dirty="0" smtClean="0">
                <a:effectLst/>
              </a:rPr>
              <a:t> you need to calculate the risk of response given a known dose of a pathogen.  Information that you may use includes the - </a:t>
            </a:r>
            <a:endParaRPr lang="en-US" sz="1200" dirty="0" smtClean="0">
              <a:effectLst/>
            </a:endParaRPr>
          </a:p>
          <a:p>
            <a:r>
              <a:rPr lang="en-US" sz="1200" dirty="0" smtClean="0">
                <a:effectLst/>
              </a:rPr>
              <a:t>ID50  -the amount of pathogenic microorganisms that will cause infection in 50 per cent of the test subjects</a:t>
            </a:r>
          </a:p>
          <a:p>
            <a:r>
              <a:rPr lang="en-US" dirty="0" smtClean="0"/>
              <a:t>LD50 - </a:t>
            </a:r>
            <a:r>
              <a:rPr lang="en-US" sz="1200" dirty="0" smtClean="0">
                <a:effectLst/>
              </a:rPr>
              <a:t>the quantity of an agent that will kill 50 per cent of the test subjects</a:t>
            </a:r>
          </a:p>
          <a:p>
            <a:endParaRPr lang="en-US" sz="1200" dirty="0" smtClean="0">
              <a:effectLst/>
            </a:endParaRPr>
          </a:p>
          <a:p>
            <a:r>
              <a:rPr lang="en-US" sz="1200" dirty="0" smtClean="0">
                <a:effectLst/>
              </a:rPr>
              <a:t>http://medical-dictionary.thefreedictionary.com/infectious+dose+50+(ID50)</a:t>
            </a:r>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74</a:t>
            </a:fld>
            <a:endParaRPr lang="en-US"/>
          </a:p>
        </p:txBody>
      </p:sp>
    </p:spTree>
    <p:extLst>
      <p:ext uri="{BB962C8B-B14F-4D97-AF65-F5344CB8AC3E}">
        <p14:creationId xmlns:p14="http://schemas.microsoft.com/office/powerpoint/2010/main" val="74993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 this</a:t>
            </a:r>
            <a:r>
              <a:rPr lang="en-US" baseline="0" dirty="0" smtClean="0"/>
              <a:t> in mind especially when you are thinking doses.  People have died from drinking too much water.  </a:t>
            </a:r>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75</a:t>
            </a:fld>
            <a:endParaRPr lang="en-US" dirty="0"/>
          </a:p>
        </p:txBody>
      </p:sp>
    </p:spTree>
    <p:extLst>
      <p:ext uri="{BB962C8B-B14F-4D97-AF65-F5344CB8AC3E}">
        <p14:creationId xmlns:p14="http://schemas.microsoft.com/office/powerpoint/2010/main" val="2661141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is characterized by using models</a:t>
            </a:r>
            <a:r>
              <a:rPr lang="en-US" baseline="0" dirty="0" smtClean="0"/>
              <a:t> of exposure and dose to determine the chance of an adverse outcome.  The analysis is only as good as the model and as we discussed previously you also need high quality data.</a:t>
            </a:r>
            <a:endParaRPr lang="en-US" dirty="0"/>
          </a:p>
        </p:txBody>
      </p:sp>
      <p:sp>
        <p:nvSpPr>
          <p:cNvPr id="4" name="Slide Number Placeholder 3"/>
          <p:cNvSpPr>
            <a:spLocks noGrp="1"/>
          </p:cNvSpPr>
          <p:nvPr>
            <p:ph type="sldNum" sz="quarter" idx="10"/>
          </p:nvPr>
        </p:nvSpPr>
        <p:spPr/>
        <p:txBody>
          <a:bodyPr/>
          <a:lstStyle/>
          <a:p>
            <a:fld id="{6999E69A-BA70-44B9-BD91-9F9841E63C6B}" type="slidenum">
              <a:rPr lang="en-US" smtClean="0"/>
              <a:pPr/>
              <a:t>76</a:t>
            </a:fld>
            <a:endParaRPr lang="en-US" dirty="0"/>
          </a:p>
        </p:txBody>
      </p:sp>
    </p:spTree>
    <p:extLst>
      <p:ext uri="{BB962C8B-B14F-4D97-AF65-F5344CB8AC3E}">
        <p14:creationId xmlns:p14="http://schemas.microsoft.com/office/powerpoint/2010/main" val="2044090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summarize</a:t>
            </a:r>
            <a:r>
              <a:rPr lang="en-US" baseline="0" dirty="0" smtClean="0"/>
              <a:t>s some of the factors that should be considered when conducting an infectious disease risk analysis</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77</a:t>
            </a:fld>
            <a:endParaRPr lang="en-US"/>
          </a:p>
        </p:txBody>
      </p:sp>
    </p:spTree>
    <p:extLst>
      <p:ext uri="{BB962C8B-B14F-4D97-AF65-F5344CB8AC3E}">
        <p14:creationId xmlns:p14="http://schemas.microsoft.com/office/powerpoint/2010/main" val="3768221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smtClean="0"/>
              <a:t>Part</a:t>
            </a:r>
            <a:r>
              <a:rPr lang="en-US" sz="2800" baseline="0" dirty="0" smtClean="0"/>
              <a:t> of the process is u</a:t>
            </a:r>
            <a:r>
              <a:rPr lang="en-US" sz="2800" dirty="0" smtClean="0"/>
              <a:t>nderstanding what are the most important variables are that have the greatest effect on the risk.</a:t>
            </a:r>
            <a:r>
              <a:rPr lang="en-US" sz="2800" baseline="0" dirty="0" smtClean="0"/>
              <a:t>  But it also involves u</a:t>
            </a:r>
            <a:r>
              <a:rPr lang="en-US" sz="2800" dirty="0" smtClean="0"/>
              <a:t>nderstanding the different</a:t>
            </a:r>
            <a:r>
              <a:rPr lang="en-US" sz="2800" baseline="0" dirty="0" smtClean="0"/>
              <a:t> potential </a:t>
            </a:r>
            <a:r>
              <a:rPr lang="en-US" sz="2800" dirty="0" smtClean="0"/>
              <a:t>scenarios and</a:t>
            </a:r>
            <a:r>
              <a:rPr lang="en-US" sz="2800" baseline="0" dirty="0" smtClean="0"/>
              <a:t> their outcomes and their</a:t>
            </a:r>
            <a:r>
              <a:rPr lang="en-US" sz="2800" dirty="0" smtClean="0"/>
              <a:t> cost effectiveness (cost-benefit</a:t>
            </a:r>
            <a:r>
              <a:rPr lang="en-US" sz="2800" baseline="0" dirty="0" smtClean="0"/>
              <a:t> analysis)</a:t>
            </a:r>
            <a:r>
              <a:rPr lang="en-US" sz="2800" dirty="0" smtClean="0"/>
              <a:t>.  It is also necessary to adapt to changing</a:t>
            </a:r>
            <a:r>
              <a:rPr lang="en-US" sz="2800" baseline="0" dirty="0" smtClean="0"/>
              <a:t> situations and that a single response may not be effective therefore it is necessary to re-assess (adaptive management)</a:t>
            </a:r>
            <a:endParaRPr lang="en-US" sz="2800" dirty="0" smtClean="0"/>
          </a:p>
          <a:p>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79</a:t>
            </a:fld>
            <a:endParaRPr lang="en-US"/>
          </a:p>
        </p:txBody>
      </p:sp>
    </p:spTree>
    <p:extLst>
      <p:ext uri="{BB962C8B-B14F-4D97-AF65-F5344CB8AC3E}">
        <p14:creationId xmlns:p14="http://schemas.microsoft.com/office/powerpoint/2010/main" val="233368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Communication needs to be tailored to your audience</a:t>
            </a:r>
            <a:r>
              <a:rPr lang="en-US" baseline="0" dirty="0" smtClean="0"/>
              <a:t> and therefore you have to have an appreciation of your audience’s perspective.  Although everyone is going  to what could happen to them, they also will want to the potential effects to their organizations and what would be the perception if they did or did not act.  Remember that most people are willing to accept that they consciously make, such as smoking, drinking alcohol, or jumping out of a plane; however, they are reluctant to accept risk over which they have no control. </a:t>
            </a:r>
            <a:endParaRPr lang="en-US" dirty="0"/>
          </a:p>
        </p:txBody>
      </p:sp>
      <p:sp>
        <p:nvSpPr>
          <p:cNvPr id="4" name="Slide Number Placeholder 3"/>
          <p:cNvSpPr>
            <a:spLocks noGrp="1"/>
          </p:cNvSpPr>
          <p:nvPr>
            <p:ph type="sldNum" sz="quarter" idx="10"/>
          </p:nvPr>
        </p:nvSpPr>
        <p:spPr/>
        <p:txBody>
          <a:bodyPr/>
          <a:lstStyle/>
          <a:p>
            <a:pPr>
              <a:defRPr/>
            </a:pPr>
            <a:fld id="{D5846F62-B53E-4CF1-AEA1-B747C0C8F04F}" type="slidenum">
              <a:rPr lang="en-US" smtClean="0"/>
              <a:pPr>
                <a:defRPr/>
              </a:pPr>
              <a:t>80</a:t>
            </a:fld>
            <a:endParaRPr lang="en-US"/>
          </a:p>
        </p:txBody>
      </p:sp>
    </p:spTree>
    <p:extLst>
      <p:ext uri="{BB962C8B-B14F-4D97-AF65-F5344CB8AC3E}">
        <p14:creationId xmlns:p14="http://schemas.microsoft.com/office/powerpoint/2010/main" val="2930691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t>
            </a:r>
            <a:r>
              <a:rPr lang="en-US" baseline="0" dirty="0" smtClean="0"/>
              <a:t> to the link </a:t>
            </a:r>
            <a:r>
              <a:rPr lang="en-US" dirty="0" smtClean="0">
                <a:hlinkClick r:id="rId3"/>
              </a:rPr>
              <a:t>http://qmrawiki.msu.edu/index.php?title=Quantitative_Microbial_Risk_Assessment_(QMRA)_Wiki</a:t>
            </a:r>
            <a:r>
              <a:rPr lang="en-US" dirty="0" smtClean="0"/>
              <a:t> and show how it works. Also examples of case study through: </a:t>
            </a:r>
            <a:r>
              <a:rPr lang="en-US" dirty="0" smtClean="0">
                <a:hlinkClick r:id="rId3"/>
              </a:rPr>
              <a:t>http://qmrawiki.msu.edu/index.php?title=Quantitative_Microbial_Risk_Assessment_(QMRA)_Wiki</a:t>
            </a:r>
            <a:endParaRPr lang="en-US" dirty="0"/>
          </a:p>
        </p:txBody>
      </p:sp>
      <p:sp>
        <p:nvSpPr>
          <p:cNvPr id="4" name="Slide Number Placeholder 3"/>
          <p:cNvSpPr>
            <a:spLocks noGrp="1"/>
          </p:cNvSpPr>
          <p:nvPr>
            <p:ph type="sldNum" sz="quarter" idx="10"/>
          </p:nvPr>
        </p:nvSpPr>
        <p:spPr/>
        <p:txBody>
          <a:bodyPr/>
          <a:lstStyle/>
          <a:p>
            <a:fld id="{59AD0545-D0AE-4926-AAF0-293DFC69784D}" type="slidenum">
              <a:rPr lang="en-US" smtClean="0"/>
              <a:t>81</a:t>
            </a:fld>
            <a:endParaRPr lang="en-US" dirty="0"/>
          </a:p>
        </p:txBody>
      </p:sp>
    </p:spTree>
    <p:extLst>
      <p:ext uri="{BB962C8B-B14F-4D97-AF65-F5344CB8AC3E}">
        <p14:creationId xmlns:p14="http://schemas.microsoft.com/office/powerpoint/2010/main" val="453411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3BD66-C122-4719-95FD-A8C73F0308D5}" type="slidenum">
              <a:rPr lang="en-US" smtClean="0"/>
              <a:t>92</a:t>
            </a:fld>
            <a:endParaRPr lang="en-US" dirty="0"/>
          </a:p>
        </p:txBody>
      </p:sp>
    </p:spTree>
    <p:extLst>
      <p:ext uri="{BB962C8B-B14F-4D97-AF65-F5344CB8AC3E}">
        <p14:creationId xmlns:p14="http://schemas.microsoft.com/office/powerpoint/2010/main" val="13188241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p:txBody>
          <a:bodyPr/>
          <a:lstStyle/>
          <a:p>
            <a:pPr>
              <a:defRPr/>
            </a:pPr>
            <a:r>
              <a:rPr lang="en-US" dirty="0" smtClean="0"/>
              <a:t>Prevention of surgical site infections</a:t>
            </a:r>
            <a:endParaRPr lang="th-TH" smtClean="0"/>
          </a:p>
        </p:txBody>
      </p:sp>
      <p:sp>
        <p:nvSpPr>
          <p:cNvPr id="104451" name="Rectangle 6"/>
          <p:cNvSpPr>
            <a:spLocks noGrp="1" noChangeArrowheads="1"/>
          </p:cNvSpPr>
          <p:nvPr>
            <p:ph type="ftr" sz="quarter" idx="4"/>
          </p:nvPr>
        </p:nvSpPr>
        <p:spPr/>
        <p:txBody>
          <a:bodyPr/>
          <a:lstStyle/>
          <a:p>
            <a:pPr>
              <a:defRPr/>
            </a:pPr>
            <a:r>
              <a:rPr lang="en-US" dirty="0" smtClean="0"/>
              <a:t>Nongyao Kasatpibal</a:t>
            </a:r>
            <a:endParaRPr lang="th-TH" smtClean="0"/>
          </a:p>
        </p:txBody>
      </p:sp>
      <p:sp>
        <p:nvSpPr>
          <p:cNvPr id="104452" name="Rectangle 7"/>
          <p:cNvSpPr>
            <a:spLocks noGrp="1" noChangeArrowheads="1"/>
          </p:cNvSpPr>
          <p:nvPr>
            <p:ph type="sldNum" sz="quarter" idx="5"/>
          </p:nvPr>
        </p:nvSpPr>
        <p:spPr/>
        <p:txBody>
          <a:bodyPr/>
          <a:lstStyle/>
          <a:p>
            <a:pPr>
              <a:defRPr/>
            </a:pPr>
            <a:fld id="{77BE9FBA-5A74-44C8-9252-5332641C8098}" type="slidenum">
              <a:rPr lang="en-US" smtClean="0"/>
              <a:pPr>
                <a:defRPr/>
              </a:pPr>
              <a:t>160</a:t>
            </a:fld>
            <a:endParaRPr lang="th-TH" smtClean="0"/>
          </a:p>
        </p:txBody>
      </p:sp>
      <p:sp>
        <p:nvSpPr>
          <p:cNvPr id="141317" name="Rectangle 2"/>
          <p:cNvSpPr>
            <a:spLocks noGrp="1" noRot="1" noChangeAspect="1" noChangeArrowheads="1" noTextEdit="1"/>
          </p:cNvSpPr>
          <p:nvPr>
            <p:ph type="sldImg"/>
          </p:nvPr>
        </p:nvSpPr>
        <p:spPr>
          <a:xfrm>
            <a:off x="1155700" y="693738"/>
            <a:ext cx="4554538" cy="3414712"/>
          </a:xfrm>
          <a:ln w="12700"/>
        </p:spPr>
      </p:sp>
      <p:sp>
        <p:nvSpPr>
          <p:cNvPr id="141318" name="Rectangle 3"/>
          <p:cNvSpPr>
            <a:spLocks noGrp="1" noChangeArrowheads="1"/>
          </p:cNvSpPr>
          <p:nvPr>
            <p:ph type="body" idx="1"/>
          </p:nvPr>
        </p:nvSpPr>
        <p:spPr>
          <a:xfrm>
            <a:off x="913992" y="4342940"/>
            <a:ext cx="5030018" cy="4114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35" tIns="46439" rIns="94535" bIns="46439"/>
          <a:lstStyle/>
          <a:p>
            <a:endParaRPr lang="th-TH"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41822" y="4559276"/>
            <a:ext cx="6755166" cy="664367"/>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584200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04800" y="6096000"/>
            <a:ext cx="807905" cy="614008"/>
          </a:xfrm>
          <a:prstGeom prst="rect">
            <a:avLst/>
          </a:prstGeom>
          <a:noFill/>
        </p:spPr>
      </p:pic>
      <p:pic>
        <p:nvPicPr>
          <p:cNvPr id="12" name="Picture 11" descr="C:\Users\rtalmage\Desktop\TRG Projects\RESPOND\EPT_USAID_Logo.jpg"/>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400800" y="6268416"/>
            <a:ext cx="24665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images.google.co.th/imgres?imgurl=http://www.accb.ns.ca/images/bloodtest.jpg&amp;imgrefurl=http://www.accb.ns.ca/bborne.htm&amp;usg=__0nDPL7kb0dkvb0xhrEInmJgpohw=&amp;h=375&amp;w=500&amp;sz=233&amp;hl=th&amp;start=22&amp;um=1&amp;tbnid=owVWY6zbioXSOM:&amp;tbnh=98&amp;tbnw=130&amp;prev=/images?q=bloodborne+transmission&amp;gbv=2&amp;ndsp=20&amp;hl=th&amp;sa=N&amp;start=20&amp;um=1" TargetMode="External"/><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youtube.com/watch?v=bd6Vv0C64wU"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www.youtube.com/watch?v=bd6Vv0C64wU" TargetMode="External"/><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com/url?sa=i&amp;rct=j&amp;q=&amp;esrc=s&amp;frm=1&amp;source=images&amp;cd=&amp;cad=rja&amp;docid=CdmUfL8vU5NwGM&amp;tbnid=LpESHPD3tP95hM:&amp;ved=0CAUQjRw&amp;url=http://www.balidiscovery.com/messages/message.asp?Id=9269&amp;ei=cT2OUoGKDYvlyAHzg4GIAQ&amp;bvm=bv.56988011,d.aWc&amp;psig=AFQjCNFr23jVzOfu9zVsEqBrHrXj9XpgtA&amp;ust=1385139948610149"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youtube.com/watch?v=8RApk1t9XDo"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youtube.com/watch?v=R9Un5fD5Rlk"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who.int/foodsafety/micro/strepsuis/en/"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who.int/mediacentre/factsheets/fs099/en/"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who.int/mediacentre/factsheets/fs117/en/index.html"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hyperlink" Target="http://qmrawiki.msu.edu/index.php?title=Case_Studies#tab=QMRAII_Workshop"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hyperlink" Target="http://www.uic.edu/depts/crwg/cwitguide/04_EvalGuide_STAGE2.pdf"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www.google.com/url?sa=i&amp;rct=j&amp;q=&amp;esrc=s&amp;frm=1&amp;source=images&amp;cd=&amp;cad=rja&amp;docid=KNNRynfIGzUU5M&amp;tbnid=KEiAOZEiz9X3hM:&amp;ved=0CAUQjRw&amp;url=http://ericaglasier.com/page/20/&amp;ei=S9WOUoyYIMLPqgGQjIDwCA&amp;bvm=bv.56988011,d.aWM&amp;psig=AFQjCNGGFnEjHMM5Q_jFYg31qm8zDA-fKQ&amp;ust=1385178814302428" TargetMode="Externa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www.google.com/url?sa=i&amp;rct=j&amp;q=&amp;esrc=s&amp;frm=1&amp;source=images&amp;cd=&amp;cad=rja&amp;docid=KNNRynfIGzUU5M&amp;tbnid=KEiAOZEiz9X3hM:&amp;ved=0CAUQjRw&amp;url=http://ericaglasier.com/page/20/&amp;ei=S9WOUoyYIMLPqgGQjIDwCA&amp;bvm=bv.56988011,d.aWM&amp;psig=AFQjCNGGFnEjHMM5Q_jFYg31qm8zDA-fKQ&amp;ust=1385178814302428" TargetMode="Externa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hyperlink" Target="http://www.cdc.gov/surveillancepractice/" TargetMode="External"/><Relationship Id="rId2" Type="http://schemas.openxmlformats.org/officeDocument/2006/relationships/hyperlink" Target="http://www.who.int/topics/public_health_surveillance/en/" TargetMode="External"/><Relationship Id="rId1" Type="http://schemas.openxmlformats.org/officeDocument/2006/relationships/slideLayout" Target="../slideLayouts/slideLayout6.xml"/><Relationship Id="rId4" Type="http://schemas.openxmlformats.org/officeDocument/2006/relationships/hyperlink" Target="http://www.ecdc.europa.eu/en/activities/surveillance/Pages/index.aspx" TargetMode="Externa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805" y="4267200"/>
            <a:ext cx="6553200" cy="1143000"/>
          </a:xfrm>
        </p:spPr>
        <p:txBody>
          <a:bodyPr>
            <a:noAutofit/>
          </a:bodyPr>
          <a:lstStyle/>
          <a:p>
            <a:endParaRPr lang="en-US" sz="1600" dirty="0" smtClean="0"/>
          </a:p>
          <a:p>
            <a:r>
              <a:rPr lang="en-US" sz="1600" dirty="0" smtClean="0"/>
              <a:t>Infectious Disease management</a:t>
            </a:r>
          </a:p>
          <a:p>
            <a:r>
              <a:rPr lang="en-US" sz="1600" dirty="0" smtClean="0"/>
              <a:t>One Health Course</a:t>
            </a:r>
            <a:endParaRPr lang="en-US" sz="1600" dirty="0"/>
          </a:p>
        </p:txBody>
      </p:sp>
      <p:sp>
        <p:nvSpPr>
          <p:cNvPr id="2" name="Title 1"/>
          <p:cNvSpPr>
            <a:spLocks noGrp="1"/>
          </p:cNvSpPr>
          <p:nvPr>
            <p:ph type="ctrTitle"/>
          </p:nvPr>
        </p:nvSpPr>
        <p:spPr/>
        <p:txBody>
          <a:bodyPr/>
          <a:lstStyle/>
          <a:p>
            <a:r>
              <a:rPr lang="en-US" sz="2800" cap="none" dirty="0" smtClean="0"/>
              <a:t> </a:t>
            </a:r>
            <a:endParaRPr lang="en-US" sz="2800" cap="none" dirty="0"/>
          </a:p>
        </p:txBody>
      </p:sp>
      <p:sp>
        <p:nvSpPr>
          <p:cNvPr id="6" name="TextBox 5"/>
          <p:cNvSpPr txBox="1"/>
          <p:nvPr/>
        </p:nvSpPr>
        <p:spPr>
          <a:xfrm>
            <a:off x="5486400" y="4341168"/>
            <a:ext cx="1981200" cy="230832"/>
          </a:xfrm>
          <a:prstGeom prst="rect">
            <a:avLst/>
          </a:prstGeom>
          <a:noFill/>
        </p:spPr>
        <p:txBody>
          <a:bodyPr wrap="square" rtlCol="0">
            <a:spAutoFit/>
          </a:bodyPr>
          <a:lstStyle/>
          <a:p>
            <a:r>
              <a:rPr lang="en-US" sz="900" dirty="0"/>
              <a:t>Source:  </a:t>
            </a:r>
            <a:r>
              <a:rPr lang="en-US" sz="900" dirty="0" smtClean="0"/>
              <a:t>www.curremd.com</a:t>
            </a:r>
            <a:endParaRPr lang="en-US" sz="900" dirty="0"/>
          </a:p>
        </p:txBody>
      </p:sp>
      <p:pic>
        <p:nvPicPr>
          <p:cNvPr id="717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38437" y="3170285"/>
            <a:ext cx="1223963" cy="122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637" y="3170285"/>
            <a:ext cx="1223963" cy="122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47800" y="3200400"/>
            <a:ext cx="1223963" cy="122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53037" y="3187906"/>
            <a:ext cx="1223963" cy="122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501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dirty="0" smtClean="0"/>
              <a:t>Infectious disease management, </a:t>
            </a:r>
          </a:p>
          <a:p>
            <a:r>
              <a:rPr lang="en-US" dirty="0" smtClean="0"/>
              <a:t>one health course</a:t>
            </a:r>
            <a:endParaRPr lang="en-US" dirty="0"/>
          </a:p>
        </p:txBody>
      </p:sp>
      <p:sp>
        <p:nvSpPr>
          <p:cNvPr id="2" name="Title 1"/>
          <p:cNvSpPr>
            <a:spLocks noGrp="1"/>
          </p:cNvSpPr>
          <p:nvPr>
            <p:ph type="ctrTitle"/>
          </p:nvPr>
        </p:nvSpPr>
        <p:spPr/>
        <p:txBody>
          <a:bodyPr/>
          <a:lstStyle/>
          <a:p>
            <a:r>
              <a:rPr lang="en-US" sz="2800" cap="none" dirty="0" smtClean="0"/>
              <a:t>Introduction to </a:t>
            </a:r>
            <a:br>
              <a:rPr lang="en-US" sz="2800" cap="none" dirty="0" smtClean="0"/>
            </a:br>
            <a:r>
              <a:rPr lang="en-US" sz="2800" cap="none" dirty="0" smtClean="0"/>
              <a:t>Infectious Disease Management</a:t>
            </a:r>
            <a:endParaRPr lang="en-US" sz="2800" cap="none" dirty="0"/>
          </a:p>
        </p:txBody>
      </p:sp>
    </p:spTree>
    <p:extLst>
      <p:ext uri="{BB962C8B-B14F-4D97-AF65-F5344CB8AC3E}">
        <p14:creationId xmlns:p14="http://schemas.microsoft.com/office/powerpoint/2010/main" val="3666538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Competencies</a:t>
            </a:r>
            <a:endParaRPr lang="en-US" dirty="0"/>
          </a:p>
        </p:txBody>
      </p:sp>
      <p:sp>
        <p:nvSpPr>
          <p:cNvPr id="3" name="Content Placeholder 2"/>
          <p:cNvSpPr>
            <a:spLocks noGrp="1"/>
          </p:cNvSpPr>
          <p:nvPr>
            <p:ph idx="1"/>
          </p:nvPr>
        </p:nvSpPr>
        <p:spPr>
          <a:xfrm>
            <a:off x="457200" y="1676400"/>
            <a:ext cx="8229600" cy="4724400"/>
          </a:xfrm>
        </p:spPr>
        <p:txBody>
          <a:bodyPr>
            <a:normAutofit/>
          </a:bodyPr>
          <a:lstStyle/>
          <a:p>
            <a:pPr lvl="0"/>
            <a:r>
              <a:rPr lang="en-US" b="1" dirty="0" smtClean="0"/>
              <a:t>Competency #1</a:t>
            </a:r>
          </a:p>
          <a:p>
            <a:pPr lvl="1"/>
            <a:r>
              <a:rPr lang="en-US" sz="2200" b="1" dirty="0" smtClean="0"/>
              <a:t>Identify </a:t>
            </a:r>
            <a:r>
              <a:rPr lang="en-US" sz="2200" b="1" dirty="0"/>
              <a:t>and analyze </a:t>
            </a:r>
            <a:r>
              <a:rPr lang="en-US" sz="2200" b="1" dirty="0" smtClean="0"/>
              <a:t>risk </a:t>
            </a:r>
            <a:r>
              <a:rPr lang="en-US" sz="2200" b="1" dirty="0"/>
              <a:t>factors </a:t>
            </a:r>
            <a:r>
              <a:rPr lang="en-US" sz="2200" b="1" dirty="0" smtClean="0"/>
              <a:t>during an infectious disease outbreak</a:t>
            </a:r>
            <a:endParaRPr lang="en-US" sz="2200" b="1" dirty="0"/>
          </a:p>
          <a:p>
            <a:pPr lvl="0"/>
            <a:r>
              <a:rPr lang="en-US" b="1" dirty="0" smtClean="0"/>
              <a:t>Competency #2</a:t>
            </a:r>
          </a:p>
          <a:p>
            <a:pPr lvl="1"/>
            <a:r>
              <a:rPr lang="en-US" sz="2200" b="1" dirty="0" smtClean="0"/>
              <a:t>Design an </a:t>
            </a:r>
            <a:r>
              <a:rPr lang="en-US" sz="2200" b="1" dirty="0"/>
              <a:t>infectious disease </a:t>
            </a:r>
            <a:r>
              <a:rPr lang="en-US" sz="2200" b="1" dirty="0" smtClean="0"/>
              <a:t>management</a:t>
            </a:r>
            <a:r>
              <a:rPr lang="en-US" sz="2400" b="1" dirty="0"/>
              <a:t> </a:t>
            </a:r>
            <a:r>
              <a:rPr lang="en-US" sz="2400" b="1" dirty="0" smtClean="0"/>
              <a:t>plan </a:t>
            </a:r>
          </a:p>
          <a:p>
            <a:r>
              <a:rPr lang="en-US" b="1" dirty="0" smtClean="0"/>
              <a:t>Competency #3</a:t>
            </a:r>
          </a:p>
          <a:p>
            <a:pPr lvl="1"/>
            <a:r>
              <a:rPr lang="en-US" sz="2200" b="1" dirty="0"/>
              <a:t>Evaluate the effectiveness of One Health actions in infectious disease </a:t>
            </a:r>
            <a:r>
              <a:rPr lang="en-US" sz="2200" b="1" dirty="0" smtClean="0"/>
              <a:t>management</a:t>
            </a:r>
          </a:p>
          <a:p>
            <a:r>
              <a:rPr lang="en-US" b="1" dirty="0" smtClean="0"/>
              <a:t>Competency #4</a:t>
            </a:r>
          </a:p>
          <a:p>
            <a:pPr lvl="1"/>
            <a:r>
              <a:rPr lang="en-US" sz="2200" b="1" dirty="0" smtClean="0"/>
              <a:t>Design a new, or evaluate an existing disease surveillance and monitoring system</a:t>
            </a: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sessions</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39238766"/>
              </p:ext>
            </p:extLst>
          </p:nvPr>
        </p:nvGraphicFramePr>
        <p:xfrm>
          <a:off x="304800" y="1650490"/>
          <a:ext cx="8534400" cy="4672749"/>
        </p:xfrm>
        <a:graphic>
          <a:graphicData uri="http://schemas.openxmlformats.org/drawingml/2006/table">
            <a:tbl>
              <a:tblPr firstRow="1" firstCol="1" bandRow="1">
                <a:tableStyleId>{F5AB1C69-6EDB-4FF4-983F-18BD219EF322}</a:tableStyleId>
              </a:tblPr>
              <a:tblGrid>
                <a:gridCol w="1939018"/>
                <a:gridCol w="6595382"/>
              </a:tblGrid>
              <a:tr h="417864">
                <a:tc>
                  <a:txBody>
                    <a:bodyPr/>
                    <a:lstStyle/>
                    <a:p>
                      <a:pPr marL="0" marR="0" algn="ctr">
                        <a:lnSpc>
                          <a:spcPct val="115000"/>
                        </a:lnSpc>
                        <a:spcBef>
                          <a:spcPts val="0"/>
                        </a:spcBef>
                        <a:spcAft>
                          <a:spcPts val="600"/>
                        </a:spcAft>
                      </a:pPr>
                      <a:r>
                        <a:rPr lang="en-US" sz="2000" dirty="0">
                          <a:effectLst/>
                        </a:rPr>
                        <a:t>Time/Length</a:t>
                      </a:r>
                      <a:endParaRPr lang="en-US" sz="20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600"/>
                        </a:spcAft>
                      </a:pPr>
                      <a:r>
                        <a:rPr lang="en-US" sz="2000" dirty="0">
                          <a:effectLst/>
                        </a:rPr>
                        <a:t>Topic</a:t>
                      </a:r>
                      <a:endParaRPr lang="en-US" sz="2000" dirty="0">
                        <a:effectLst/>
                        <a:latin typeface="Calibri"/>
                        <a:ea typeface="Calibri"/>
                        <a:cs typeface="Times New Roman"/>
                      </a:endParaRPr>
                    </a:p>
                  </a:txBody>
                  <a:tcPr marL="68580" marR="68580" marT="0" marB="0"/>
                </a:tc>
              </a:tr>
              <a:tr h="379639">
                <a:tc>
                  <a:txBody>
                    <a:bodyPr/>
                    <a:lstStyle/>
                    <a:p>
                      <a:pPr marL="0" marR="0" algn="ctr">
                        <a:lnSpc>
                          <a:spcPct val="115000"/>
                        </a:lnSpc>
                        <a:spcBef>
                          <a:spcPts val="0"/>
                        </a:spcBef>
                        <a:spcAft>
                          <a:spcPts val="0"/>
                        </a:spcAft>
                      </a:pPr>
                      <a:r>
                        <a:rPr lang="en-US" sz="2000">
                          <a:effectLst/>
                          <a:latin typeface="Garamond"/>
                          <a:ea typeface="Calibri"/>
                          <a:cs typeface="Times New Roman"/>
                        </a:rPr>
                        <a:t>180 Minutes</a:t>
                      </a:r>
                      <a:endParaRPr lang="en-US" sz="200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a:effectLst/>
                          <a:latin typeface="Garamond"/>
                          <a:ea typeface="Calibri"/>
                          <a:cs typeface="Times New Roman"/>
                        </a:rPr>
                        <a:t>Module Introduction and Basic Concepts</a:t>
                      </a:r>
                      <a:endParaRPr lang="en-US" sz="2000" b="1">
                        <a:effectLst/>
                        <a:latin typeface="Calibri"/>
                        <a:ea typeface="Calibri"/>
                        <a:cs typeface="Times New Roman"/>
                      </a:endParaRPr>
                    </a:p>
                  </a:txBody>
                  <a:tcPr marL="68580" marR="68580" marT="0" marB="0" anchor="ctr"/>
                </a:tc>
              </a:tr>
              <a:tr h="778992">
                <a:tc>
                  <a:txBody>
                    <a:bodyPr/>
                    <a:lstStyle/>
                    <a:p>
                      <a:pPr marL="0" marR="0" algn="ctr">
                        <a:lnSpc>
                          <a:spcPct val="115000"/>
                        </a:lnSpc>
                        <a:spcBef>
                          <a:spcPts val="0"/>
                        </a:spcBef>
                        <a:spcAft>
                          <a:spcPts val="0"/>
                        </a:spcAft>
                      </a:pPr>
                      <a:r>
                        <a:rPr lang="en-US" sz="2000">
                          <a:effectLst/>
                          <a:latin typeface="Garamond"/>
                          <a:ea typeface="Calibri"/>
                          <a:cs typeface="Times New Roman"/>
                        </a:rPr>
                        <a:t>100 Minutes</a:t>
                      </a:r>
                      <a:endParaRPr lang="en-US" sz="2000">
                        <a:effectLst/>
                        <a:latin typeface="Calibri"/>
                        <a:ea typeface="Calibri"/>
                        <a:cs typeface="Times New Roman"/>
                      </a:endParaRPr>
                    </a:p>
                  </a:txBody>
                  <a:tcPr marL="68580" marR="68580" marT="0" marB="0" anchor="ctr"/>
                </a:tc>
                <a:tc>
                  <a:txBody>
                    <a:bodyPr/>
                    <a:lstStyle/>
                    <a:p>
                      <a:pPr marL="35560" marR="0" indent="-35560">
                        <a:lnSpc>
                          <a:spcPct val="115000"/>
                        </a:lnSpc>
                        <a:spcBef>
                          <a:spcPts val="0"/>
                        </a:spcBef>
                        <a:spcAft>
                          <a:spcPts val="0"/>
                        </a:spcAft>
                      </a:pPr>
                      <a:r>
                        <a:rPr lang="en-US" sz="2000" b="1" dirty="0" smtClean="0">
                          <a:effectLst/>
                          <a:latin typeface="Garamond"/>
                          <a:ea typeface="Calibri"/>
                          <a:cs typeface="Times New Roman"/>
                        </a:rPr>
                        <a:t>Describe Possible</a:t>
                      </a:r>
                      <a:r>
                        <a:rPr lang="en-US" sz="2000" b="1" baseline="0" dirty="0" smtClean="0">
                          <a:effectLst/>
                          <a:latin typeface="Garamond"/>
                          <a:ea typeface="Calibri"/>
                          <a:cs typeface="Times New Roman"/>
                        </a:rPr>
                        <a:t> </a:t>
                      </a:r>
                      <a:r>
                        <a:rPr lang="en-US" sz="2000" b="1" dirty="0" smtClean="0">
                          <a:effectLst/>
                          <a:latin typeface="Garamond"/>
                          <a:ea typeface="Calibri"/>
                          <a:cs typeface="Times New Roman"/>
                        </a:rPr>
                        <a:t>Risk </a:t>
                      </a:r>
                      <a:r>
                        <a:rPr lang="en-US" sz="2000" b="1" dirty="0">
                          <a:effectLst/>
                          <a:latin typeface="Garamond"/>
                          <a:ea typeface="Calibri"/>
                          <a:cs typeface="Times New Roman"/>
                        </a:rPr>
                        <a:t>Factors </a:t>
                      </a:r>
                      <a:r>
                        <a:rPr lang="en-US" sz="2000" b="1" dirty="0" smtClean="0">
                          <a:effectLst/>
                          <a:latin typeface="Garamond"/>
                          <a:ea typeface="Calibri"/>
                          <a:cs typeface="Times New Roman"/>
                        </a:rPr>
                        <a:t>for an Infectious</a:t>
                      </a:r>
                      <a:r>
                        <a:rPr lang="en-US" sz="2000" b="1" baseline="0" dirty="0" smtClean="0">
                          <a:effectLst/>
                          <a:latin typeface="Garamond"/>
                          <a:ea typeface="Calibri"/>
                          <a:cs typeface="Times New Roman"/>
                        </a:rPr>
                        <a:t> Disease during </a:t>
                      </a:r>
                      <a:r>
                        <a:rPr lang="en-US" sz="2000" b="1" dirty="0" smtClean="0">
                          <a:effectLst/>
                          <a:latin typeface="Garamond"/>
                          <a:ea typeface="Calibri"/>
                          <a:cs typeface="Times New Roman"/>
                        </a:rPr>
                        <a:t>an </a:t>
                      </a:r>
                      <a:r>
                        <a:rPr lang="en-US" sz="2000" b="1" dirty="0">
                          <a:effectLst/>
                          <a:latin typeface="Garamond"/>
                          <a:ea typeface="Calibri"/>
                          <a:cs typeface="Times New Roman"/>
                        </a:rPr>
                        <a:t>Outbreak Scenario</a:t>
                      </a:r>
                      <a:endParaRPr lang="en-US" sz="2000" b="1" dirty="0">
                        <a:effectLst/>
                        <a:latin typeface="Calibri"/>
                        <a:ea typeface="Calibri"/>
                        <a:cs typeface="Times New Roman"/>
                      </a:endParaRPr>
                    </a:p>
                  </a:txBody>
                  <a:tcPr marL="68580" marR="68580" marT="0" marB="0" anchor="ctr"/>
                </a:tc>
              </a:tr>
              <a:tr h="778992">
                <a:tc>
                  <a:txBody>
                    <a:bodyPr/>
                    <a:lstStyle/>
                    <a:p>
                      <a:pPr marL="0" marR="0" algn="ctr">
                        <a:lnSpc>
                          <a:spcPct val="115000"/>
                        </a:lnSpc>
                        <a:spcBef>
                          <a:spcPts val="0"/>
                        </a:spcBef>
                        <a:spcAft>
                          <a:spcPts val="0"/>
                        </a:spcAft>
                      </a:pPr>
                      <a:r>
                        <a:rPr lang="en-US" sz="2000">
                          <a:effectLst/>
                          <a:latin typeface="Garamond"/>
                          <a:ea typeface="Calibri"/>
                          <a:cs typeface="Times New Roman"/>
                        </a:rPr>
                        <a:t>180 Minutes</a:t>
                      </a:r>
                      <a:endParaRPr lang="en-US" sz="200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smtClean="0">
                          <a:effectLst/>
                          <a:latin typeface="Garamond"/>
                          <a:ea typeface="Calibri"/>
                          <a:cs typeface="Times New Roman"/>
                        </a:rPr>
                        <a:t>Creating a Conceptual Model to Visualize </a:t>
                      </a:r>
                      <a:r>
                        <a:rPr lang="en-US" sz="2000" b="1" dirty="0">
                          <a:effectLst/>
                          <a:latin typeface="Garamond"/>
                          <a:ea typeface="Calibri"/>
                          <a:cs typeface="Times New Roman"/>
                        </a:rPr>
                        <a:t>Risk Factors and Control Points</a:t>
                      </a:r>
                      <a:endParaRPr lang="en-US" sz="2000" b="1" dirty="0">
                        <a:effectLst/>
                        <a:latin typeface="Calibri"/>
                        <a:ea typeface="Calibri"/>
                        <a:cs typeface="Times New Roman"/>
                      </a:endParaRPr>
                    </a:p>
                  </a:txBody>
                  <a:tcPr marL="68580" marR="68580" marT="0" marB="0" anchor="ctr"/>
                </a:tc>
              </a:tr>
              <a:tr h="379639">
                <a:tc>
                  <a:txBody>
                    <a:bodyPr/>
                    <a:lstStyle/>
                    <a:p>
                      <a:pPr marL="0" marR="0" algn="ctr">
                        <a:lnSpc>
                          <a:spcPct val="115000"/>
                        </a:lnSpc>
                        <a:spcBef>
                          <a:spcPts val="0"/>
                        </a:spcBef>
                        <a:spcAft>
                          <a:spcPts val="0"/>
                        </a:spcAft>
                      </a:pPr>
                      <a:r>
                        <a:rPr lang="en-US" sz="2000" dirty="0" smtClean="0">
                          <a:solidFill>
                            <a:schemeClr val="bg1"/>
                          </a:solidFill>
                          <a:effectLst/>
                          <a:latin typeface="Garamond"/>
                          <a:ea typeface="Calibri"/>
                          <a:cs typeface="Times New Roman"/>
                        </a:rPr>
                        <a:t>60-75 </a:t>
                      </a:r>
                      <a:r>
                        <a:rPr lang="en-US" sz="2000" dirty="0">
                          <a:solidFill>
                            <a:schemeClr val="bg1"/>
                          </a:solidFill>
                          <a:effectLst/>
                          <a:latin typeface="Garamond"/>
                          <a:ea typeface="Calibri"/>
                          <a:cs typeface="Times New Roman"/>
                        </a:rPr>
                        <a:t>Minutes</a:t>
                      </a:r>
                      <a:endParaRPr lang="en-US" sz="2000" dirty="0">
                        <a:solidFill>
                          <a:schemeClr val="bg1"/>
                        </a:solidFill>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smtClean="0">
                          <a:solidFill>
                            <a:schemeClr val="tx1"/>
                          </a:solidFill>
                          <a:effectLst/>
                          <a:latin typeface="Garamond"/>
                          <a:ea typeface="Calibri"/>
                          <a:cs typeface="Times New Roman"/>
                        </a:rPr>
                        <a:t>Risk</a:t>
                      </a:r>
                      <a:r>
                        <a:rPr lang="en-US" sz="2000" b="1" baseline="0" dirty="0" smtClean="0">
                          <a:solidFill>
                            <a:schemeClr val="tx1"/>
                          </a:solidFill>
                          <a:effectLst/>
                          <a:latin typeface="Garamond"/>
                          <a:ea typeface="Calibri"/>
                          <a:cs typeface="Times New Roman"/>
                        </a:rPr>
                        <a:t> </a:t>
                      </a:r>
                      <a:r>
                        <a:rPr lang="en-US" sz="2000" b="1" dirty="0" smtClean="0">
                          <a:solidFill>
                            <a:schemeClr val="tx1"/>
                          </a:solidFill>
                          <a:effectLst/>
                          <a:latin typeface="Garamond"/>
                          <a:ea typeface="Calibri"/>
                          <a:cs typeface="Times New Roman"/>
                        </a:rPr>
                        <a:t>Assess</a:t>
                      </a:r>
                      <a:r>
                        <a:rPr lang="en-US" sz="2000" b="1" baseline="0" dirty="0" smtClean="0">
                          <a:solidFill>
                            <a:schemeClr val="tx1"/>
                          </a:solidFill>
                          <a:effectLst/>
                          <a:latin typeface="Garamond"/>
                          <a:ea typeface="Calibri"/>
                          <a:cs typeface="Times New Roman"/>
                        </a:rPr>
                        <a:t>ment</a:t>
                      </a:r>
                      <a:endParaRPr lang="en-US" sz="2000" b="1" dirty="0">
                        <a:solidFill>
                          <a:schemeClr val="tx1"/>
                        </a:solidFill>
                        <a:effectLst/>
                        <a:latin typeface="Calibri"/>
                        <a:ea typeface="Calibri"/>
                        <a:cs typeface="Times New Roman"/>
                      </a:endParaRPr>
                    </a:p>
                  </a:txBody>
                  <a:tcPr marL="68580" marR="68580" marT="0" marB="0" anchor="ctr"/>
                </a:tc>
              </a:tr>
              <a:tr h="379639">
                <a:tc>
                  <a:txBody>
                    <a:bodyPr/>
                    <a:lstStyle/>
                    <a:p>
                      <a:pPr marL="0" marR="0" algn="ctr">
                        <a:lnSpc>
                          <a:spcPct val="115000"/>
                        </a:lnSpc>
                        <a:spcBef>
                          <a:spcPts val="0"/>
                        </a:spcBef>
                        <a:spcAft>
                          <a:spcPts val="0"/>
                        </a:spcAft>
                      </a:pPr>
                      <a:r>
                        <a:rPr lang="en-US" sz="2000" dirty="0" smtClean="0">
                          <a:solidFill>
                            <a:schemeClr val="bg1"/>
                          </a:solidFill>
                          <a:effectLst/>
                          <a:latin typeface="Garamond" panose="02020404030301010803" pitchFamily="18" charset="0"/>
                          <a:ea typeface="Calibri"/>
                          <a:cs typeface="Times New Roman"/>
                        </a:rPr>
                        <a:t>300 Minutes</a:t>
                      </a:r>
                      <a:endParaRPr lang="en-US" sz="2000" dirty="0">
                        <a:solidFill>
                          <a:schemeClr val="bg1"/>
                        </a:solidFill>
                        <a:effectLst/>
                        <a:latin typeface="Garamond" panose="02020404030301010803" pitchFamily="18" charset="0"/>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smtClean="0">
                          <a:solidFill>
                            <a:schemeClr val="tx1"/>
                          </a:solidFill>
                          <a:effectLst/>
                          <a:latin typeface="Garamond" panose="02020404030301010803" pitchFamily="18" charset="0"/>
                          <a:ea typeface="Calibri"/>
                          <a:cs typeface="Times New Roman"/>
                        </a:rPr>
                        <a:t>Collect Community</a:t>
                      </a:r>
                      <a:r>
                        <a:rPr lang="en-US" sz="2000" b="1" baseline="0" dirty="0" smtClean="0">
                          <a:solidFill>
                            <a:schemeClr val="tx1"/>
                          </a:solidFill>
                          <a:effectLst/>
                          <a:latin typeface="Garamond" panose="02020404030301010803" pitchFamily="18" charset="0"/>
                          <a:ea typeface="Calibri"/>
                          <a:cs typeface="Times New Roman"/>
                        </a:rPr>
                        <a:t>-based Data</a:t>
                      </a:r>
                      <a:endParaRPr lang="en-US" sz="2000" b="1" dirty="0">
                        <a:solidFill>
                          <a:schemeClr val="tx1"/>
                        </a:solidFill>
                        <a:effectLst/>
                        <a:latin typeface="Garamond" panose="02020404030301010803" pitchFamily="18" charset="0"/>
                        <a:ea typeface="Calibri"/>
                        <a:cs typeface="Times New Roman"/>
                      </a:endParaRPr>
                    </a:p>
                  </a:txBody>
                  <a:tcPr marL="68580" marR="68580" marT="0" marB="0" anchor="ctr"/>
                </a:tc>
              </a:tr>
              <a:tr h="778992">
                <a:tc>
                  <a:txBody>
                    <a:bodyPr/>
                    <a:lstStyle/>
                    <a:p>
                      <a:pPr marL="0" marR="0" algn="ctr">
                        <a:lnSpc>
                          <a:spcPct val="115000"/>
                        </a:lnSpc>
                        <a:spcBef>
                          <a:spcPts val="0"/>
                        </a:spcBef>
                        <a:spcAft>
                          <a:spcPts val="0"/>
                        </a:spcAft>
                      </a:pPr>
                      <a:r>
                        <a:rPr lang="en-US" sz="2000" dirty="0">
                          <a:effectLst/>
                          <a:latin typeface="Garamond"/>
                          <a:ea typeface="Calibri"/>
                          <a:cs typeface="Times New Roman"/>
                        </a:rPr>
                        <a:t>150 Minutes</a:t>
                      </a:r>
                      <a:endParaRPr lang="en-US" sz="2000" dirty="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smtClean="0">
                          <a:effectLst/>
                          <a:latin typeface="Garamond"/>
                          <a:ea typeface="Calibri"/>
                          <a:cs typeface="Times New Roman"/>
                        </a:rPr>
                        <a:t>Develop  Infectious Disease Public </a:t>
                      </a:r>
                      <a:r>
                        <a:rPr lang="en-US" sz="2000" b="1" dirty="0">
                          <a:effectLst/>
                          <a:latin typeface="Garamond"/>
                          <a:ea typeface="Calibri"/>
                          <a:cs typeface="Times New Roman"/>
                        </a:rPr>
                        <a:t>Awareness </a:t>
                      </a:r>
                      <a:r>
                        <a:rPr lang="en-US" sz="2000" b="1" dirty="0" smtClean="0">
                          <a:effectLst/>
                          <a:latin typeface="Garamond"/>
                          <a:ea typeface="Calibri"/>
                          <a:cs typeface="Times New Roman"/>
                        </a:rPr>
                        <a:t>Materials: </a:t>
                      </a:r>
                      <a:r>
                        <a:rPr lang="en-US" sz="2000" b="1" dirty="0">
                          <a:effectLst/>
                          <a:latin typeface="Garamond"/>
                          <a:ea typeface="Calibri"/>
                          <a:cs typeface="Times New Roman"/>
                        </a:rPr>
                        <a:t>Part 1</a:t>
                      </a:r>
                      <a:endParaRPr lang="en-US" sz="2000" b="1" dirty="0">
                        <a:effectLst/>
                        <a:latin typeface="Calibri"/>
                        <a:ea typeface="Calibri"/>
                        <a:cs typeface="Times New Roman"/>
                      </a:endParaRPr>
                    </a:p>
                  </a:txBody>
                  <a:tcPr marL="68580" marR="68580" marT="0" marB="0" anchor="ctr"/>
                </a:tc>
              </a:tr>
              <a:tr h="778992">
                <a:tc>
                  <a:txBody>
                    <a:bodyPr/>
                    <a:lstStyle/>
                    <a:p>
                      <a:pPr marL="0" marR="0" algn="ctr">
                        <a:lnSpc>
                          <a:spcPct val="115000"/>
                        </a:lnSpc>
                        <a:spcBef>
                          <a:spcPts val="0"/>
                        </a:spcBef>
                        <a:spcAft>
                          <a:spcPts val="0"/>
                        </a:spcAft>
                      </a:pPr>
                      <a:r>
                        <a:rPr lang="en-US" sz="2000">
                          <a:effectLst/>
                          <a:latin typeface="Garamond"/>
                          <a:ea typeface="Calibri"/>
                          <a:cs typeface="Times New Roman"/>
                        </a:rPr>
                        <a:t>135-195 Minutes</a:t>
                      </a:r>
                      <a:endParaRPr lang="en-US" sz="200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smtClean="0">
                          <a:effectLst/>
                          <a:latin typeface="Garamond"/>
                          <a:ea typeface="Calibri"/>
                          <a:cs typeface="Times New Roman"/>
                        </a:rPr>
                        <a:t>Develop Infectious Disease Public </a:t>
                      </a:r>
                      <a:r>
                        <a:rPr lang="en-US" sz="2000" b="1" dirty="0">
                          <a:effectLst/>
                          <a:latin typeface="Garamond"/>
                          <a:ea typeface="Calibri"/>
                          <a:cs typeface="Times New Roman"/>
                        </a:rPr>
                        <a:t>Awareness </a:t>
                      </a:r>
                      <a:r>
                        <a:rPr lang="en-US" sz="2000" b="1" dirty="0" smtClean="0">
                          <a:effectLst/>
                          <a:latin typeface="Garamond"/>
                          <a:ea typeface="Calibri"/>
                          <a:cs typeface="Times New Roman"/>
                        </a:rPr>
                        <a:t>Materials: </a:t>
                      </a:r>
                      <a:r>
                        <a:rPr lang="en-US" sz="2000" b="1" dirty="0">
                          <a:effectLst/>
                          <a:latin typeface="Garamond"/>
                          <a:ea typeface="Calibri"/>
                          <a:cs typeface="Times New Roman"/>
                        </a:rPr>
                        <a:t>Part 2</a:t>
                      </a:r>
                      <a:endParaRPr lang="en-US" sz="2000" b="1" dirty="0">
                        <a:effectLst/>
                        <a:latin typeface="Calibri"/>
                        <a:ea typeface="Calibri"/>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sessions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85810206"/>
              </p:ext>
            </p:extLst>
          </p:nvPr>
        </p:nvGraphicFramePr>
        <p:xfrm>
          <a:off x="457200" y="1801620"/>
          <a:ext cx="8229600" cy="4084320"/>
        </p:xfrm>
        <a:graphic>
          <a:graphicData uri="http://schemas.openxmlformats.org/drawingml/2006/table">
            <a:tbl>
              <a:tblPr firstRow="1" firstCol="1" bandRow="1">
                <a:tableStyleId>{F5AB1C69-6EDB-4FF4-983F-18BD219EF322}</a:tableStyleId>
              </a:tblPr>
              <a:tblGrid>
                <a:gridCol w="1905000"/>
                <a:gridCol w="6324600"/>
              </a:tblGrid>
              <a:tr h="457200">
                <a:tc>
                  <a:txBody>
                    <a:bodyPr/>
                    <a:lstStyle/>
                    <a:p>
                      <a:pPr marL="0" marR="0" algn="ctr">
                        <a:lnSpc>
                          <a:spcPct val="115000"/>
                        </a:lnSpc>
                        <a:spcBef>
                          <a:spcPts val="0"/>
                        </a:spcBef>
                        <a:spcAft>
                          <a:spcPts val="600"/>
                        </a:spcAft>
                      </a:pPr>
                      <a:r>
                        <a:rPr lang="en-US" sz="2000" dirty="0">
                          <a:effectLst/>
                        </a:rPr>
                        <a:t>Time/Length</a:t>
                      </a:r>
                      <a:endParaRPr lang="en-US" sz="20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600"/>
                        </a:spcAft>
                      </a:pPr>
                      <a:r>
                        <a:rPr lang="en-US" sz="2000" dirty="0">
                          <a:effectLst/>
                        </a:rPr>
                        <a:t>Topic</a:t>
                      </a:r>
                      <a:endParaRPr lang="en-US" sz="2000" dirty="0">
                        <a:effectLst/>
                        <a:latin typeface="Calibri"/>
                        <a:ea typeface="Calibri"/>
                        <a:cs typeface="Times New Roman"/>
                      </a:endParaRPr>
                    </a:p>
                  </a:txBody>
                  <a:tcPr marL="68580" marR="68580" marT="0" marB="0"/>
                </a:tc>
              </a:tr>
              <a:tr h="408180">
                <a:tc>
                  <a:txBody>
                    <a:bodyPr/>
                    <a:lstStyle/>
                    <a:p>
                      <a:pPr marL="0" marR="0" algn="ctr">
                        <a:lnSpc>
                          <a:spcPct val="115000"/>
                        </a:lnSpc>
                        <a:spcBef>
                          <a:spcPts val="0"/>
                        </a:spcBef>
                        <a:spcAft>
                          <a:spcPts val="0"/>
                        </a:spcAft>
                      </a:pPr>
                      <a:r>
                        <a:rPr lang="en-US" sz="2000" b="1" dirty="0" smtClean="0">
                          <a:effectLst/>
                          <a:latin typeface="Garamond"/>
                          <a:ea typeface="Calibri"/>
                          <a:cs typeface="Times New Roman"/>
                        </a:rPr>
                        <a:t>60 </a:t>
                      </a:r>
                      <a:r>
                        <a:rPr lang="en-US" sz="2000" b="1" dirty="0">
                          <a:effectLst/>
                          <a:latin typeface="Garamond"/>
                          <a:ea typeface="Calibri"/>
                          <a:cs typeface="Times New Roman"/>
                        </a:rPr>
                        <a:t>80 Minutes</a:t>
                      </a:r>
                      <a:endParaRPr lang="en-US" sz="2000" b="1" dirty="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a:effectLst/>
                          <a:latin typeface="Garamond"/>
                          <a:ea typeface="Calibri"/>
                          <a:cs typeface="Times New Roman"/>
                        </a:rPr>
                        <a:t>Critique an Infectious Disease Management Plan using a One Health </a:t>
                      </a:r>
                      <a:r>
                        <a:rPr lang="en-US" sz="2000" b="1" dirty="0" smtClean="0">
                          <a:effectLst/>
                          <a:latin typeface="Garamond"/>
                          <a:ea typeface="Calibri"/>
                          <a:cs typeface="Times New Roman"/>
                        </a:rPr>
                        <a:t>Perspective</a:t>
                      </a:r>
                      <a:endParaRPr lang="en-US" sz="2000" b="1" dirty="0">
                        <a:effectLst/>
                        <a:latin typeface="Calibri"/>
                        <a:ea typeface="Calibri"/>
                        <a:cs typeface="Times New Roman"/>
                      </a:endParaRPr>
                    </a:p>
                  </a:txBody>
                  <a:tcPr marL="68580" marR="68580" marT="0" marB="0" anchor="ctr"/>
                </a:tc>
              </a:tr>
              <a:tr h="381000">
                <a:tc>
                  <a:txBody>
                    <a:bodyPr/>
                    <a:lstStyle/>
                    <a:p>
                      <a:pPr marL="0" marR="0" algn="ctr">
                        <a:lnSpc>
                          <a:spcPct val="115000"/>
                        </a:lnSpc>
                        <a:spcBef>
                          <a:spcPts val="0"/>
                        </a:spcBef>
                        <a:spcAft>
                          <a:spcPts val="0"/>
                        </a:spcAft>
                      </a:pPr>
                      <a:r>
                        <a:rPr lang="en-US" sz="2000" b="1">
                          <a:effectLst/>
                          <a:latin typeface="Garamond"/>
                          <a:ea typeface="Calibri"/>
                          <a:cs typeface="Times New Roman"/>
                        </a:rPr>
                        <a:t>80 Minutes</a:t>
                      </a:r>
                      <a:endParaRPr lang="en-US" sz="2000" b="1">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a:effectLst/>
                          <a:latin typeface="Garamond"/>
                          <a:ea typeface="Calibri"/>
                          <a:cs typeface="Times New Roman"/>
                        </a:rPr>
                        <a:t>Describe Systemic Effects of </a:t>
                      </a:r>
                      <a:r>
                        <a:rPr lang="en-US" sz="2000" b="1" dirty="0" smtClean="0">
                          <a:effectLst/>
                          <a:latin typeface="Garamond"/>
                          <a:ea typeface="Calibri"/>
                          <a:cs typeface="Times New Roman"/>
                        </a:rPr>
                        <a:t>an Infectious</a:t>
                      </a:r>
                      <a:r>
                        <a:rPr lang="en-US" sz="2000" b="1" baseline="0" dirty="0" smtClean="0">
                          <a:effectLst/>
                          <a:latin typeface="Garamond"/>
                          <a:ea typeface="Calibri"/>
                          <a:cs typeface="Times New Roman"/>
                        </a:rPr>
                        <a:t> Disease</a:t>
                      </a:r>
                      <a:r>
                        <a:rPr lang="en-US" sz="2000" b="1" dirty="0" smtClean="0">
                          <a:effectLst/>
                          <a:latin typeface="Garamond"/>
                          <a:ea typeface="Calibri"/>
                          <a:cs typeface="Times New Roman"/>
                        </a:rPr>
                        <a:t> </a:t>
                      </a:r>
                      <a:r>
                        <a:rPr lang="en-US" sz="2000" b="1" dirty="0">
                          <a:effectLst/>
                          <a:latin typeface="Garamond"/>
                          <a:ea typeface="Calibri"/>
                          <a:cs typeface="Times New Roman"/>
                        </a:rPr>
                        <a:t>Management Plan</a:t>
                      </a:r>
                      <a:endParaRPr lang="en-US" sz="2000" b="1" dirty="0">
                        <a:effectLst/>
                        <a:latin typeface="Calibri"/>
                        <a:ea typeface="Calibri"/>
                        <a:cs typeface="Times New Roman"/>
                      </a:endParaRPr>
                    </a:p>
                  </a:txBody>
                  <a:tcPr marL="68580" marR="68580" marT="0" marB="0" anchor="ctr"/>
                </a:tc>
              </a:tr>
              <a:tr h="381000">
                <a:tc>
                  <a:txBody>
                    <a:bodyPr/>
                    <a:lstStyle/>
                    <a:p>
                      <a:pPr marL="0" marR="0" algn="ctr">
                        <a:lnSpc>
                          <a:spcPct val="115000"/>
                        </a:lnSpc>
                        <a:spcBef>
                          <a:spcPts val="0"/>
                        </a:spcBef>
                        <a:spcAft>
                          <a:spcPts val="0"/>
                        </a:spcAft>
                      </a:pPr>
                      <a:r>
                        <a:rPr lang="en-US" sz="2000" b="1">
                          <a:effectLst/>
                          <a:latin typeface="Garamond"/>
                          <a:ea typeface="Calibri"/>
                          <a:cs typeface="Times New Roman"/>
                        </a:rPr>
                        <a:t>160 Minutes</a:t>
                      </a:r>
                      <a:endParaRPr lang="en-US" sz="2000" b="1">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a:effectLst/>
                          <a:latin typeface="Garamond"/>
                          <a:ea typeface="Calibri"/>
                          <a:cs typeface="Times New Roman"/>
                        </a:rPr>
                        <a:t>Examine an Existing Surveillance System</a:t>
                      </a:r>
                      <a:endParaRPr lang="en-US" sz="2000" b="1" dirty="0">
                        <a:effectLst/>
                        <a:latin typeface="Calibri"/>
                        <a:ea typeface="Calibri"/>
                        <a:cs typeface="Times New Roman"/>
                      </a:endParaRPr>
                    </a:p>
                  </a:txBody>
                  <a:tcPr marL="68580" marR="68580" marT="0" marB="0" anchor="ctr"/>
                </a:tc>
              </a:tr>
              <a:tr h="762000">
                <a:tc>
                  <a:txBody>
                    <a:bodyPr/>
                    <a:lstStyle/>
                    <a:p>
                      <a:pPr marL="0" marR="0" algn="ctr">
                        <a:lnSpc>
                          <a:spcPct val="115000"/>
                        </a:lnSpc>
                        <a:spcBef>
                          <a:spcPts val="0"/>
                        </a:spcBef>
                        <a:spcAft>
                          <a:spcPts val="0"/>
                        </a:spcAft>
                      </a:pPr>
                      <a:r>
                        <a:rPr lang="en-US" sz="2000" b="1">
                          <a:effectLst/>
                          <a:latin typeface="Garamond"/>
                          <a:ea typeface="Calibri"/>
                          <a:cs typeface="Times New Roman"/>
                        </a:rPr>
                        <a:t>150 Minutes</a:t>
                      </a:r>
                      <a:endParaRPr lang="en-US" sz="2000" b="1">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a:effectLst/>
                          <a:latin typeface="Garamond"/>
                          <a:ea typeface="Calibri"/>
                          <a:cs typeface="Times New Roman"/>
                        </a:rPr>
                        <a:t>Analyze Surveillance Data Using </a:t>
                      </a:r>
                      <a:r>
                        <a:rPr lang="en-US" sz="2000" b="1" dirty="0" err="1">
                          <a:effectLst/>
                          <a:latin typeface="Garamond"/>
                          <a:ea typeface="Calibri"/>
                          <a:cs typeface="Times New Roman"/>
                        </a:rPr>
                        <a:t>HealthMap</a:t>
                      </a:r>
                      <a:endParaRPr lang="en-US" sz="2000" b="1" dirty="0">
                        <a:effectLst/>
                        <a:latin typeface="Calibri"/>
                        <a:ea typeface="Calibri"/>
                        <a:cs typeface="Times New Roman"/>
                      </a:endParaRPr>
                    </a:p>
                  </a:txBody>
                  <a:tcPr marL="68580" marR="68580" marT="0" marB="0" anchor="ctr"/>
                </a:tc>
              </a:tr>
              <a:tr h="381000">
                <a:tc>
                  <a:txBody>
                    <a:bodyPr/>
                    <a:lstStyle/>
                    <a:p>
                      <a:pPr marL="0" marR="0" algn="ctr">
                        <a:lnSpc>
                          <a:spcPct val="115000"/>
                        </a:lnSpc>
                        <a:spcBef>
                          <a:spcPts val="0"/>
                        </a:spcBef>
                        <a:spcAft>
                          <a:spcPts val="0"/>
                        </a:spcAft>
                      </a:pPr>
                      <a:r>
                        <a:rPr lang="en-US" sz="2000" b="1">
                          <a:effectLst/>
                          <a:latin typeface="Garamond"/>
                          <a:ea typeface="Calibri"/>
                          <a:cs typeface="Times New Roman"/>
                        </a:rPr>
                        <a:t>60 Minutes</a:t>
                      </a:r>
                      <a:endParaRPr lang="en-US" sz="2000" b="1">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smtClean="0">
                          <a:effectLst/>
                          <a:latin typeface="Garamond"/>
                          <a:ea typeface="Calibri"/>
                          <a:cs typeface="Times New Roman"/>
                        </a:rPr>
                        <a:t>One </a:t>
                      </a:r>
                      <a:r>
                        <a:rPr lang="en-US" sz="2000" b="1" dirty="0">
                          <a:effectLst/>
                          <a:latin typeface="Garamond"/>
                          <a:ea typeface="Calibri"/>
                          <a:cs typeface="Times New Roman"/>
                        </a:rPr>
                        <a:t>Health Team Role-Playing Activity: A Management and Surveillance Plan</a:t>
                      </a:r>
                      <a:endParaRPr lang="en-US" sz="2000" b="1" dirty="0">
                        <a:effectLst/>
                        <a:latin typeface="Calibri"/>
                        <a:ea typeface="Calibri"/>
                        <a:cs typeface="Times New Roman"/>
                      </a:endParaRPr>
                    </a:p>
                  </a:txBody>
                  <a:tcPr marL="68580" marR="68580" marT="0" marB="0" anchor="ctr"/>
                </a:tc>
              </a:tr>
              <a:tr h="381000">
                <a:tc>
                  <a:txBody>
                    <a:bodyPr/>
                    <a:lstStyle/>
                    <a:p>
                      <a:pPr marL="0" marR="0" algn="ctr">
                        <a:lnSpc>
                          <a:spcPct val="115000"/>
                        </a:lnSpc>
                        <a:spcBef>
                          <a:spcPts val="0"/>
                        </a:spcBef>
                        <a:spcAft>
                          <a:spcPts val="0"/>
                        </a:spcAft>
                      </a:pPr>
                      <a:r>
                        <a:rPr lang="en-US" sz="2000" b="1" dirty="0">
                          <a:effectLst/>
                          <a:latin typeface="Garamond"/>
                          <a:ea typeface="Calibri"/>
                          <a:cs typeface="Times New Roman"/>
                        </a:rPr>
                        <a:t>60 Minutes</a:t>
                      </a:r>
                      <a:endParaRPr lang="en-US" sz="2000" b="1" dirty="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a:effectLst/>
                          <a:latin typeface="Garamond"/>
                          <a:ea typeface="Calibri"/>
                          <a:cs typeface="Times New Roman"/>
                        </a:rPr>
                        <a:t>Learning Reflections &amp; Evaluation</a:t>
                      </a:r>
                      <a:endParaRPr lang="en-US" sz="2000" b="1"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975655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4495800"/>
            <a:ext cx="6553200" cy="609600"/>
          </a:xfrm>
        </p:spPr>
        <p:txBody>
          <a:bodyPr>
            <a:noAutofit/>
          </a:bodyPr>
          <a:lstStyle/>
          <a:p>
            <a:r>
              <a:rPr lang="en-US" sz="2000" b="1" dirty="0" smtClean="0"/>
              <a:t>Infectious disease management</a:t>
            </a:r>
          </a:p>
          <a:p>
            <a:r>
              <a:rPr lang="en-US" sz="2000" b="1" dirty="0" smtClean="0"/>
              <a:t> One Health Course</a:t>
            </a:r>
            <a:endParaRPr lang="en-US" sz="2000" b="1" dirty="0"/>
          </a:p>
        </p:txBody>
      </p:sp>
      <p:sp>
        <p:nvSpPr>
          <p:cNvPr id="2" name="Title 1"/>
          <p:cNvSpPr>
            <a:spLocks noGrp="1"/>
          </p:cNvSpPr>
          <p:nvPr>
            <p:ph type="ctrTitle"/>
          </p:nvPr>
        </p:nvSpPr>
        <p:spPr>
          <a:xfrm>
            <a:off x="609600" y="2971800"/>
            <a:ext cx="6629400" cy="1219201"/>
          </a:xfrm>
        </p:spPr>
        <p:txBody>
          <a:bodyPr/>
          <a:lstStyle/>
          <a:p>
            <a:r>
              <a:rPr lang="en-US" sz="2800" cap="none" dirty="0" smtClean="0"/>
              <a:t>Fundamental Concepts for Infectious Disease Management</a:t>
            </a:r>
            <a:endParaRPr lang="en-US" sz="2800" cap="none" dirty="0"/>
          </a:p>
        </p:txBody>
      </p:sp>
    </p:spTree>
    <p:extLst>
      <p:ext uri="{BB962C8B-B14F-4D97-AF65-F5344CB8AC3E}">
        <p14:creationId xmlns:p14="http://schemas.microsoft.com/office/powerpoint/2010/main" val="3495016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Infectious Disease</a:t>
            </a:r>
            <a:endParaRPr lang="en-US" dirty="0"/>
          </a:p>
        </p:txBody>
      </p:sp>
      <p:sp>
        <p:nvSpPr>
          <p:cNvPr id="5" name="Text Placeholder 4"/>
          <p:cNvSpPr>
            <a:spLocks noGrp="1"/>
          </p:cNvSpPr>
          <p:nvPr>
            <p:ph type="body" idx="1"/>
          </p:nvPr>
        </p:nvSpPr>
        <p:spPr/>
        <p:txBody>
          <a:bodyPr/>
          <a:lstStyle/>
          <a:p>
            <a:r>
              <a:rPr lang="en-US" b="1" dirty="0" smtClean="0"/>
              <a:t>Basic concepts</a:t>
            </a:r>
            <a:endParaRPr lang="en-US" b="1" dirty="0"/>
          </a:p>
        </p:txBody>
      </p:sp>
    </p:spTree>
    <p:extLst>
      <p:ext uri="{BB962C8B-B14F-4D97-AF65-F5344CB8AC3E}">
        <p14:creationId xmlns:p14="http://schemas.microsoft.com/office/powerpoint/2010/main" val="17649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75" name="Picture 15" descr="G:\One health\pictures S.suis\S. suis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063" y="2335820"/>
            <a:ext cx="1402300" cy="163689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73772" name="Picture 12" descr="9_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65746" y="2335820"/>
            <a:ext cx="1292406" cy="141861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693050" y="2890837"/>
            <a:ext cx="6553201" cy="2595563"/>
            <a:chOff x="1600199" y="2890837"/>
            <a:chExt cx="6553201" cy="2595563"/>
          </a:xfrm>
        </p:grpSpPr>
        <p:sp>
          <p:nvSpPr>
            <p:cNvPr id="373763" name="Line 3"/>
            <p:cNvSpPr>
              <a:spLocks noChangeShapeType="1"/>
            </p:cNvSpPr>
            <p:nvPr/>
          </p:nvSpPr>
          <p:spPr bwMode="auto">
            <a:xfrm>
              <a:off x="3008489" y="4046536"/>
              <a:ext cx="3239911"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h-TH"/>
            </a:p>
          </p:txBody>
        </p:sp>
        <p:grpSp>
          <p:nvGrpSpPr>
            <p:cNvPr id="3" name="Group 2"/>
            <p:cNvGrpSpPr/>
            <p:nvPr/>
          </p:nvGrpSpPr>
          <p:grpSpPr>
            <a:xfrm>
              <a:off x="1600199" y="2890837"/>
              <a:ext cx="6553201" cy="2595563"/>
              <a:chOff x="209550" y="1676400"/>
              <a:chExt cx="7372351" cy="2595563"/>
            </a:xfrm>
          </p:grpSpPr>
          <p:sp>
            <p:nvSpPr>
              <p:cNvPr id="373764" name="AutoShape 4"/>
              <p:cNvSpPr>
                <a:spLocks noChangeArrowheads="1"/>
              </p:cNvSpPr>
              <p:nvPr/>
            </p:nvSpPr>
            <p:spPr bwMode="auto">
              <a:xfrm>
                <a:off x="209550" y="1747838"/>
                <a:ext cx="2349500" cy="1584325"/>
              </a:xfrm>
              <a:prstGeom prst="triangle">
                <a:avLst>
                  <a:gd name="adj" fmla="val 50000"/>
                </a:avLst>
              </a:prstGeom>
              <a:solidFill>
                <a:srgbClr val="FF6699"/>
              </a:solidFill>
              <a:ln w="9525">
                <a:solidFill>
                  <a:srgbClr val="FF66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a:lnSpc>
                    <a:spcPct val="80000"/>
                  </a:lnSpc>
                </a:pPr>
                <a:r>
                  <a:rPr lang="en-US" sz="2800" b="1" dirty="0">
                    <a:cs typeface="Tahoma" pitchFamily="34" charset="0"/>
                  </a:rPr>
                  <a:t>Host</a:t>
                </a:r>
                <a:endParaRPr lang="th-TH" sz="2800" b="1" dirty="0">
                  <a:cs typeface="Tahoma" pitchFamily="34" charset="0"/>
                </a:endParaRPr>
              </a:p>
            </p:txBody>
          </p:sp>
          <p:sp>
            <p:nvSpPr>
              <p:cNvPr id="373765" name="AutoShape 5"/>
              <p:cNvSpPr>
                <a:spLocks noChangeArrowheads="1"/>
              </p:cNvSpPr>
              <p:nvPr/>
            </p:nvSpPr>
            <p:spPr bwMode="auto">
              <a:xfrm>
                <a:off x="1668463" y="2832100"/>
                <a:ext cx="3806825" cy="1439863"/>
              </a:xfrm>
              <a:prstGeom prst="triangle">
                <a:avLst>
                  <a:gd name="adj" fmla="val 500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dirty="0" smtClean="0">
                    <a:solidFill>
                      <a:srgbClr val="000000"/>
                    </a:solidFill>
                    <a:cs typeface="Tahoma" pitchFamily="34" charset="0"/>
                  </a:rPr>
                  <a:t>Environment</a:t>
                </a:r>
                <a:endParaRPr lang="th-TH" sz="2800" b="1" dirty="0">
                  <a:solidFill>
                    <a:srgbClr val="000000"/>
                  </a:solidFill>
                  <a:cs typeface="Tahoma" pitchFamily="34" charset="0"/>
                </a:endParaRPr>
              </a:p>
            </p:txBody>
          </p:sp>
          <p:sp>
            <p:nvSpPr>
              <p:cNvPr id="373766" name="AutoShape 6"/>
              <p:cNvSpPr>
                <a:spLocks noChangeArrowheads="1"/>
              </p:cNvSpPr>
              <p:nvPr/>
            </p:nvSpPr>
            <p:spPr bwMode="auto">
              <a:xfrm>
                <a:off x="4906963" y="1676400"/>
                <a:ext cx="2674938" cy="1655763"/>
              </a:xfrm>
              <a:prstGeom prst="triangle">
                <a:avLst>
                  <a:gd name="adj" fmla="val 50000"/>
                </a:avLst>
              </a:prstGeom>
              <a:solidFill>
                <a:srgbClr val="F8F8A6"/>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dirty="0">
                    <a:cs typeface="Tahoma" pitchFamily="34" charset="0"/>
                  </a:rPr>
                  <a:t>Agent</a:t>
                </a:r>
                <a:endParaRPr lang="th-TH" sz="2800" b="1" dirty="0">
                  <a:cs typeface="Tahoma" pitchFamily="34" charset="0"/>
                </a:endParaRPr>
              </a:p>
            </p:txBody>
          </p:sp>
        </p:grpSp>
      </p:grpSp>
      <p:pic>
        <p:nvPicPr>
          <p:cNvPr id="444418" name="Picture 2" descr="http://library.cmu.ac.th/rsc/space/newsimages/147/rwrwr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1817821"/>
            <a:ext cx="828405" cy="22402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533400"/>
            <a:ext cx="8260672" cy="1039427"/>
          </a:xfrm>
        </p:spPr>
        <p:txBody>
          <a:bodyPr>
            <a:normAutofit fontScale="90000"/>
          </a:bodyPr>
          <a:lstStyle/>
          <a:p>
            <a:r>
              <a:rPr lang="en-US" b="1" dirty="0" smtClean="0"/>
              <a:t>Epidemiological </a:t>
            </a:r>
            <a:r>
              <a:rPr lang="en-US" b="1" dirty="0"/>
              <a:t>triad</a:t>
            </a:r>
            <a:r>
              <a:rPr lang="en-US" dirty="0"/>
              <a:t/>
            </a:r>
            <a:br>
              <a:rPr lang="en-US" dirty="0"/>
            </a:br>
            <a:endParaRPr lang="en-US" dirty="0"/>
          </a:p>
        </p:txBody>
      </p:sp>
      <p:sp>
        <p:nvSpPr>
          <p:cNvPr id="4" name="TextBox 3"/>
          <p:cNvSpPr txBox="1"/>
          <p:nvPr/>
        </p:nvSpPr>
        <p:spPr>
          <a:xfrm>
            <a:off x="6453236" y="5209401"/>
            <a:ext cx="2468739" cy="923330"/>
          </a:xfrm>
          <a:prstGeom prst="rect">
            <a:avLst/>
          </a:prstGeom>
          <a:noFill/>
        </p:spPr>
        <p:txBody>
          <a:bodyPr wrap="square" rtlCol="0">
            <a:spAutoFit/>
          </a:bodyPr>
          <a:lstStyle/>
          <a:p>
            <a:r>
              <a:rPr lang="en-US" sz="1200" dirty="0">
                <a:solidFill>
                  <a:srgbClr val="000000"/>
                </a:solidFill>
                <a:cs typeface="Tahoma" pitchFamily="34" charset="0"/>
              </a:rPr>
              <a:t>Gordis, L. (2004). </a:t>
            </a:r>
            <a:r>
              <a:rPr lang="en-US" sz="1200" i="1" dirty="0">
                <a:solidFill>
                  <a:srgbClr val="000000"/>
                </a:solidFill>
                <a:cs typeface="Tahoma" pitchFamily="34" charset="0"/>
              </a:rPr>
              <a:t>Epidemiology.</a:t>
            </a:r>
            <a:r>
              <a:rPr lang="en-US" sz="1200" dirty="0">
                <a:solidFill>
                  <a:srgbClr val="000000"/>
                </a:solidFill>
                <a:cs typeface="Tahoma" pitchFamily="34" charset="0"/>
              </a:rPr>
              <a:t> Philadelphia: Elsevier Saunders.</a:t>
            </a:r>
            <a:endParaRPr lang="th-TH" sz="1200" dirty="0">
              <a:solidFill>
                <a:srgbClr val="000000"/>
              </a:solidFill>
              <a:cs typeface="Tahoma" pitchFamily="34" charset="0"/>
            </a:endParaRPr>
          </a:p>
          <a:p>
            <a:endParaRPr lang="en-US" dirty="0"/>
          </a:p>
        </p:txBody>
      </p:sp>
    </p:spTree>
    <p:extLst>
      <p:ext uri="{BB962C8B-B14F-4D97-AF65-F5344CB8AC3E}">
        <p14:creationId xmlns:p14="http://schemas.microsoft.com/office/powerpoint/2010/main" val="2395695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slide1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500" y="1676400"/>
            <a:ext cx="5715000" cy="420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533400"/>
            <a:ext cx="8260672" cy="1039427"/>
          </a:xfrm>
        </p:spPr>
        <p:txBody>
          <a:bodyPr>
            <a:normAutofit fontScale="90000"/>
          </a:bodyPr>
          <a:lstStyle/>
          <a:p>
            <a:r>
              <a:rPr lang="en-US" b="1" dirty="0" smtClean="0"/>
              <a:t>Chain </a:t>
            </a:r>
            <a:r>
              <a:rPr lang="en-US" b="1" dirty="0"/>
              <a:t>of infection</a:t>
            </a:r>
            <a:r>
              <a:rPr lang="en-US" dirty="0"/>
              <a:t/>
            </a:r>
            <a:br>
              <a:rPr lang="en-US" dirty="0"/>
            </a:br>
            <a:endParaRPr lang="en-US" dirty="0"/>
          </a:p>
        </p:txBody>
      </p:sp>
    </p:spTree>
    <p:extLst>
      <p:ext uri="{BB962C8B-B14F-4D97-AF65-F5344CB8AC3E}">
        <p14:creationId xmlns:p14="http://schemas.microsoft.com/office/powerpoint/2010/main" val="3350283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Managing Infectious </a:t>
            </a:r>
            <a:r>
              <a:rPr lang="en-US" b="1" dirty="0" err="1" smtClean="0"/>
              <a:t>DiseaseS</a:t>
            </a:r>
            <a:endParaRPr lang="en-US" b="1" dirty="0"/>
          </a:p>
        </p:txBody>
      </p:sp>
      <p:sp>
        <p:nvSpPr>
          <p:cNvPr id="3" name="Content Placeholder 2"/>
          <p:cNvSpPr>
            <a:spLocks noGrp="1"/>
          </p:cNvSpPr>
          <p:nvPr>
            <p:ph idx="1"/>
          </p:nvPr>
        </p:nvSpPr>
        <p:spPr/>
        <p:txBody>
          <a:bodyPr>
            <a:normAutofit/>
          </a:bodyPr>
          <a:lstStyle/>
          <a:p>
            <a:r>
              <a:rPr lang="en-US" sz="3200" b="1" dirty="0" smtClean="0"/>
              <a:t>Requires knowledge of:</a:t>
            </a:r>
          </a:p>
          <a:p>
            <a:pPr lvl="1"/>
            <a:r>
              <a:rPr lang="en-US" sz="2800" b="1" dirty="0" smtClean="0"/>
              <a:t>Infectious organisms (“agent”)</a:t>
            </a:r>
          </a:p>
          <a:p>
            <a:pPr lvl="1"/>
            <a:r>
              <a:rPr lang="en-US" sz="2800" b="1" dirty="0" smtClean="0"/>
              <a:t>Modes of Disease Transmission</a:t>
            </a:r>
          </a:p>
          <a:p>
            <a:pPr lvl="1"/>
            <a:r>
              <a:rPr lang="en-US" sz="2800" b="1" dirty="0" smtClean="0"/>
              <a:t>Risk</a:t>
            </a:r>
          </a:p>
          <a:p>
            <a:pPr lvl="1"/>
            <a:r>
              <a:rPr lang="en-US" sz="2800" b="1" dirty="0" smtClean="0"/>
              <a:t>Management concepts</a:t>
            </a:r>
            <a:endParaRPr lang="en-US" sz="2800" b="1" dirty="0"/>
          </a:p>
        </p:txBody>
      </p:sp>
    </p:spTree>
    <p:extLst>
      <p:ext uri="{BB962C8B-B14F-4D97-AF65-F5344CB8AC3E}">
        <p14:creationId xmlns:p14="http://schemas.microsoft.com/office/powerpoint/2010/main" val="2943684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Infectious Organisms</a:t>
            </a:r>
            <a:endParaRPr lang="en-US" b="1" dirty="0"/>
          </a:p>
        </p:txBody>
      </p:sp>
      <p:sp>
        <p:nvSpPr>
          <p:cNvPr id="3" name="Content Placeholder 2"/>
          <p:cNvSpPr>
            <a:spLocks noGrp="1"/>
          </p:cNvSpPr>
          <p:nvPr>
            <p:ph idx="1"/>
          </p:nvPr>
        </p:nvSpPr>
        <p:spPr/>
        <p:txBody>
          <a:bodyPr>
            <a:normAutofit/>
          </a:bodyPr>
          <a:lstStyle/>
          <a:p>
            <a:r>
              <a:rPr lang="en-US" sz="2800" b="1" dirty="0" smtClean="0"/>
              <a:t>Bacteria</a:t>
            </a:r>
          </a:p>
          <a:p>
            <a:r>
              <a:rPr lang="en-US" sz="2800" b="1" dirty="0" smtClean="0"/>
              <a:t>Viruses</a:t>
            </a:r>
          </a:p>
          <a:p>
            <a:r>
              <a:rPr lang="en-US" sz="2800" b="1" dirty="0" smtClean="0"/>
              <a:t>Parasites</a:t>
            </a:r>
          </a:p>
          <a:p>
            <a:r>
              <a:rPr lang="en-US" sz="2800" b="1" dirty="0" smtClean="0"/>
              <a:t>Fungi</a:t>
            </a:r>
          </a:p>
          <a:p>
            <a:r>
              <a:rPr lang="en-US" sz="2800" b="1" dirty="0" smtClean="0"/>
              <a:t>Prions</a:t>
            </a:r>
            <a:endParaRPr lang="en-US" sz="2800" b="1" dirty="0"/>
          </a:p>
        </p:txBody>
      </p:sp>
      <p:pic>
        <p:nvPicPr>
          <p:cNvPr id="4" name="Picture 3" descr="leptospira.jpeg"/>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563680" y="1830493"/>
            <a:ext cx="3135820" cy="2348838"/>
          </a:xfrm>
          <a:prstGeom prst="rect">
            <a:avLst/>
          </a:prstGeom>
          <a:solidFill>
            <a:schemeClr val="bg1"/>
          </a:solidFill>
          <a:ln>
            <a:solidFill>
              <a:schemeClr val="accent5">
                <a:lumMod val="75000"/>
              </a:schemeClr>
            </a:solidFill>
          </a:ln>
        </p:spPr>
      </p:pic>
      <p:pic>
        <p:nvPicPr>
          <p:cNvPr id="5" name="Picture 4" descr="avian flu.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9348" y="3581400"/>
            <a:ext cx="3858451" cy="2286000"/>
          </a:xfrm>
          <a:prstGeom prst="rect">
            <a:avLst/>
          </a:prstGeom>
          <a:noFill/>
          <a:ln>
            <a:solidFill>
              <a:schemeClr val="accent5">
                <a:lumMod val="75000"/>
              </a:schemeClr>
            </a:solidFill>
          </a:ln>
        </p:spPr>
      </p:pic>
      <p:sp>
        <p:nvSpPr>
          <p:cNvPr id="6" name="TextBox 5"/>
          <p:cNvSpPr txBox="1"/>
          <p:nvPr/>
        </p:nvSpPr>
        <p:spPr>
          <a:xfrm>
            <a:off x="6906260" y="1905000"/>
            <a:ext cx="1778000" cy="646331"/>
          </a:xfrm>
          <a:prstGeom prst="rect">
            <a:avLst/>
          </a:prstGeom>
          <a:noFill/>
        </p:spPr>
        <p:txBody>
          <a:bodyPr wrap="square" rtlCol="0">
            <a:spAutoFit/>
          </a:bodyPr>
          <a:lstStyle/>
          <a:p>
            <a:r>
              <a:rPr lang="en-US" b="1" i="1" dirty="0" smtClean="0"/>
              <a:t>Leptospira interrogans</a:t>
            </a:r>
            <a:endParaRPr lang="en-US" b="1" i="1" dirty="0"/>
          </a:p>
        </p:txBody>
      </p:sp>
      <p:sp>
        <p:nvSpPr>
          <p:cNvPr id="8" name="TextBox 7"/>
          <p:cNvSpPr txBox="1"/>
          <p:nvPr/>
        </p:nvSpPr>
        <p:spPr>
          <a:xfrm>
            <a:off x="4673600" y="5392579"/>
            <a:ext cx="1828800" cy="246221"/>
          </a:xfrm>
          <a:prstGeom prst="rect">
            <a:avLst/>
          </a:prstGeom>
          <a:noFill/>
        </p:spPr>
        <p:txBody>
          <a:bodyPr wrap="square" rtlCol="0">
            <a:spAutoFit/>
          </a:bodyPr>
          <a:lstStyle/>
          <a:p>
            <a:pPr algn="r"/>
            <a:r>
              <a:rPr lang="en-US" sz="1000" dirty="0" smtClean="0"/>
              <a:t>en.wikipedia.org</a:t>
            </a:r>
            <a:endParaRPr lang="en-US" sz="1000" dirty="0"/>
          </a:p>
        </p:txBody>
      </p:sp>
      <p:sp>
        <p:nvSpPr>
          <p:cNvPr id="9" name="TextBox 8"/>
          <p:cNvSpPr txBox="1"/>
          <p:nvPr/>
        </p:nvSpPr>
        <p:spPr>
          <a:xfrm>
            <a:off x="6855460" y="3933110"/>
            <a:ext cx="1828800" cy="246221"/>
          </a:xfrm>
          <a:prstGeom prst="rect">
            <a:avLst/>
          </a:prstGeom>
          <a:noFill/>
        </p:spPr>
        <p:txBody>
          <a:bodyPr wrap="square" rtlCol="0">
            <a:spAutoFit/>
          </a:bodyPr>
          <a:lstStyle/>
          <a:p>
            <a:pPr algn="r"/>
            <a:r>
              <a:rPr lang="en-US" sz="1000" dirty="0" smtClean="0"/>
              <a:t>en.wikipedia.org</a:t>
            </a:r>
            <a:endParaRPr lang="en-US" sz="1000" dirty="0"/>
          </a:p>
        </p:txBody>
      </p:sp>
    </p:spTree>
    <p:extLst>
      <p:ext uri="{BB962C8B-B14F-4D97-AF65-F5344CB8AC3E}">
        <p14:creationId xmlns:p14="http://schemas.microsoft.com/office/powerpoint/2010/main" val="566826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04"/>
          <p:cNvPicPr>
            <a:picLocks noChangeAspect="1" noChangeArrowheads="1"/>
          </p:cNvPicPr>
          <p:nvPr/>
        </p:nvPicPr>
        <p:blipFill>
          <a:blip r:embed="rId3">
            <a:extLst>
              <a:ext uri="{28A0092B-C50C-407E-A947-70E740481C1C}">
                <a14:useLocalDpi xmlns:a14="http://schemas.microsoft.com/office/drawing/2010/main" val="0"/>
              </a:ext>
            </a:extLst>
          </a:blip>
          <a:srcRect r="5913" b="8218"/>
          <a:stretch>
            <a:fillRect/>
          </a:stretch>
        </p:blipFill>
        <p:spPr bwMode="auto">
          <a:xfrm>
            <a:off x="4423173" y="3133981"/>
            <a:ext cx="2179839" cy="18092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1" name="Picture 11" descr="Slid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35" y="3780219"/>
            <a:ext cx="2991513" cy="202729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2" name="Picture 15" descr="StaphylococcusAureus"/>
          <p:cNvPicPr>
            <a:picLocks noChangeAspect="1" noChangeArrowheads="1"/>
          </p:cNvPicPr>
          <p:nvPr/>
        </p:nvPicPr>
        <p:blipFill>
          <a:blip r:embed="rId5">
            <a:extLst>
              <a:ext uri="{28A0092B-C50C-407E-A947-70E740481C1C}">
                <a14:useLocalDpi xmlns:a14="http://schemas.microsoft.com/office/drawing/2010/main" val="0"/>
              </a:ext>
            </a:extLst>
          </a:blip>
          <a:srcRect t="14549" r="27838" b="8646"/>
          <a:stretch>
            <a:fillRect/>
          </a:stretch>
        </p:blipFill>
        <p:spPr bwMode="auto">
          <a:xfrm>
            <a:off x="855635" y="1683886"/>
            <a:ext cx="2181040" cy="197259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5" name="Picture 9" descr="http://1.bp.blogspot.com/-brKpSYcXtXM/Te9IAb-ixzI/AAAAAAAAFvU/1FblNA7G4i4/s320/eColi-O104-40-290x2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3489" y="1726769"/>
            <a:ext cx="2090915" cy="188683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7896" name="Rectangle 1"/>
          <p:cNvSpPr>
            <a:spLocks noChangeArrowheads="1"/>
          </p:cNvSpPr>
          <p:nvPr/>
        </p:nvSpPr>
        <p:spPr bwMode="auto">
          <a:xfrm>
            <a:off x="4114800" y="5438177"/>
            <a:ext cx="39228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a:t>Enterohaemorrhagic </a:t>
            </a:r>
            <a:r>
              <a:rPr lang="en-US" b="1" i="1" dirty="0"/>
              <a:t>E. coli</a:t>
            </a:r>
            <a:r>
              <a:rPr lang="en-US" b="1" dirty="0"/>
              <a:t> O104 </a:t>
            </a:r>
            <a:endParaRPr lang="th-TH" b="1" dirty="0"/>
          </a:p>
        </p:txBody>
      </p:sp>
      <p:pic>
        <p:nvPicPr>
          <p:cNvPr id="37897" name="Picture 10" descr="http://newsimg.bbc.co.uk/media/images/39015000/jpg/_39015813_spl203coronaviru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4200" y="3886200"/>
            <a:ext cx="1463641" cy="124155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7898" name="Rectangle 1"/>
          <p:cNvSpPr>
            <a:spLocks noChangeArrowheads="1"/>
          </p:cNvSpPr>
          <p:nvPr/>
        </p:nvSpPr>
        <p:spPr bwMode="auto">
          <a:xfrm>
            <a:off x="3112030" y="1726769"/>
            <a:ext cx="32125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b="1" i="1" dirty="0">
                <a:cs typeface="EucrosiaUPC" pitchFamily="18" charset="-34"/>
              </a:rPr>
              <a:t>Clostridium botulinum</a:t>
            </a:r>
            <a:endParaRPr lang="th-TH" b="1" i="1" dirty="0">
              <a:cs typeface="EucrosiaUPC" pitchFamily="18" charset="-34"/>
            </a:endParaRPr>
          </a:p>
        </p:txBody>
      </p:sp>
      <p:sp>
        <p:nvSpPr>
          <p:cNvPr id="2" name="Title 1"/>
          <p:cNvSpPr>
            <a:spLocks noGrp="1"/>
          </p:cNvSpPr>
          <p:nvPr>
            <p:ph type="title"/>
          </p:nvPr>
        </p:nvSpPr>
        <p:spPr>
          <a:xfrm>
            <a:off x="457200" y="533400"/>
            <a:ext cx="8260672" cy="1039427"/>
          </a:xfrm>
        </p:spPr>
        <p:txBody>
          <a:bodyPr>
            <a:normAutofit fontScale="90000"/>
          </a:bodyPr>
          <a:lstStyle/>
          <a:p>
            <a:r>
              <a:rPr lang="en-US" b="1" dirty="0"/>
              <a:t>Infectious agents</a:t>
            </a:r>
            <a:r>
              <a:rPr lang="en-US" dirty="0"/>
              <a:t/>
            </a:r>
            <a:br>
              <a:rPr lang="en-US" dirty="0"/>
            </a:br>
            <a:endParaRPr lang="en-US" dirty="0"/>
          </a:p>
        </p:txBody>
      </p:sp>
    </p:spTree>
    <p:extLst>
      <p:ext uri="{BB962C8B-B14F-4D97-AF65-F5344CB8AC3E}">
        <p14:creationId xmlns:p14="http://schemas.microsoft.com/office/powerpoint/2010/main" val="1441550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cademic.pgcc.edu/~kroberts/Lecture/Chapter%2014/14-03_PortalsOfEntry_L.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54179" y="1691640"/>
            <a:ext cx="4022821" cy="43281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a:t>Portal of entry</a:t>
            </a:r>
            <a:r>
              <a:rPr lang="en-US" dirty="0"/>
              <a:t/>
            </a:r>
            <a:br>
              <a:rPr lang="en-US" dirty="0"/>
            </a:br>
            <a:endParaRPr lang="en-US" dirty="0"/>
          </a:p>
        </p:txBody>
      </p:sp>
    </p:spTree>
    <p:extLst>
      <p:ext uri="{BB962C8B-B14F-4D97-AF65-F5344CB8AC3E}">
        <p14:creationId xmlns:p14="http://schemas.microsoft.com/office/powerpoint/2010/main" val="1558755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5" name="Picture 6" descr="sneezing1-150x1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4465" y="1840948"/>
            <a:ext cx="1228654" cy="131540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66" name="Picture 8" descr="hand_germ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8156" y="1840948"/>
            <a:ext cx="1014229" cy="1285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67" name="Picture 10" descr="AerosolTransmiss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7007" y="1875256"/>
            <a:ext cx="2177738" cy="12511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70" name="Picture 15" descr="bloodtes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3770316"/>
            <a:ext cx="1507665" cy="121699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71" name="Picture 17" descr="aaa%5B1%5D"/>
          <p:cNvPicPr>
            <a:picLocks noChangeAspect="1" noChangeArrowheads="1"/>
          </p:cNvPicPr>
          <p:nvPr/>
        </p:nvPicPr>
        <p:blipFill>
          <a:blip r:embed="rId8">
            <a:extLst>
              <a:ext uri="{28A0092B-C50C-407E-A947-70E740481C1C}">
                <a14:useLocalDpi xmlns:a14="http://schemas.microsoft.com/office/drawing/2010/main" val="0"/>
              </a:ext>
            </a:extLst>
          </a:blip>
          <a:srcRect t="14381" b="10112"/>
          <a:stretch>
            <a:fillRect/>
          </a:stretch>
        </p:blipFill>
        <p:spPr bwMode="auto">
          <a:xfrm>
            <a:off x="5218623" y="3780279"/>
            <a:ext cx="1786862" cy="121699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72" name="Picture 19" descr="51_3_bi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43149" y="3770316"/>
            <a:ext cx="1531596" cy="123691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26128" y="713173"/>
            <a:ext cx="8260672" cy="1039427"/>
          </a:xfrm>
        </p:spPr>
        <p:txBody>
          <a:bodyPr>
            <a:normAutofit fontScale="90000"/>
          </a:bodyPr>
          <a:lstStyle/>
          <a:p>
            <a:r>
              <a:rPr lang="en-US" b="1" dirty="0" smtClean="0"/>
              <a:t>Modes </a:t>
            </a:r>
            <a:r>
              <a:rPr lang="en-US" b="1" dirty="0"/>
              <a:t>of </a:t>
            </a:r>
            <a:r>
              <a:rPr lang="en-US" b="1" dirty="0" smtClean="0"/>
              <a:t>DISEASE transmission </a:t>
            </a:r>
            <a:r>
              <a:rPr lang="en-US" dirty="0"/>
              <a:t/>
            </a:r>
            <a:br>
              <a:rPr lang="en-US" dirty="0"/>
            </a:br>
            <a:endParaRPr lang="en-US" dirty="0"/>
          </a:p>
        </p:txBody>
      </p:sp>
      <p:sp>
        <p:nvSpPr>
          <p:cNvPr id="5" name="Content Placeholder 4"/>
          <p:cNvSpPr>
            <a:spLocks noGrp="1"/>
          </p:cNvSpPr>
          <p:nvPr>
            <p:ph idx="1"/>
          </p:nvPr>
        </p:nvSpPr>
        <p:spPr>
          <a:xfrm>
            <a:off x="533400" y="1752600"/>
            <a:ext cx="8229600" cy="4419600"/>
          </a:xfrm>
        </p:spPr>
        <p:txBody>
          <a:bodyPr>
            <a:normAutofit/>
          </a:bodyPr>
          <a:lstStyle/>
          <a:p>
            <a:r>
              <a:rPr lang="en-US" b="1" dirty="0" smtClean="0"/>
              <a:t>Contact</a:t>
            </a:r>
          </a:p>
          <a:p>
            <a:pPr lvl="1"/>
            <a:r>
              <a:rPr lang="en-US" sz="2400" b="1" dirty="0" smtClean="0"/>
              <a:t>Direct</a:t>
            </a:r>
          </a:p>
          <a:p>
            <a:pPr lvl="1"/>
            <a:r>
              <a:rPr lang="en-US" sz="2400" b="1" dirty="0" smtClean="0"/>
              <a:t>Indirect</a:t>
            </a:r>
          </a:p>
          <a:p>
            <a:r>
              <a:rPr lang="en-US" b="1" dirty="0" smtClean="0"/>
              <a:t>Airborne</a:t>
            </a:r>
          </a:p>
          <a:p>
            <a:pPr lvl="1"/>
            <a:r>
              <a:rPr lang="en-US" sz="2400" b="1" dirty="0" smtClean="0"/>
              <a:t>Droplet</a:t>
            </a:r>
          </a:p>
          <a:p>
            <a:pPr lvl="1"/>
            <a:r>
              <a:rPr lang="en-US" sz="2400" b="1" dirty="0" smtClean="0"/>
              <a:t>Airborne</a:t>
            </a:r>
          </a:p>
          <a:p>
            <a:r>
              <a:rPr lang="en-US" b="1" dirty="0" smtClean="0"/>
              <a:t>Vector Borne</a:t>
            </a:r>
          </a:p>
          <a:p>
            <a:r>
              <a:rPr lang="en-US" b="1" dirty="0" smtClean="0"/>
              <a:t>Vehicle</a:t>
            </a:r>
            <a:endParaRPr lang="en-US" b="1" dirty="0"/>
          </a:p>
        </p:txBody>
      </p:sp>
      <p:sp>
        <p:nvSpPr>
          <p:cNvPr id="14" name="TextBox 13"/>
          <p:cNvSpPr txBox="1"/>
          <p:nvPr/>
        </p:nvSpPr>
        <p:spPr>
          <a:xfrm>
            <a:off x="6454624" y="3156352"/>
            <a:ext cx="2765576" cy="369332"/>
          </a:xfrm>
          <a:prstGeom prst="rect">
            <a:avLst/>
          </a:prstGeom>
          <a:noFill/>
        </p:spPr>
        <p:txBody>
          <a:bodyPr wrap="square" rtlCol="0">
            <a:spAutoFit/>
          </a:bodyPr>
          <a:lstStyle/>
          <a:p>
            <a:r>
              <a:rPr lang="en-US" dirty="0" smtClean="0"/>
              <a:t>* </a:t>
            </a:r>
            <a:r>
              <a:rPr lang="en-US" b="1" dirty="0" smtClean="0"/>
              <a:t>Aerosolized Particles</a:t>
            </a:r>
            <a:endParaRPr lang="en-US" b="1" dirty="0"/>
          </a:p>
        </p:txBody>
      </p:sp>
      <p:sp>
        <p:nvSpPr>
          <p:cNvPr id="12" name="TextBox 11"/>
          <p:cNvSpPr txBox="1"/>
          <p:nvPr/>
        </p:nvSpPr>
        <p:spPr>
          <a:xfrm>
            <a:off x="106680" y="5410200"/>
            <a:ext cx="8884920" cy="523220"/>
          </a:xfrm>
          <a:prstGeom prst="rect">
            <a:avLst/>
          </a:prstGeom>
          <a:noFill/>
        </p:spPr>
        <p:txBody>
          <a:bodyPr wrap="square" rtlCol="0">
            <a:spAutoFit/>
          </a:bodyPr>
          <a:lstStyle/>
          <a:p>
            <a:r>
              <a:rPr lang="en-US" sz="1400" dirty="0" smtClean="0"/>
              <a:t>* </a:t>
            </a:r>
            <a:r>
              <a:rPr lang="en-US" sz="1400" b="1" dirty="0" smtClean="0"/>
              <a:t>Aerosolized Particles from coughing or sneezing  &lt;5 microns in size  containing influenza virus can be inhaled at alveolar level of lungs</a:t>
            </a:r>
            <a:endParaRPr lang="en-US" sz="1400" b="1" dirty="0"/>
          </a:p>
        </p:txBody>
      </p:sp>
    </p:spTree>
    <p:extLst>
      <p:ext uri="{BB962C8B-B14F-4D97-AF65-F5344CB8AC3E}">
        <p14:creationId xmlns:p14="http://schemas.microsoft.com/office/powerpoint/2010/main" val="2920872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Direct Contact Transmission</a:t>
            </a:r>
            <a:endParaRPr lang="en-US" b="1" dirty="0"/>
          </a:p>
        </p:txBody>
      </p:sp>
      <p:sp>
        <p:nvSpPr>
          <p:cNvPr id="3" name="Content Placeholder 2"/>
          <p:cNvSpPr>
            <a:spLocks noGrp="1"/>
          </p:cNvSpPr>
          <p:nvPr>
            <p:ph idx="1"/>
          </p:nvPr>
        </p:nvSpPr>
        <p:spPr>
          <a:xfrm>
            <a:off x="304800" y="1786468"/>
            <a:ext cx="8534400" cy="4343400"/>
          </a:xfrm>
        </p:spPr>
        <p:txBody>
          <a:bodyPr/>
          <a:lstStyle/>
          <a:p>
            <a:r>
              <a:rPr lang="en-US" b="1" dirty="0" smtClean="0"/>
              <a:t>Direct contact with infected individual person or animals, or their secretions</a:t>
            </a:r>
          </a:p>
          <a:p>
            <a:r>
              <a:rPr lang="en-US" b="1" dirty="0" smtClean="0"/>
              <a:t>Infectious organisms can enter via:</a:t>
            </a:r>
          </a:p>
          <a:p>
            <a:pPr lvl="1"/>
            <a:r>
              <a:rPr lang="en-US" b="1" dirty="0" smtClean="0"/>
              <a:t>respiratory tract – inhaled particles from sneezing and coughing</a:t>
            </a:r>
          </a:p>
          <a:p>
            <a:pPr lvl="1"/>
            <a:r>
              <a:rPr lang="en-US" b="1" dirty="0" smtClean="0"/>
              <a:t>mucous membranes – eyes, nose, reproductive, digestive tracts</a:t>
            </a:r>
          </a:p>
          <a:p>
            <a:pPr lvl="1"/>
            <a:r>
              <a:rPr lang="en-US" b="1" dirty="0" smtClean="0"/>
              <a:t>Skin – cuts, wounds, open sore, injury can facilitate entry</a:t>
            </a:r>
          </a:p>
          <a:p>
            <a:pPr lvl="1"/>
            <a:r>
              <a:rPr lang="en-US" b="1" dirty="0" smtClean="0"/>
              <a:t>ingestion – swallowing</a:t>
            </a:r>
          </a:p>
          <a:p>
            <a:pPr lvl="1"/>
            <a:endParaRPr lang="en-US" dirty="0"/>
          </a:p>
        </p:txBody>
      </p:sp>
    </p:spTree>
    <p:extLst>
      <p:ext uri="{BB962C8B-B14F-4D97-AF65-F5344CB8AC3E}">
        <p14:creationId xmlns:p14="http://schemas.microsoft.com/office/powerpoint/2010/main" val="35766221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Contact with Fomite</a:t>
            </a:r>
            <a:endParaRPr lang="en-US" b="1" dirty="0"/>
          </a:p>
        </p:txBody>
      </p:sp>
      <p:sp>
        <p:nvSpPr>
          <p:cNvPr id="3" name="Content Placeholder 2"/>
          <p:cNvSpPr>
            <a:spLocks noGrp="1"/>
          </p:cNvSpPr>
          <p:nvPr>
            <p:ph idx="1"/>
          </p:nvPr>
        </p:nvSpPr>
        <p:spPr>
          <a:xfrm>
            <a:off x="304800" y="1600201"/>
            <a:ext cx="7823199" cy="4343400"/>
          </a:xfrm>
        </p:spPr>
        <p:txBody>
          <a:bodyPr>
            <a:normAutofit fontScale="92500" lnSpcReduction="10000"/>
          </a:bodyPr>
          <a:lstStyle/>
          <a:p>
            <a:r>
              <a:rPr lang="en-US" b="1" dirty="0" smtClean="0"/>
              <a:t>Fomite: an inanimate object contaminated with an infectious organism</a:t>
            </a:r>
          </a:p>
          <a:p>
            <a:r>
              <a:rPr lang="en-US" b="1" dirty="0" smtClean="0"/>
              <a:t>Organisms can survive on surfaces</a:t>
            </a:r>
          </a:p>
          <a:p>
            <a:r>
              <a:rPr lang="en-US" b="1" dirty="0" smtClean="0"/>
              <a:t>Does not require direct contact between individuals</a:t>
            </a:r>
          </a:p>
          <a:p>
            <a:r>
              <a:rPr lang="en-US" b="1" dirty="0" smtClean="0"/>
              <a:t>Examples of fomites:</a:t>
            </a:r>
          </a:p>
          <a:p>
            <a:pPr lvl="1"/>
            <a:r>
              <a:rPr lang="en-US" b="1" dirty="0" smtClean="0"/>
              <a:t>Doorknobs</a:t>
            </a:r>
          </a:p>
          <a:p>
            <a:pPr lvl="1"/>
            <a:r>
              <a:rPr lang="en-US" b="1" dirty="0" smtClean="0"/>
              <a:t>computer keyboard</a:t>
            </a:r>
          </a:p>
          <a:p>
            <a:pPr lvl="1"/>
            <a:r>
              <a:rPr lang="en-US" b="1" dirty="0" smtClean="0"/>
              <a:t>bedding or towels</a:t>
            </a:r>
          </a:p>
          <a:p>
            <a:pPr lvl="1"/>
            <a:r>
              <a:rPr lang="en-US" b="1" dirty="0" smtClean="0"/>
              <a:t>needles, forceps, scissors, other </a:t>
            </a:r>
          </a:p>
          <a:p>
            <a:pPr marL="349250" lvl="1" indent="0">
              <a:buNone/>
              <a:tabLst>
                <a:tab pos="288925" algn="l"/>
              </a:tabLst>
            </a:pPr>
            <a:r>
              <a:rPr lang="en-US" b="1" dirty="0"/>
              <a:t> </a:t>
            </a:r>
            <a:r>
              <a:rPr lang="en-US" b="1" dirty="0" smtClean="0"/>
              <a:t>   medical equipment</a:t>
            </a:r>
          </a:p>
          <a:p>
            <a:pPr lvl="1"/>
            <a:r>
              <a:rPr lang="en-US" b="1" dirty="0" smtClean="0"/>
              <a:t>food preparation equipment and</a:t>
            </a:r>
          </a:p>
          <a:p>
            <a:pPr marL="349250" lvl="1" indent="0">
              <a:buNone/>
            </a:pPr>
            <a:r>
              <a:rPr lang="en-US" b="1" dirty="0"/>
              <a:t> </a:t>
            </a:r>
            <a:r>
              <a:rPr lang="en-US" b="1" dirty="0" smtClean="0"/>
              <a:t>   serving vessels</a:t>
            </a:r>
            <a:endParaRPr lang="en-US" dirty="0" smtClean="0"/>
          </a:p>
          <a:p>
            <a:endParaRPr lang="en-US" dirty="0"/>
          </a:p>
        </p:txBody>
      </p:sp>
      <p:pic>
        <p:nvPicPr>
          <p:cNvPr id="4" name="Picture 3" descr="fomite.jpg"/>
          <p:cNvPicPr>
            <a:picLocks noChangeAspect="1"/>
          </p:cNvPicPr>
          <p:nvPr/>
        </p:nvPicPr>
        <p:blipFill>
          <a:blip r:embed="rId3">
            <a:clrChange>
              <a:clrFrom>
                <a:srgbClr val="FE4910"/>
              </a:clrFrom>
              <a:clrTo>
                <a:srgbClr val="FE4910">
                  <a:alpha val="0"/>
                </a:srgbClr>
              </a:clrTo>
            </a:clrChange>
            <a:extLst>
              <a:ext uri="{28A0092B-C50C-407E-A947-70E740481C1C}">
                <a14:useLocalDpi xmlns:a14="http://schemas.microsoft.com/office/drawing/2010/main" val="0"/>
              </a:ext>
            </a:extLst>
          </a:blip>
          <a:stretch>
            <a:fillRect/>
          </a:stretch>
        </p:blipFill>
        <p:spPr>
          <a:xfrm>
            <a:off x="5486400" y="3200400"/>
            <a:ext cx="3213100" cy="2540000"/>
          </a:xfrm>
          <a:prstGeom prst="rect">
            <a:avLst/>
          </a:prstGeom>
        </p:spPr>
      </p:pic>
      <p:sp>
        <p:nvSpPr>
          <p:cNvPr id="5" name="TextBox 4"/>
          <p:cNvSpPr txBox="1"/>
          <p:nvPr/>
        </p:nvSpPr>
        <p:spPr>
          <a:xfrm>
            <a:off x="7772400" y="5943600"/>
            <a:ext cx="1219200" cy="246221"/>
          </a:xfrm>
          <a:prstGeom prst="rect">
            <a:avLst/>
          </a:prstGeom>
          <a:noFill/>
        </p:spPr>
        <p:txBody>
          <a:bodyPr wrap="square" rtlCol="0">
            <a:spAutoFit/>
          </a:bodyPr>
          <a:lstStyle/>
          <a:p>
            <a:r>
              <a:rPr lang="en-US" sz="1000" dirty="0" smtClean="0"/>
              <a:t>healthline.com</a:t>
            </a:r>
            <a:endParaRPr lang="en-US" sz="1000" dirty="0"/>
          </a:p>
        </p:txBody>
      </p:sp>
    </p:spTree>
    <p:extLst>
      <p:ext uri="{BB962C8B-B14F-4D97-AF65-F5344CB8AC3E}">
        <p14:creationId xmlns:p14="http://schemas.microsoft.com/office/powerpoint/2010/main" val="3125855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Contaminated Food and Water</a:t>
            </a:r>
            <a:endParaRPr lang="en-US" b="1" dirty="0"/>
          </a:p>
        </p:txBody>
      </p:sp>
      <p:sp>
        <p:nvSpPr>
          <p:cNvPr id="3" name="Content Placeholder 2"/>
          <p:cNvSpPr>
            <a:spLocks noGrp="1"/>
          </p:cNvSpPr>
          <p:nvPr>
            <p:ph idx="1"/>
          </p:nvPr>
        </p:nvSpPr>
        <p:spPr>
          <a:xfrm>
            <a:off x="304800" y="1600201"/>
            <a:ext cx="8286751" cy="4936066"/>
          </a:xfrm>
        </p:spPr>
        <p:txBody>
          <a:bodyPr>
            <a:normAutofit/>
          </a:bodyPr>
          <a:lstStyle/>
          <a:p>
            <a:r>
              <a:rPr lang="en-US" b="1" dirty="0" smtClean="0"/>
              <a:t>Food and water can become contaminated and transmit diseases when consumed</a:t>
            </a:r>
          </a:p>
          <a:p>
            <a:r>
              <a:rPr lang="en-US" b="1" dirty="0"/>
              <a:t>C</a:t>
            </a:r>
            <a:r>
              <a:rPr lang="en-US" b="1" dirty="0" smtClean="0"/>
              <a:t>ontaminated food or water possible:</a:t>
            </a:r>
          </a:p>
          <a:p>
            <a:pPr lvl="1"/>
            <a:r>
              <a:rPr lang="en-US" b="1" dirty="0"/>
              <a:t>R</a:t>
            </a:r>
            <a:r>
              <a:rPr lang="en-US" b="1" dirty="0" smtClean="0"/>
              <a:t>estaurants</a:t>
            </a:r>
          </a:p>
          <a:p>
            <a:pPr lvl="1"/>
            <a:r>
              <a:rPr lang="en-US" b="1" dirty="0"/>
              <a:t>C</a:t>
            </a:r>
            <a:r>
              <a:rPr lang="en-US" b="1" dirty="0" smtClean="0"/>
              <a:t>entral water supply</a:t>
            </a:r>
          </a:p>
          <a:p>
            <a:pPr lvl="1"/>
            <a:r>
              <a:rPr lang="en-US" b="1" dirty="0" smtClean="0"/>
              <a:t>Water storage containers</a:t>
            </a:r>
          </a:p>
          <a:p>
            <a:r>
              <a:rPr lang="en-US" b="1" dirty="0"/>
              <a:t>O</a:t>
            </a:r>
            <a:r>
              <a:rPr lang="en-US" b="1" dirty="0" smtClean="0"/>
              <a:t>ften cause gastroenteritis</a:t>
            </a:r>
          </a:p>
          <a:p>
            <a:pPr lvl="1"/>
            <a:r>
              <a:rPr lang="en-US" b="1" dirty="0"/>
              <a:t>D</a:t>
            </a:r>
            <a:r>
              <a:rPr lang="en-US" b="1" dirty="0" smtClean="0"/>
              <a:t>iarrhea, vomiting, nausea</a:t>
            </a:r>
          </a:p>
          <a:p>
            <a:pPr lvl="1"/>
            <a:r>
              <a:rPr lang="en-US" b="1" i="1" dirty="0" smtClean="0"/>
              <a:t>E. coli</a:t>
            </a:r>
            <a:r>
              <a:rPr lang="en-US" b="1" dirty="0" smtClean="0"/>
              <a:t>, Salmonella, Campylobacter</a:t>
            </a:r>
          </a:p>
          <a:p>
            <a:pPr lvl="1"/>
            <a:r>
              <a:rPr lang="en-US" b="1" dirty="0" smtClean="0"/>
              <a:t>Cholera, Hepatitis A</a:t>
            </a:r>
          </a:p>
          <a:p>
            <a:pPr lvl="1"/>
            <a:r>
              <a:rPr lang="en-US" b="1" dirty="0" smtClean="0"/>
              <a:t>Intestinal parasites</a:t>
            </a:r>
          </a:p>
          <a:p>
            <a:endParaRPr lang="en-US" dirty="0"/>
          </a:p>
        </p:txBody>
      </p:sp>
      <p:pic>
        <p:nvPicPr>
          <p:cNvPr id="4" name="Picture 3" descr="foodborne illness.jpe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91200" y="3048000"/>
            <a:ext cx="2887133" cy="2746297"/>
          </a:xfrm>
          <a:prstGeom prst="rect">
            <a:avLst/>
          </a:prstGeom>
        </p:spPr>
      </p:pic>
      <p:sp>
        <p:nvSpPr>
          <p:cNvPr id="5" name="TextBox 4"/>
          <p:cNvSpPr txBox="1"/>
          <p:nvPr/>
        </p:nvSpPr>
        <p:spPr>
          <a:xfrm>
            <a:off x="7924800" y="6611779"/>
            <a:ext cx="1828800" cy="246221"/>
          </a:xfrm>
          <a:prstGeom prst="rect">
            <a:avLst/>
          </a:prstGeom>
          <a:noFill/>
        </p:spPr>
        <p:txBody>
          <a:bodyPr wrap="square" rtlCol="0">
            <a:spAutoFit/>
          </a:bodyPr>
          <a:lstStyle/>
          <a:p>
            <a:r>
              <a:rPr lang="en-US" sz="1000" dirty="0" smtClean="0"/>
              <a:t>en.wikipedia.org</a:t>
            </a:r>
            <a:endParaRPr lang="en-US" sz="1000" dirty="0"/>
          </a:p>
        </p:txBody>
      </p:sp>
      <p:sp>
        <p:nvSpPr>
          <p:cNvPr id="6" name="Rectangle 5"/>
          <p:cNvSpPr/>
          <p:nvPr/>
        </p:nvSpPr>
        <p:spPr>
          <a:xfrm flipV="1">
            <a:off x="5791200" y="2971801"/>
            <a:ext cx="2887133" cy="762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9542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Reservoir Hosts </a:t>
            </a:r>
            <a:r>
              <a:rPr lang="en-US" b="1" dirty="0"/>
              <a:t>&amp;</a:t>
            </a:r>
            <a:r>
              <a:rPr lang="en-US" b="1" dirty="0" smtClean="0"/>
              <a:t> Transmission</a:t>
            </a:r>
            <a:endParaRPr lang="en-US" b="1" dirty="0"/>
          </a:p>
        </p:txBody>
      </p:sp>
      <p:sp>
        <p:nvSpPr>
          <p:cNvPr id="3" name="Content Placeholder 2"/>
          <p:cNvSpPr>
            <a:spLocks noGrp="1"/>
          </p:cNvSpPr>
          <p:nvPr>
            <p:ph idx="1"/>
          </p:nvPr>
        </p:nvSpPr>
        <p:spPr>
          <a:xfrm>
            <a:off x="304800" y="1600200"/>
            <a:ext cx="8382000" cy="4876800"/>
          </a:xfrm>
        </p:spPr>
        <p:txBody>
          <a:bodyPr>
            <a:normAutofit/>
          </a:bodyPr>
          <a:lstStyle/>
          <a:p>
            <a:r>
              <a:rPr lang="en-US" b="1" dirty="0"/>
              <a:t>R</a:t>
            </a:r>
            <a:r>
              <a:rPr lang="en-US" b="1" dirty="0" smtClean="0"/>
              <a:t>eservoir hosts with infectious agents can transmit the organism, but may not develop disease</a:t>
            </a:r>
          </a:p>
          <a:p>
            <a:r>
              <a:rPr lang="en-US" b="1" dirty="0"/>
              <a:t>H</a:t>
            </a:r>
            <a:r>
              <a:rPr lang="en-US" b="1" dirty="0" smtClean="0"/>
              <a:t>osts provide a reservoir for the organism in the environment</a:t>
            </a:r>
          </a:p>
          <a:p>
            <a:r>
              <a:rPr lang="en-US" b="1" dirty="0"/>
              <a:t>M</a:t>
            </a:r>
            <a:r>
              <a:rPr lang="en-US" b="1" dirty="0" smtClean="0"/>
              <a:t>anagement difficult if host population is large or difficult to control </a:t>
            </a:r>
          </a:p>
          <a:p>
            <a:r>
              <a:rPr lang="en-US" b="1" dirty="0" smtClean="0"/>
              <a:t>Host may be required for stage(s) of an organism’s development or transmission cycle before capable of infecting another host or vector</a:t>
            </a:r>
            <a:endParaRPr lang="en-US" b="1" dirty="0"/>
          </a:p>
        </p:txBody>
      </p:sp>
    </p:spTree>
    <p:extLst>
      <p:ext uri="{BB962C8B-B14F-4D97-AF65-F5344CB8AC3E}">
        <p14:creationId xmlns:p14="http://schemas.microsoft.com/office/powerpoint/2010/main" val="2689601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489272" cy="1039427"/>
          </a:xfrm>
        </p:spPr>
        <p:txBody>
          <a:bodyPr>
            <a:normAutofit fontScale="90000"/>
          </a:bodyPr>
          <a:lstStyle/>
          <a:p>
            <a:r>
              <a:rPr lang="en-US" b="1" dirty="0" smtClean="0"/>
              <a:t>Biological Vectors - </a:t>
            </a:r>
            <a:r>
              <a:rPr lang="en-US" b="1" dirty="0" err="1" smtClean="0"/>
              <a:t>ArthropodS</a:t>
            </a:r>
            <a:endParaRPr lang="en-US" b="1" dirty="0"/>
          </a:p>
        </p:txBody>
      </p:sp>
      <p:sp>
        <p:nvSpPr>
          <p:cNvPr id="3" name="Content Placeholder 2"/>
          <p:cNvSpPr>
            <a:spLocks noGrp="1"/>
          </p:cNvSpPr>
          <p:nvPr>
            <p:ph idx="1"/>
          </p:nvPr>
        </p:nvSpPr>
        <p:spPr>
          <a:xfrm>
            <a:off x="232832" y="1651000"/>
            <a:ext cx="8682567" cy="4724400"/>
          </a:xfrm>
        </p:spPr>
        <p:txBody>
          <a:bodyPr/>
          <a:lstStyle/>
          <a:p>
            <a:r>
              <a:rPr lang="en-US" b="1" dirty="0" smtClean="0"/>
              <a:t>Vector borne diseases common worldwide</a:t>
            </a:r>
          </a:p>
          <a:p>
            <a:r>
              <a:rPr lang="en-US" b="1" dirty="0" smtClean="0"/>
              <a:t>Insect provides a necessary part of disease transmission process (</a:t>
            </a:r>
            <a:r>
              <a:rPr lang="en-US" b="1" dirty="0" err="1" smtClean="0"/>
              <a:t>e.g</a:t>
            </a:r>
            <a:r>
              <a:rPr lang="en-US" b="1" dirty="0" smtClean="0"/>
              <a:t>, biting during blood meal)</a:t>
            </a:r>
          </a:p>
          <a:p>
            <a:r>
              <a:rPr lang="en-US" b="1" dirty="0" smtClean="0"/>
              <a:t>Considering vector(s) key to management plans</a:t>
            </a:r>
            <a:endParaRPr lang="en-US" b="1" dirty="0"/>
          </a:p>
        </p:txBody>
      </p:sp>
      <p:pic>
        <p:nvPicPr>
          <p:cNvPr id="4" name="Picture 3" descr="mosquito.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733800"/>
            <a:ext cx="1916682" cy="1714500"/>
          </a:xfrm>
          <a:prstGeom prst="rect">
            <a:avLst/>
          </a:prstGeom>
          <a:ln>
            <a:solidFill>
              <a:schemeClr val="accent5">
                <a:lumMod val="75000"/>
              </a:schemeClr>
            </a:solidFill>
          </a:ln>
        </p:spPr>
      </p:pic>
      <p:pic>
        <p:nvPicPr>
          <p:cNvPr id="6" name="Picture 5" descr="tick.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640" y="3728445"/>
            <a:ext cx="2346960" cy="1757955"/>
          </a:xfrm>
          <a:prstGeom prst="rect">
            <a:avLst/>
          </a:prstGeom>
          <a:ln>
            <a:solidFill>
              <a:schemeClr val="accent5">
                <a:lumMod val="75000"/>
              </a:schemeClr>
            </a:solidFill>
          </a:ln>
        </p:spPr>
      </p:pic>
      <p:pic>
        <p:nvPicPr>
          <p:cNvPr id="5" name="Picture 4" descr="tsetse fly.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5265" y="3733800"/>
            <a:ext cx="2947736" cy="1714499"/>
          </a:xfrm>
          <a:prstGeom prst="rect">
            <a:avLst/>
          </a:prstGeom>
          <a:ln>
            <a:solidFill>
              <a:schemeClr val="accent5">
                <a:lumMod val="75000"/>
              </a:schemeClr>
            </a:solidFill>
          </a:ln>
        </p:spPr>
      </p:pic>
      <p:sp>
        <p:nvSpPr>
          <p:cNvPr id="7" name="TextBox 6"/>
          <p:cNvSpPr txBox="1"/>
          <p:nvPr/>
        </p:nvSpPr>
        <p:spPr>
          <a:xfrm>
            <a:off x="1600200" y="6400800"/>
            <a:ext cx="1676400" cy="246221"/>
          </a:xfrm>
          <a:prstGeom prst="rect">
            <a:avLst/>
          </a:prstGeom>
          <a:noFill/>
        </p:spPr>
        <p:txBody>
          <a:bodyPr wrap="square" rtlCol="0">
            <a:spAutoFit/>
          </a:bodyPr>
          <a:lstStyle/>
          <a:p>
            <a:r>
              <a:rPr lang="en-US" sz="1000" dirty="0" smtClean="0"/>
              <a:t>www.list25.com</a:t>
            </a:r>
            <a:endParaRPr lang="en-US" sz="1000" dirty="0"/>
          </a:p>
        </p:txBody>
      </p:sp>
      <p:sp>
        <p:nvSpPr>
          <p:cNvPr id="8" name="TextBox 7"/>
          <p:cNvSpPr txBox="1"/>
          <p:nvPr/>
        </p:nvSpPr>
        <p:spPr>
          <a:xfrm>
            <a:off x="7543800" y="5410200"/>
            <a:ext cx="1219200" cy="246221"/>
          </a:xfrm>
          <a:prstGeom prst="rect">
            <a:avLst/>
          </a:prstGeom>
          <a:noFill/>
          <a:ln>
            <a:noFill/>
          </a:ln>
        </p:spPr>
        <p:txBody>
          <a:bodyPr wrap="square" rtlCol="0">
            <a:spAutoFit/>
          </a:bodyPr>
          <a:lstStyle/>
          <a:p>
            <a:r>
              <a:rPr lang="en-US" sz="1000" dirty="0" smtClean="0"/>
              <a:t>www.cdc.gov</a:t>
            </a:r>
            <a:endParaRPr lang="en-US" sz="1000" dirty="0"/>
          </a:p>
        </p:txBody>
      </p:sp>
      <p:sp>
        <p:nvSpPr>
          <p:cNvPr id="9" name="TextBox 8"/>
          <p:cNvSpPr txBox="1"/>
          <p:nvPr/>
        </p:nvSpPr>
        <p:spPr>
          <a:xfrm>
            <a:off x="4114800" y="5486400"/>
            <a:ext cx="1524000" cy="246221"/>
          </a:xfrm>
          <a:prstGeom prst="rect">
            <a:avLst/>
          </a:prstGeom>
          <a:noFill/>
        </p:spPr>
        <p:txBody>
          <a:bodyPr wrap="square" rtlCol="0">
            <a:spAutoFit/>
          </a:bodyPr>
          <a:lstStyle/>
          <a:p>
            <a:r>
              <a:rPr lang="en-US" sz="1000" dirty="0" smtClean="0"/>
              <a:t>www.tse-tse.com</a:t>
            </a:r>
            <a:endParaRPr lang="en-US" sz="1000" dirty="0"/>
          </a:p>
        </p:txBody>
      </p:sp>
    </p:spTree>
    <p:extLst>
      <p:ext uri="{BB962C8B-B14F-4D97-AF65-F5344CB8AC3E}">
        <p14:creationId xmlns:p14="http://schemas.microsoft.com/office/powerpoint/2010/main" val="322774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Biological vectors - animals</a:t>
            </a:r>
            <a:endParaRPr lang="en-US"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36304"/>
            <a:ext cx="8743951" cy="3421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7541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Risk FACTORS and Infectious Diseases</a:t>
            </a:r>
            <a:endParaRPr lang="en-US" b="1" dirty="0"/>
          </a:p>
        </p:txBody>
      </p:sp>
      <p:sp>
        <p:nvSpPr>
          <p:cNvPr id="3" name="Content Placeholder 2"/>
          <p:cNvSpPr>
            <a:spLocks noGrp="1"/>
          </p:cNvSpPr>
          <p:nvPr>
            <p:ph idx="1"/>
          </p:nvPr>
        </p:nvSpPr>
        <p:spPr>
          <a:xfrm>
            <a:off x="304800" y="1828800"/>
            <a:ext cx="8286751" cy="4114801"/>
          </a:xfrm>
        </p:spPr>
        <p:txBody>
          <a:bodyPr/>
          <a:lstStyle/>
          <a:p>
            <a:pPr>
              <a:lnSpc>
                <a:spcPct val="114000"/>
              </a:lnSpc>
            </a:pPr>
            <a:r>
              <a:rPr lang="en-US" b="1" dirty="0" smtClean="0"/>
              <a:t>Consider risk factors when forming a management plan</a:t>
            </a:r>
          </a:p>
          <a:p>
            <a:pPr>
              <a:lnSpc>
                <a:spcPct val="114000"/>
              </a:lnSpc>
            </a:pPr>
            <a:r>
              <a:rPr lang="en-US" b="1" dirty="0" smtClean="0"/>
              <a:t>Risk factors affect whether an individual will contract a disease</a:t>
            </a:r>
          </a:p>
          <a:p>
            <a:pPr>
              <a:lnSpc>
                <a:spcPct val="114000"/>
              </a:lnSpc>
            </a:pPr>
            <a:r>
              <a:rPr lang="en-US" b="1" dirty="0" smtClean="0"/>
              <a:t>Consider intrinsic and extrinsic risk factors</a:t>
            </a:r>
          </a:p>
          <a:p>
            <a:pPr>
              <a:lnSpc>
                <a:spcPct val="114000"/>
              </a:lnSpc>
            </a:pPr>
            <a:r>
              <a:rPr lang="en-US" b="1" dirty="0" smtClean="0"/>
              <a:t>Consider high-risk behaviors / occupations</a:t>
            </a:r>
          </a:p>
          <a:p>
            <a:pPr>
              <a:lnSpc>
                <a:spcPct val="114000"/>
              </a:lnSpc>
            </a:pPr>
            <a:r>
              <a:rPr lang="en-US" b="1" dirty="0" smtClean="0"/>
              <a:t>Knowledge about risk factors useful when developing public awareness materials</a:t>
            </a:r>
          </a:p>
          <a:p>
            <a:endParaRPr lang="en-US" dirty="0"/>
          </a:p>
        </p:txBody>
      </p:sp>
    </p:spTree>
    <p:extLst>
      <p:ext uri="{BB962C8B-B14F-4D97-AF65-F5344CB8AC3E}">
        <p14:creationId xmlns:p14="http://schemas.microsoft.com/office/powerpoint/2010/main" val="3906870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Intrinsic Risk Factors</a:t>
            </a:r>
            <a:endParaRPr lang="en-US" b="1" dirty="0"/>
          </a:p>
        </p:txBody>
      </p:sp>
      <p:sp>
        <p:nvSpPr>
          <p:cNvPr id="3" name="Content Placeholder 2"/>
          <p:cNvSpPr>
            <a:spLocks noGrp="1"/>
          </p:cNvSpPr>
          <p:nvPr>
            <p:ph idx="1"/>
          </p:nvPr>
        </p:nvSpPr>
        <p:spPr>
          <a:xfrm>
            <a:off x="228600" y="1600200"/>
            <a:ext cx="8686800" cy="4724400"/>
          </a:xfrm>
        </p:spPr>
        <p:txBody>
          <a:bodyPr>
            <a:normAutofit/>
          </a:bodyPr>
          <a:lstStyle/>
          <a:p>
            <a:r>
              <a:rPr lang="en-US" sz="2200" b="1" dirty="0" smtClean="0"/>
              <a:t>Intrinsic factors are those related to the host itself (human or animal):</a:t>
            </a:r>
          </a:p>
          <a:p>
            <a:r>
              <a:rPr lang="en-US" sz="2200" b="1" dirty="0" smtClean="0"/>
              <a:t>Genetics</a:t>
            </a:r>
          </a:p>
          <a:p>
            <a:pPr lvl="1"/>
            <a:r>
              <a:rPr lang="en-US" b="1" dirty="0" smtClean="0"/>
              <a:t>May cause susceptibility to a disease</a:t>
            </a:r>
          </a:p>
          <a:p>
            <a:pPr lvl="1"/>
            <a:r>
              <a:rPr lang="en-US" b="1" dirty="0" smtClean="0"/>
              <a:t>Host have correct receptors? (important for many viruses)</a:t>
            </a:r>
          </a:p>
          <a:p>
            <a:r>
              <a:rPr lang="en-US" sz="2200" b="1" dirty="0" smtClean="0"/>
              <a:t>Immune system – robust response can reduce severity</a:t>
            </a:r>
          </a:p>
          <a:p>
            <a:r>
              <a:rPr lang="en-US" sz="2200" b="1" dirty="0" smtClean="0"/>
              <a:t>Underlying diseases (HIV/AIDS, cancer – immunodeficiency associated with increased severity of disease, death)</a:t>
            </a:r>
          </a:p>
          <a:p>
            <a:r>
              <a:rPr lang="en-US" sz="2200" b="1" dirty="0" smtClean="0"/>
              <a:t>Age (infants, children, elderly generally more susceptible to severe illness)</a:t>
            </a:r>
          </a:p>
          <a:p>
            <a:r>
              <a:rPr lang="en-US" sz="2200" b="1" dirty="0" smtClean="0"/>
              <a:t>Nutrition (malnutrition, or being under- or overweight can increase susceptibility to disease)</a:t>
            </a:r>
            <a:endParaRPr lang="en-US" sz="2200" b="1" dirty="0"/>
          </a:p>
        </p:txBody>
      </p:sp>
    </p:spTree>
    <p:extLst>
      <p:ext uri="{BB962C8B-B14F-4D97-AF65-F5344CB8AC3E}">
        <p14:creationId xmlns:p14="http://schemas.microsoft.com/office/powerpoint/2010/main" val="753424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12" descr="Malnutrition%2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2666678" cy="19734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3014" name="Picture 16" descr="aids_patient_Thai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8754" y="3871978"/>
            <a:ext cx="2711846" cy="180771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4" descr="old-people-reading-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5782" y="2739324"/>
            <a:ext cx="2822972" cy="18316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Susceptible hosts</a:t>
            </a:r>
            <a:endParaRPr lang="en-US" b="1" dirty="0"/>
          </a:p>
        </p:txBody>
      </p:sp>
    </p:spTree>
    <p:extLst>
      <p:ext uri="{BB962C8B-B14F-4D97-AF65-F5344CB8AC3E}">
        <p14:creationId xmlns:p14="http://schemas.microsoft.com/office/powerpoint/2010/main" val="3551048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Extrinsic Risk Factors</a:t>
            </a:r>
            <a:endParaRPr lang="en-US" b="1" dirty="0"/>
          </a:p>
        </p:txBody>
      </p:sp>
      <p:sp>
        <p:nvSpPr>
          <p:cNvPr id="3" name="Content Placeholder 2"/>
          <p:cNvSpPr>
            <a:spLocks noGrp="1"/>
          </p:cNvSpPr>
          <p:nvPr>
            <p:ph idx="1"/>
          </p:nvPr>
        </p:nvSpPr>
        <p:spPr>
          <a:xfrm>
            <a:off x="304800" y="1600201"/>
            <a:ext cx="8610600" cy="4919132"/>
          </a:xfrm>
        </p:spPr>
        <p:txBody>
          <a:bodyPr>
            <a:normAutofit/>
          </a:bodyPr>
          <a:lstStyle/>
          <a:p>
            <a:r>
              <a:rPr lang="en-US" b="1" dirty="0" smtClean="0"/>
              <a:t>Extrinsic factors are not directly host- related</a:t>
            </a:r>
          </a:p>
          <a:p>
            <a:r>
              <a:rPr lang="en-US" b="1" dirty="0" smtClean="0"/>
              <a:t>Reservoir or infectious hosts:</a:t>
            </a:r>
          </a:p>
          <a:p>
            <a:pPr lvl="1"/>
            <a:r>
              <a:rPr lang="en-US" sz="2200" b="1" dirty="0"/>
              <a:t>D</a:t>
            </a:r>
            <a:r>
              <a:rPr lang="en-US" sz="2200" b="1" dirty="0" smtClean="0"/>
              <a:t>oes an individual have exposure to infected hosts?</a:t>
            </a:r>
          </a:p>
          <a:p>
            <a:pPr lvl="1"/>
            <a:r>
              <a:rPr lang="en-US" sz="2200" b="1" dirty="0"/>
              <a:t>W</a:t>
            </a:r>
            <a:r>
              <a:rPr lang="en-US" sz="2200" b="1" dirty="0" smtClean="0"/>
              <a:t>hat are the reservoir hosts?</a:t>
            </a:r>
          </a:p>
          <a:p>
            <a:r>
              <a:rPr lang="en-US" b="1" dirty="0" smtClean="0"/>
              <a:t>Exposure risks</a:t>
            </a:r>
          </a:p>
          <a:p>
            <a:pPr lvl="1"/>
            <a:r>
              <a:rPr lang="en-US" sz="2200" b="1" dirty="0"/>
              <a:t>C</a:t>
            </a:r>
            <a:r>
              <a:rPr lang="en-US" sz="2200" b="1" dirty="0" smtClean="0"/>
              <a:t>ontaminated food and water</a:t>
            </a:r>
          </a:p>
          <a:p>
            <a:pPr lvl="1"/>
            <a:r>
              <a:rPr lang="en-US" sz="2200" b="1" dirty="0"/>
              <a:t>C</a:t>
            </a:r>
            <a:r>
              <a:rPr lang="en-US" sz="2200" b="1" dirty="0" smtClean="0"/>
              <a:t>ontaminated surfaces</a:t>
            </a:r>
          </a:p>
          <a:p>
            <a:pPr lvl="1"/>
            <a:r>
              <a:rPr lang="en-US" sz="2200" b="1" dirty="0"/>
              <a:t>S</a:t>
            </a:r>
            <a:r>
              <a:rPr lang="en-US" sz="2200" b="1" dirty="0" smtClean="0"/>
              <a:t>ocioeconomic status</a:t>
            </a:r>
          </a:p>
        </p:txBody>
      </p:sp>
    </p:spTree>
    <p:extLst>
      <p:ext uri="{BB962C8B-B14F-4D97-AF65-F5344CB8AC3E}">
        <p14:creationId xmlns:p14="http://schemas.microsoft.com/office/powerpoint/2010/main" val="2963733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Extrinsic Risk Factors </a:t>
            </a:r>
            <a:r>
              <a:rPr lang="en-US" sz="1800" b="1" dirty="0" smtClean="0"/>
              <a:t>(continued</a:t>
            </a:r>
            <a:r>
              <a:rPr lang="en-US" sz="1800" dirty="0" smtClean="0"/>
              <a:t>)</a:t>
            </a:r>
            <a:endParaRPr lang="en-US" sz="1800" dirty="0"/>
          </a:p>
        </p:txBody>
      </p:sp>
      <p:sp>
        <p:nvSpPr>
          <p:cNvPr id="3" name="Content Placeholder 2"/>
          <p:cNvSpPr>
            <a:spLocks noGrp="1"/>
          </p:cNvSpPr>
          <p:nvPr>
            <p:ph idx="1"/>
          </p:nvPr>
        </p:nvSpPr>
        <p:spPr>
          <a:xfrm>
            <a:off x="304800" y="1600201"/>
            <a:ext cx="8610600" cy="4919132"/>
          </a:xfrm>
        </p:spPr>
        <p:txBody>
          <a:bodyPr>
            <a:normAutofit/>
          </a:bodyPr>
          <a:lstStyle/>
          <a:p>
            <a:r>
              <a:rPr lang="en-US" b="1" dirty="0" smtClean="0"/>
              <a:t>Specific temporal risks</a:t>
            </a:r>
          </a:p>
          <a:p>
            <a:pPr lvl="1"/>
            <a:r>
              <a:rPr lang="en-US" sz="2200" b="1" dirty="0"/>
              <a:t>O</a:t>
            </a:r>
            <a:r>
              <a:rPr lang="en-US" sz="2200" b="1" dirty="0" smtClean="0"/>
              <a:t>ccupational exposures</a:t>
            </a:r>
          </a:p>
          <a:p>
            <a:pPr lvl="1"/>
            <a:r>
              <a:rPr lang="en-US" sz="2200" b="1" dirty="0"/>
              <a:t>E</a:t>
            </a:r>
            <a:r>
              <a:rPr lang="en-US" sz="2200" b="1" dirty="0" smtClean="0"/>
              <a:t>nvironmental exposures</a:t>
            </a:r>
          </a:p>
          <a:p>
            <a:pPr lvl="1"/>
            <a:r>
              <a:rPr lang="en-US" sz="2200" b="1" dirty="0"/>
              <a:t>N</a:t>
            </a:r>
            <a:r>
              <a:rPr lang="en-US" sz="2200" b="1" dirty="0" smtClean="0"/>
              <a:t>atural disasters:</a:t>
            </a:r>
          </a:p>
          <a:p>
            <a:pPr lvl="2"/>
            <a:r>
              <a:rPr lang="en-US" sz="2200" b="1" dirty="0"/>
              <a:t>F</a:t>
            </a:r>
            <a:r>
              <a:rPr lang="en-US" sz="2200" b="1" dirty="0" smtClean="0"/>
              <a:t>loods</a:t>
            </a:r>
          </a:p>
          <a:p>
            <a:pPr lvl="2"/>
            <a:r>
              <a:rPr lang="en-US" sz="2200" b="1" dirty="0" smtClean="0"/>
              <a:t>Drought</a:t>
            </a:r>
          </a:p>
          <a:p>
            <a:pPr lvl="2"/>
            <a:r>
              <a:rPr lang="en-US" sz="2200" b="1" dirty="0"/>
              <a:t>C</a:t>
            </a:r>
            <a:r>
              <a:rPr lang="en-US" sz="2200" b="1" dirty="0" smtClean="0"/>
              <a:t>limate change</a:t>
            </a:r>
          </a:p>
          <a:p>
            <a:pPr lvl="1"/>
            <a:endParaRPr lang="en-US" sz="2200" dirty="0" smtClean="0"/>
          </a:p>
        </p:txBody>
      </p:sp>
    </p:spTree>
    <p:extLst>
      <p:ext uri="{BB962C8B-B14F-4D97-AF65-F5344CB8AC3E}">
        <p14:creationId xmlns:p14="http://schemas.microsoft.com/office/powerpoint/2010/main" val="1161437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Infectious disease </a:t>
            </a:r>
            <a:endParaRPr lang="en-US" dirty="0"/>
          </a:p>
        </p:txBody>
      </p:sp>
      <p:sp>
        <p:nvSpPr>
          <p:cNvPr id="5" name="Text Placeholder 4"/>
          <p:cNvSpPr>
            <a:spLocks noGrp="1"/>
          </p:cNvSpPr>
          <p:nvPr>
            <p:ph type="body" idx="1"/>
          </p:nvPr>
        </p:nvSpPr>
        <p:spPr/>
        <p:txBody>
          <a:bodyPr/>
          <a:lstStyle/>
          <a:p>
            <a:r>
              <a:rPr lang="en-US" b="1" dirty="0" smtClean="0"/>
              <a:t>Management planning</a:t>
            </a:r>
            <a:endParaRPr lang="en-US" b="1" dirty="0"/>
          </a:p>
        </p:txBody>
      </p:sp>
    </p:spTree>
    <p:extLst>
      <p:ext uri="{BB962C8B-B14F-4D97-AF65-F5344CB8AC3E}">
        <p14:creationId xmlns:p14="http://schemas.microsoft.com/office/powerpoint/2010/main" val="329250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Management Plan: </a:t>
            </a:r>
            <a:br>
              <a:rPr lang="en-US" b="1" dirty="0" smtClean="0"/>
            </a:br>
            <a:r>
              <a:rPr lang="en-US" b="1" dirty="0" smtClean="0"/>
              <a:t>Fundamental Approach</a:t>
            </a:r>
            <a:endParaRPr lang="en-US" b="1" dirty="0"/>
          </a:p>
        </p:txBody>
      </p:sp>
      <p:sp>
        <p:nvSpPr>
          <p:cNvPr id="3" name="Content Placeholder 2"/>
          <p:cNvSpPr>
            <a:spLocks noGrp="1"/>
          </p:cNvSpPr>
          <p:nvPr>
            <p:ph idx="1"/>
          </p:nvPr>
        </p:nvSpPr>
        <p:spPr/>
        <p:txBody>
          <a:bodyPr/>
          <a:lstStyle/>
          <a:p>
            <a:pPr>
              <a:spcAft>
                <a:spcPts val="600"/>
              </a:spcAft>
            </a:pPr>
            <a:r>
              <a:rPr lang="en-US" b="1" dirty="0" smtClean="0"/>
              <a:t>Need to understand all aspects of disease transmission and risk factors to form an effective infectious disease management plan</a:t>
            </a:r>
          </a:p>
          <a:p>
            <a:pPr>
              <a:spcAft>
                <a:spcPts val="600"/>
              </a:spcAft>
            </a:pPr>
            <a:r>
              <a:rPr lang="en-US" b="1" dirty="0" smtClean="0"/>
              <a:t>Often need to brainstorm and create concept maps with a management team to identify important disease transmission factors</a:t>
            </a:r>
          </a:p>
          <a:p>
            <a:pPr>
              <a:spcAft>
                <a:spcPts val="600"/>
              </a:spcAft>
            </a:pPr>
            <a:r>
              <a:rPr lang="en-US" b="1" dirty="0" smtClean="0"/>
              <a:t>One Health approach – make sure to include members with different backgrounds on </a:t>
            </a:r>
            <a:r>
              <a:rPr lang="en-US" b="1" dirty="0"/>
              <a:t>your team so </a:t>
            </a:r>
            <a:r>
              <a:rPr lang="en-US" b="1" dirty="0" smtClean="0"/>
              <a:t>important </a:t>
            </a:r>
            <a:r>
              <a:rPr lang="en-US" b="1" dirty="0"/>
              <a:t>transmission or </a:t>
            </a:r>
            <a:r>
              <a:rPr lang="en-US" b="1" dirty="0" smtClean="0"/>
              <a:t>risk factors are considered (e.g., for zoonotic diseases)</a:t>
            </a:r>
            <a:endParaRPr lang="en-US" b="1" dirty="0"/>
          </a:p>
        </p:txBody>
      </p:sp>
    </p:spTree>
    <p:extLst>
      <p:ext uri="{BB962C8B-B14F-4D97-AF65-F5344CB8AC3E}">
        <p14:creationId xmlns:p14="http://schemas.microsoft.com/office/powerpoint/2010/main" val="42923073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Questions to Guide </a:t>
            </a:r>
            <a:br>
              <a:rPr lang="en-US" b="1" dirty="0" smtClean="0"/>
            </a:br>
            <a:r>
              <a:rPr lang="en-US" b="1" dirty="0" smtClean="0"/>
              <a:t>Management Plan</a:t>
            </a:r>
            <a:endParaRPr lang="en-US" b="1" dirty="0"/>
          </a:p>
        </p:txBody>
      </p:sp>
      <p:sp>
        <p:nvSpPr>
          <p:cNvPr id="3" name="Content Placeholder 2"/>
          <p:cNvSpPr>
            <a:spLocks noGrp="1"/>
          </p:cNvSpPr>
          <p:nvPr>
            <p:ph idx="1"/>
          </p:nvPr>
        </p:nvSpPr>
        <p:spPr>
          <a:xfrm>
            <a:off x="304800" y="1600200"/>
            <a:ext cx="8382000" cy="4724400"/>
          </a:xfrm>
        </p:spPr>
        <p:txBody>
          <a:bodyPr>
            <a:normAutofit/>
          </a:bodyPr>
          <a:lstStyle/>
          <a:p>
            <a:pPr>
              <a:spcAft>
                <a:spcPts val="600"/>
              </a:spcAft>
            </a:pPr>
            <a:r>
              <a:rPr lang="en-US" b="1" dirty="0" smtClean="0"/>
              <a:t>What is the infectious organism (agent)?</a:t>
            </a:r>
          </a:p>
          <a:p>
            <a:pPr>
              <a:spcAft>
                <a:spcPts val="600"/>
              </a:spcAft>
            </a:pPr>
            <a:r>
              <a:rPr lang="en-US" b="1" dirty="0" smtClean="0"/>
              <a:t>What are the characteristics of that organism?</a:t>
            </a:r>
          </a:p>
          <a:p>
            <a:pPr>
              <a:spcAft>
                <a:spcPts val="600"/>
              </a:spcAft>
            </a:pPr>
            <a:r>
              <a:rPr lang="en-US" b="1" dirty="0" smtClean="0"/>
              <a:t>Which host species develop disease?</a:t>
            </a:r>
          </a:p>
          <a:p>
            <a:pPr>
              <a:spcAft>
                <a:spcPts val="600"/>
              </a:spcAft>
            </a:pPr>
            <a:r>
              <a:rPr lang="en-US" b="1" dirty="0" smtClean="0"/>
              <a:t>What are the reservoir hosts?</a:t>
            </a:r>
          </a:p>
          <a:p>
            <a:pPr>
              <a:spcAft>
                <a:spcPts val="600"/>
              </a:spcAft>
            </a:pPr>
            <a:r>
              <a:rPr lang="en-US" b="1" dirty="0" smtClean="0"/>
              <a:t>How is the disease transmitted from one host to another?  </a:t>
            </a:r>
          </a:p>
          <a:p>
            <a:pPr>
              <a:spcAft>
                <a:spcPts val="600"/>
              </a:spcAft>
            </a:pPr>
            <a:r>
              <a:rPr lang="en-US" b="1" dirty="0" smtClean="0"/>
              <a:t>Who gets the disease?  </a:t>
            </a:r>
          </a:p>
          <a:p>
            <a:pPr>
              <a:spcAft>
                <a:spcPts val="600"/>
              </a:spcAft>
            </a:pPr>
            <a:r>
              <a:rPr lang="en-US" b="1" dirty="0" smtClean="0"/>
              <a:t>What are the most important risk factors for disease?</a:t>
            </a:r>
            <a:endParaRPr lang="en-US" b="1" dirty="0"/>
          </a:p>
        </p:txBody>
      </p:sp>
    </p:spTree>
    <p:extLst>
      <p:ext uri="{BB962C8B-B14F-4D97-AF65-F5344CB8AC3E}">
        <p14:creationId xmlns:p14="http://schemas.microsoft.com/office/powerpoint/2010/main" val="21682987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Deciding on a Plan</a:t>
            </a:r>
            <a:endParaRPr lang="en-US" b="1" dirty="0"/>
          </a:p>
        </p:txBody>
      </p:sp>
      <p:sp>
        <p:nvSpPr>
          <p:cNvPr id="3" name="Content Placeholder 2"/>
          <p:cNvSpPr>
            <a:spLocks noGrp="1"/>
          </p:cNvSpPr>
          <p:nvPr>
            <p:ph idx="1"/>
          </p:nvPr>
        </p:nvSpPr>
        <p:spPr>
          <a:xfrm>
            <a:off x="304800" y="1752600"/>
            <a:ext cx="8042276" cy="4284134"/>
          </a:xfrm>
        </p:spPr>
        <p:txBody>
          <a:bodyPr>
            <a:normAutofit/>
          </a:bodyPr>
          <a:lstStyle/>
          <a:p>
            <a:r>
              <a:rPr lang="en-US" b="1" dirty="0" smtClean="0"/>
              <a:t>Determine what interventions are available</a:t>
            </a:r>
          </a:p>
          <a:p>
            <a:pPr lvl="1"/>
            <a:r>
              <a:rPr lang="en-US" b="1" dirty="0"/>
              <a:t>V</a:t>
            </a:r>
            <a:r>
              <a:rPr lang="en-US" b="1" dirty="0" smtClean="0"/>
              <a:t>accination</a:t>
            </a:r>
          </a:p>
          <a:p>
            <a:pPr lvl="1"/>
            <a:r>
              <a:rPr lang="en-US" b="1" dirty="0" smtClean="0"/>
              <a:t>Treatment</a:t>
            </a:r>
          </a:p>
          <a:p>
            <a:pPr lvl="1"/>
            <a:r>
              <a:rPr lang="en-US" b="1" dirty="0"/>
              <a:t>C</a:t>
            </a:r>
            <a:r>
              <a:rPr lang="en-US" b="1" dirty="0" smtClean="0"/>
              <a:t>ontrol of vectors and reservoir hosts</a:t>
            </a:r>
          </a:p>
          <a:p>
            <a:pPr lvl="1"/>
            <a:r>
              <a:rPr lang="en-US" b="1" dirty="0" smtClean="0"/>
              <a:t>Monitoring of food and water supply</a:t>
            </a:r>
          </a:p>
          <a:p>
            <a:pPr lvl="1"/>
            <a:r>
              <a:rPr lang="en-US" b="1" dirty="0"/>
              <a:t>S</a:t>
            </a:r>
            <a:r>
              <a:rPr lang="en-US" b="1" dirty="0" smtClean="0"/>
              <a:t>afe food and water handling and preparation</a:t>
            </a:r>
            <a:endParaRPr lang="en-US" b="1" dirty="0"/>
          </a:p>
          <a:p>
            <a:pPr lvl="1"/>
            <a:r>
              <a:rPr lang="en-US" b="1" dirty="0"/>
              <a:t>C</a:t>
            </a:r>
            <a:r>
              <a:rPr lang="en-US" b="1" dirty="0" smtClean="0"/>
              <a:t>leaning of contaminated surfaces or fomites</a:t>
            </a:r>
          </a:p>
          <a:p>
            <a:pPr lvl="1"/>
            <a:r>
              <a:rPr lang="en-US" b="1" dirty="0"/>
              <a:t>A</a:t>
            </a:r>
            <a:r>
              <a:rPr lang="en-US" b="1" dirty="0" smtClean="0"/>
              <a:t>nimal husbandry practices</a:t>
            </a:r>
          </a:p>
          <a:p>
            <a:pPr lvl="1"/>
            <a:r>
              <a:rPr lang="en-US" b="1" dirty="0"/>
              <a:t>C</a:t>
            </a:r>
            <a:r>
              <a:rPr lang="en-US" b="1" dirty="0" smtClean="0"/>
              <a:t>ontrol of contact with reservoir hosts</a:t>
            </a:r>
          </a:p>
          <a:p>
            <a:pPr lvl="1"/>
            <a:r>
              <a:rPr lang="en-US" b="1" dirty="0"/>
              <a:t>P</a:t>
            </a:r>
            <a:r>
              <a:rPr lang="en-US" b="1" dirty="0" smtClean="0"/>
              <a:t>ublic education – safe practices related to the disease</a:t>
            </a:r>
            <a:endParaRPr lang="en-US" b="1" dirty="0"/>
          </a:p>
        </p:txBody>
      </p:sp>
    </p:spTree>
    <p:extLst>
      <p:ext uri="{BB962C8B-B14F-4D97-AF65-F5344CB8AC3E}">
        <p14:creationId xmlns:p14="http://schemas.microsoft.com/office/powerpoint/2010/main" val="14684955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Evaluating the Plan</a:t>
            </a:r>
            <a:endParaRPr lang="en-US" b="1" dirty="0"/>
          </a:p>
        </p:txBody>
      </p:sp>
      <p:sp>
        <p:nvSpPr>
          <p:cNvPr id="3" name="Content Placeholder 2"/>
          <p:cNvSpPr>
            <a:spLocks noGrp="1"/>
          </p:cNvSpPr>
          <p:nvPr>
            <p:ph idx="1"/>
          </p:nvPr>
        </p:nvSpPr>
        <p:spPr>
          <a:xfrm>
            <a:off x="304800" y="1600201"/>
            <a:ext cx="8458200" cy="4817532"/>
          </a:xfrm>
        </p:spPr>
        <p:txBody>
          <a:bodyPr>
            <a:normAutofit/>
          </a:bodyPr>
          <a:lstStyle/>
          <a:p>
            <a:r>
              <a:rPr lang="en-US" sz="2200" b="1" dirty="0" smtClean="0"/>
              <a:t>Once possible intervention strategies determined, consider best for the situation and context</a:t>
            </a:r>
          </a:p>
          <a:p>
            <a:r>
              <a:rPr lang="en-US" sz="2200" b="1" dirty="0"/>
              <a:t>Where in the concept map do each of the possible interventions fit?</a:t>
            </a:r>
          </a:p>
          <a:p>
            <a:r>
              <a:rPr lang="en-US" sz="2200" b="1" dirty="0" smtClean="0"/>
              <a:t>What is the positive impact of each intervention?</a:t>
            </a:r>
          </a:p>
          <a:p>
            <a:r>
              <a:rPr lang="en-US" sz="2200" b="1" dirty="0" smtClean="0"/>
              <a:t>Cost-benefit?  Want to maximize</a:t>
            </a:r>
          </a:p>
          <a:p>
            <a:r>
              <a:rPr lang="en-US" sz="2200" b="1" dirty="0" smtClean="0"/>
              <a:t>Are there negative consequences of the interventions?</a:t>
            </a:r>
          </a:p>
          <a:p>
            <a:pPr lvl="1"/>
            <a:r>
              <a:rPr lang="en-US" b="1" dirty="0"/>
              <a:t>W</a:t>
            </a:r>
            <a:r>
              <a:rPr lang="en-US" b="1" dirty="0" smtClean="0"/>
              <a:t>ho is affected?</a:t>
            </a:r>
          </a:p>
          <a:p>
            <a:pPr lvl="1"/>
            <a:r>
              <a:rPr lang="en-US" b="1" dirty="0"/>
              <a:t>H</a:t>
            </a:r>
            <a:r>
              <a:rPr lang="en-US" b="1" dirty="0" smtClean="0"/>
              <a:t>ow to minimize negative impacts?</a:t>
            </a:r>
          </a:p>
          <a:p>
            <a:pPr lvl="1"/>
            <a:r>
              <a:rPr lang="en-US" b="1" dirty="0"/>
              <a:t>A</a:t>
            </a:r>
            <a:r>
              <a:rPr lang="en-US" b="1" dirty="0" smtClean="0"/>
              <a:t>lways consider downstream effects of disease management decisions</a:t>
            </a:r>
            <a:endParaRPr lang="en-US" b="1" dirty="0"/>
          </a:p>
        </p:txBody>
      </p:sp>
    </p:spTree>
    <p:extLst>
      <p:ext uri="{BB962C8B-B14F-4D97-AF65-F5344CB8AC3E}">
        <p14:creationId xmlns:p14="http://schemas.microsoft.com/office/powerpoint/2010/main" val="24451283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Think About</a:t>
            </a:r>
            <a:endParaRPr lang="en-US" b="1" dirty="0"/>
          </a:p>
        </p:txBody>
      </p:sp>
      <p:sp>
        <p:nvSpPr>
          <p:cNvPr id="3" name="Content Placeholder 2"/>
          <p:cNvSpPr>
            <a:spLocks noGrp="1"/>
          </p:cNvSpPr>
          <p:nvPr>
            <p:ph idx="1"/>
          </p:nvPr>
        </p:nvSpPr>
        <p:spPr/>
        <p:txBody>
          <a:bodyPr/>
          <a:lstStyle/>
          <a:p>
            <a:pPr marL="114300" lvl="0" indent="0">
              <a:buNone/>
            </a:pPr>
            <a:r>
              <a:rPr lang="en-US" b="1" i="1" dirty="0" smtClean="0"/>
              <a:t>The Fournie article on Avian Influenza:</a:t>
            </a:r>
          </a:p>
          <a:p>
            <a:pPr lvl="0">
              <a:spcAft>
                <a:spcPts val="600"/>
              </a:spcAft>
            </a:pPr>
            <a:r>
              <a:rPr lang="en-US" sz="2200" b="1" dirty="0" smtClean="0"/>
              <a:t>What </a:t>
            </a:r>
            <a:r>
              <a:rPr lang="en-US" sz="2200" b="1" dirty="0"/>
              <a:t>species are infected by Avian Influenza H5N1?</a:t>
            </a:r>
          </a:p>
          <a:p>
            <a:pPr lvl="0">
              <a:spcAft>
                <a:spcPts val="600"/>
              </a:spcAft>
            </a:pPr>
            <a:r>
              <a:rPr lang="en-US" sz="2200" b="1" dirty="0"/>
              <a:t>What is the role of live bird markets in the transmission of H5N1, and why were they a focus of this investigation?</a:t>
            </a:r>
          </a:p>
          <a:p>
            <a:pPr lvl="0">
              <a:spcAft>
                <a:spcPts val="600"/>
              </a:spcAft>
            </a:pPr>
            <a:r>
              <a:rPr lang="en-US" sz="2200" b="1" dirty="0"/>
              <a:t>What is the difference between susceptibility and infectiousness in terms of the live bird markets studied in this paper?</a:t>
            </a:r>
          </a:p>
          <a:p>
            <a:pPr lvl="0">
              <a:spcAft>
                <a:spcPts val="600"/>
              </a:spcAft>
            </a:pPr>
            <a:r>
              <a:rPr lang="en-US" sz="2200" b="1" dirty="0"/>
              <a:t>What are the management recommendations for H5N1 in the live bird markets</a:t>
            </a:r>
            <a:r>
              <a:rPr lang="en-US" sz="2200" b="1" dirty="0" smtClean="0"/>
              <a:t>?</a:t>
            </a:r>
          </a:p>
          <a:p>
            <a:pPr lvl="0">
              <a:spcAft>
                <a:spcPts val="600"/>
              </a:spcAft>
            </a:pPr>
            <a:endParaRPr lang="en-US" sz="2200" dirty="0">
              <a:effectLst/>
            </a:endParaRPr>
          </a:p>
        </p:txBody>
      </p:sp>
    </p:spTree>
    <p:extLst>
      <p:ext uri="{BB962C8B-B14F-4D97-AF65-F5344CB8AC3E}">
        <p14:creationId xmlns:p14="http://schemas.microsoft.com/office/powerpoint/2010/main" val="25065182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6200"/>
            <a:ext cx="8261350" cy="1039812"/>
          </a:xfrm>
        </p:spPr>
        <p:txBody>
          <a:bodyPr>
            <a:normAutofit/>
          </a:bodyPr>
          <a:lstStyle/>
          <a:p>
            <a:r>
              <a:rPr lang="en-US" b="1" dirty="0" smtClean="0"/>
              <a:t>Assignment</a:t>
            </a: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716018703"/>
              </p:ext>
            </p:extLst>
          </p:nvPr>
        </p:nvGraphicFramePr>
        <p:xfrm>
          <a:off x="419100" y="914400"/>
          <a:ext cx="8305799" cy="5693664"/>
        </p:xfrm>
        <a:graphic>
          <a:graphicData uri="http://schemas.openxmlformats.org/drawingml/2006/table">
            <a:tbl>
              <a:tblPr firstRow="1" firstCol="1" bandRow="1">
                <a:tableStyleId>{0505E3EF-67EA-436B-97B2-0124C06EBD24}</a:tableStyleId>
              </a:tblPr>
              <a:tblGrid>
                <a:gridCol w="2215037"/>
                <a:gridCol w="6090762"/>
              </a:tblGrid>
              <a:tr h="796448">
                <a:tc>
                  <a:txBody>
                    <a:bodyPr/>
                    <a:lstStyle/>
                    <a:p>
                      <a:pPr marL="0" marR="0" algn="ctr">
                        <a:lnSpc>
                          <a:spcPct val="115000"/>
                        </a:lnSpc>
                        <a:spcBef>
                          <a:spcPts val="0"/>
                        </a:spcBef>
                        <a:spcAft>
                          <a:spcPts val="0"/>
                        </a:spcAft>
                      </a:pPr>
                      <a:r>
                        <a:rPr lang="en-US" sz="1600" dirty="0">
                          <a:effectLst/>
                        </a:rPr>
                        <a:t>Group 1</a:t>
                      </a:r>
                    </a:p>
                    <a:p>
                      <a:pPr marL="0" marR="0" algn="ctr">
                        <a:lnSpc>
                          <a:spcPct val="115000"/>
                        </a:lnSpc>
                        <a:spcBef>
                          <a:spcPts val="0"/>
                        </a:spcBef>
                        <a:spcAft>
                          <a:spcPts val="0"/>
                        </a:spcAft>
                      </a:pPr>
                      <a:r>
                        <a:rPr lang="en-US" sz="1600" dirty="0">
                          <a:effectLst/>
                        </a:rPr>
                        <a:t>Transmission Dynamics for H5N1</a:t>
                      </a:r>
                    </a:p>
                    <a:p>
                      <a:pPr marL="0" marR="0" algn="ctr">
                        <a:lnSpc>
                          <a:spcPct val="115000"/>
                        </a:lnSpc>
                        <a:spcBef>
                          <a:spcPts val="0"/>
                        </a:spcBef>
                        <a:spcAft>
                          <a:spcPts val="0"/>
                        </a:spcAft>
                      </a:pPr>
                      <a:r>
                        <a:rPr lang="en-US" sz="1600" dirty="0">
                          <a:effectLst/>
                        </a:rPr>
                        <a:t> </a:t>
                      </a:r>
                      <a:endParaRPr lang="en-US" sz="1600" dirty="0">
                        <a:effectLst/>
                        <a:latin typeface="Calibri"/>
                        <a:ea typeface="Calibri"/>
                        <a:cs typeface="Times New Roman"/>
                      </a:endParaRPr>
                    </a:p>
                  </a:txBody>
                  <a:tcPr marL="64581" marR="64581" marT="0" marB="0" anchor="ctr"/>
                </a:tc>
                <a:tc>
                  <a:txBody>
                    <a:bodyPr/>
                    <a:lstStyle/>
                    <a:p>
                      <a:pPr marL="0" marR="0">
                        <a:lnSpc>
                          <a:spcPct val="115000"/>
                        </a:lnSpc>
                        <a:spcBef>
                          <a:spcPts val="0"/>
                        </a:spcBef>
                        <a:spcAft>
                          <a:spcPts val="0"/>
                        </a:spcAft>
                      </a:pPr>
                      <a:r>
                        <a:rPr lang="en-US" sz="1600" b="1" dirty="0">
                          <a:effectLst/>
                        </a:rPr>
                        <a:t>Create a presentation, including a diagram for transmission. Make sure to include:</a:t>
                      </a:r>
                    </a:p>
                    <a:p>
                      <a:pPr marL="342900" lvl="0" indent="-342900">
                        <a:spcBef>
                          <a:spcPts val="0"/>
                        </a:spcBef>
                        <a:spcAft>
                          <a:spcPts val="0"/>
                        </a:spcAft>
                        <a:buClr>
                          <a:srgbClr val="76923C"/>
                        </a:buClr>
                        <a:buFont typeface="Wingdings"/>
                        <a:buChar char=""/>
                      </a:pPr>
                      <a:r>
                        <a:rPr lang="en-US" sz="1600" b="1" dirty="0">
                          <a:effectLst/>
                        </a:rPr>
                        <a:t>Type of organism</a:t>
                      </a:r>
                    </a:p>
                    <a:p>
                      <a:pPr marL="342900" lvl="0" indent="-342900">
                        <a:spcBef>
                          <a:spcPts val="0"/>
                        </a:spcBef>
                        <a:spcAft>
                          <a:spcPts val="0"/>
                        </a:spcAft>
                        <a:buClr>
                          <a:srgbClr val="76923C"/>
                        </a:buClr>
                        <a:buFont typeface="Wingdings"/>
                        <a:buChar char=""/>
                      </a:pPr>
                      <a:r>
                        <a:rPr lang="en-US" sz="1600" b="1" dirty="0">
                          <a:effectLst/>
                        </a:rPr>
                        <a:t>Host range – include reservoirs</a:t>
                      </a:r>
                    </a:p>
                    <a:p>
                      <a:pPr marL="342900" lvl="0" indent="-342900">
                        <a:spcBef>
                          <a:spcPts val="0"/>
                        </a:spcBef>
                        <a:spcAft>
                          <a:spcPts val="0"/>
                        </a:spcAft>
                        <a:buClr>
                          <a:srgbClr val="76923C"/>
                        </a:buClr>
                        <a:buFont typeface="Wingdings"/>
                        <a:buChar char=""/>
                      </a:pPr>
                      <a:r>
                        <a:rPr lang="en-US" sz="1600" b="1" dirty="0">
                          <a:effectLst/>
                        </a:rPr>
                        <a:t>Route of transmission</a:t>
                      </a:r>
                    </a:p>
                    <a:p>
                      <a:pPr marL="0" marR="0">
                        <a:lnSpc>
                          <a:spcPct val="115000"/>
                        </a:lnSpc>
                        <a:spcBef>
                          <a:spcPts val="0"/>
                        </a:spcBef>
                        <a:spcAft>
                          <a:spcPts val="0"/>
                        </a:spcAft>
                      </a:pPr>
                      <a:r>
                        <a:rPr lang="en-US" sz="1600" b="1" dirty="0">
                          <a:effectLst/>
                        </a:rPr>
                        <a:t> </a:t>
                      </a:r>
                      <a:endParaRPr lang="en-US" sz="1600" b="1" dirty="0">
                        <a:effectLst/>
                        <a:latin typeface="Calibri"/>
                        <a:ea typeface="Calibri"/>
                        <a:cs typeface="Times New Roman"/>
                      </a:endParaRPr>
                    </a:p>
                  </a:txBody>
                  <a:tcPr marL="64581" marR="64581" marT="0" marB="0"/>
                </a:tc>
              </a:tr>
              <a:tr h="1332139">
                <a:tc>
                  <a:txBody>
                    <a:bodyPr/>
                    <a:lstStyle/>
                    <a:p>
                      <a:pPr marL="0" marR="0" algn="ctr">
                        <a:lnSpc>
                          <a:spcPct val="115000"/>
                        </a:lnSpc>
                        <a:spcBef>
                          <a:spcPts val="0"/>
                        </a:spcBef>
                        <a:spcAft>
                          <a:spcPts val="0"/>
                        </a:spcAft>
                      </a:pPr>
                      <a:r>
                        <a:rPr lang="en-US" sz="1600" dirty="0">
                          <a:effectLst/>
                        </a:rPr>
                        <a:t>Group 2</a:t>
                      </a:r>
                    </a:p>
                    <a:p>
                      <a:pPr marL="0" marR="0" algn="ctr">
                        <a:lnSpc>
                          <a:spcPct val="115000"/>
                        </a:lnSpc>
                        <a:spcBef>
                          <a:spcPts val="0"/>
                        </a:spcBef>
                        <a:spcAft>
                          <a:spcPts val="0"/>
                        </a:spcAft>
                      </a:pPr>
                      <a:r>
                        <a:rPr lang="en-US" sz="1600" dirty="0">
                          <a:effectLst/>
                        </a:rPr>
                        <a:t>Risk Factors for H5N1 Transmission</a:t>
                      </a:r>
                      <a:endParaRPr lang="en-US" sz="1600" dirty="0">
                        <a:effectLst/>
                        <a:latin typeface="Calibri"/>
                        <a:ea typeface="Calibri"/>
                        <a:cs typeface="Times New Roman"/>
                      </a:endParaRPr>
                    </a:p>
                  </a:txBody>
                  <a:tcPr marL="64581" marR="64581" marT="0" marB="0" anchor="ctr"/>
                </a:tc>
                <a:tc>
                  <a:txBody>
                    <a:bodyPr/>
                    <a:lstStyle/>
                    <a:p>
                      <a:pPr marL="0" marR="0">
                        <a:lnSpc>
                          <a:spcPct val="115000"/>
                        </a:lnSpc>
                        <a:spcBef>
                          <a:spcPts val="0"/>
                        </a:spcBef>
                        <a:spcAft>
                          <a:spcPts val="0"/>
                        </a:spcAft>
                      </a:pPr>
                      <a:r>
                        <a:rPr lang="en-US" sz="1600" b="1" dirty="0">
                          <a:effectLst/>
                        </a:rPr>
                        <a:t>Create a presentation describing risk factors for the spread of H5N1 between animals and humans. Make sure to include:</a:t>
                      </a:r>
                    </a:p>
                    <a:p>
                      <a:pPr marL="342900" lvl="0" indent="-342900">
                        <a:spcBef>
                          <a:spcPts val="0"/>
                        </a:spcBef>
                        <a:spcAft>
                          <a:spcPts val="0"/>
                        </a:spcAft>
                        <a:buClr>
                          <a:srgbClr val="76923C"/>
                        </a:buClr>
                        <a:buFont typeface="Wingdings"/>
                        <a:buChar char=""/>
                      </a:pPr>
                      <a:r>
                        <a:rPr lang="en-US" sz="1600" b="1" dirty="0">
                          <a:effectLst/>
                        </a:rPr>
                        <a:t>Risk factors for humans and animals</a:t>
                      </a:r>
                    </a:p>
                    <a:p>
                      <a:pPr marL="342900" lvl="0" indent="-342900">
                        <a:spcBef>
                          <a:spcPts val="0"/>
                        </a:spcBef>
                        <a:spcAft>
                          <a:spcPts val="0"/>
                        </a:spcAft>
                        <a:buClr>
                          <a:srgbClr val="76923C"/>
                        </a:buClr>
                        <a:buFont typeface="Wingdings"/>
                        <a:buChar char=""/>
                      </a:pPr>
                      <a:r>
                        <a:rPr lang="en-US" sz="1600" b="1" dirty="0">
                          <a:effectLst/>
                        </a:rPr>
                        <a:t>Environmental factors that increase or decrease risk</a:t>
                      </a:r>
                    </a:p>
                    <a:p>
                      <a:pPr marL="342900" lvl="0" indent="-342900">
                        <a:spcBef>
                          <a:spcPts val="0"/>
                        </a:spcBef>
                        <a:spcAft>
                          <a:spcPts val="0"/>
                        </a:spcAft>
                        <a:buClr>
                          <a:srgbClr val="76923C"/>
                        </a:buClr>
                        <a:buFont typeface="Wingdings"/>
                        <a:buChar char=""/>
                      </a:pPr>
                      <a:r>
                        <a:rPr lang="en-US" sz="1600" b="1" dirty="0">
                          <a:effectLst/>
                        </a:rPr>
                        <a:t>Human behavior and cultural/traditional factors that increase or decrease risk of H5N1</a:t>
                      </a:r>
                    </a:p>
                    <a:p>
                      <a:pPr marL="342900" lvl="0" indent="-342900">
                        <a:spcBef>
                          <a:spcPts val="0"/>
                        </a:spcBef>
                        <a:spcAft>
                          <a:spcPts val="0"/>
                        </a:spcAft>
                        <a:buClr>
                          <a:srgbClr val="76923C"/>
                        </a:buClr>
                        <a:buFont typeface="Wingdings"/>
                        <a:buChar char=""/>
                      </a:pPr>
                      <a:r>
                        <a:rPr lang="en-US" sz="1600" b="1" dirty="0">
                          <a:effectLst/>
                        </a:rPr>
                        <a:t>Animal behaviors that increase or decrease risk of </a:t>
                      </a:r>
                      <a:r>
                        <a:rPr lang="en-US" sz="1600" b="1" dirty="0" smtClean="0">
                          <a:effectLst/>
                        </a:rPr>
                        <a:t>H5N1</a:t>
                      </a:r>
                      <a:endParaRPr lang="en-US" sz="1600" b="1" dirty="0">
                        <a:effectLst/>
                        <a:latin typeface="Calibri"/>
                        <a:ea typeface="Calibri"/>
                        <a:cs typeface="Times New Roman"/>
                      </a:endParaRPr>
                    </a:p>
                  </a:txBody>
                  <a:tcPr marL="64581" marR="64581" marT="0" marB="0"/>
                </a:tc>
              </a:tr>
              <a:tr h="950717">
                <a:tc>
                  <a:txBody>
                    <a:bodyPr/>
                    <a:lstStyle/>
                    <a:p>
                      <a:pPr marL="0" marR="0" algn="ctr">
                        <a:lnSpc>
                          <a:spcPct val="115000"/>
                        </a:lnSpc>
                        <a:spcBef>
                          <a:spcPts val="0"/>
                        </a:spcBef>
                        <a:spcAft>
                          <a:spcPts val="0"/>
                        </a:spcAft>
                      </a:pPr>
                      <a:r>
                        <a:rPr lang="en-US" sz="1600" dirty="0">
                          <a:effectLst/>
                        </a:rPr>
                        <a:t>Group 3</a:t>
                      </a:r>
                    </a:p>
                    <a:p>
                      <a:pPr marL="0" marR="0" algn="ctr">
                        <a:lnSpc>
                          <a:spcPct val="115000"/>
                        </a:lnSpc>
                        <a:spcBef>
                          <a:spcPts val="0"/>
                        </a:spcBef>
                        <a:spcAft>
                          <a:spcPts val="0"/>
                        </a:spcAft>
                      </a:pPr>
                      <a:r>
                        <a:rPr lang="en-US" sz="1600" dirty="0">
                          <a:effectLst/>
                        </a:rPr>
                        <a:t>Management of H5N1</a:t>
                      </a:r>
                      <a:endParaRPr lang="en-US" sz="1600" dirty="0">
                        <a:effectLst/>
                        <a:latin typeface="Calibri"/>
                        <a:ea typeface="Calibri"/>
                        <a:cs typeface="Times New Roman"/>
                      </a:endParaRPr>
                    </a:p>
                  </a:txBody>
                  <a:tcPr marL="64581" marR="64581" marT="0" marB="0" anchor="ctr"/>
                </a:tc>
                <a:tc>
                  <a:txBody>
                    <a:bodyPr/>
                    <a:lstStyle/>
                    <a:p>
                      <a:pPr marL="0" marR="0">
                        <a:lnSpc>
                          <a:spcPct val="115000"/>
                        </a:lnSpc>
                        <a:spcBef>
                          <a:spcPts val="0"/>
                        </a:spcBef>
                        <a:spcAft>
                          <a:spcPts val="0"/>
                        </a:spcAft>
                      </a:pPr>
                      <a:r>
                        <a:rPr lang="en-US" sz="1600" b="1" dirty="0">
                          <a:effectLst/>
                        </a:rPr>
                        <a:t>Create a presentation describing the management recommendations proposed in the paper for H5N1 in live bird markets. Make sure to include:</a:t>
                      </a:r>
                    </a:p>
                    <a:p>
                      <a:pPr marL="342900" lvl="0" indent="-342900">
                        <a:spcBef>
                          <a:spcPts val="0"/>
                        </a:spcBef>
                        <a:spcAft>
                          <a:spcPts val="0"/>
                        </a:spcAft>
                        <a:buClr>
                          <a:srgbClr val="76923C"/>
                        </a:buClr>
                        <a:buFont typeface="Wingdings"/>
                        <a:buChar char=""/>
                      </a:pPr>
                      <a:r>
                        <a:rPr lang="en-US" sz="1600" b="1" dirty="0">
                          <a:effectLst/>
                        </a:rPr>
                        <a:t>Management recommendations</a:t>
                      </a:r>
                    </a:p>
                    <a:p>
                      <a:pPr marL="342900" lvl="0" indent="-342900">
                        <a:spcBef>
                          <a:spcPts val="0"/>
                        </a:spcBef>
                        <a:spcAft>
                          <a:spcPts val="0"/>
                        </a:spcAft>
                        <a:buClr>
                          <a:srgbClr val="76923C"/>
                        </a:buClr>
                        <a:buFont typeface="Wingdings"/>
                        <a:buChar char=""/>
                      </a:pPr>
                      <a:r>
                        <a:rPr lang="en-US" sz="1600" b="1" dirty="0">
                          <a:effectLst/>
                        </a:rPr>
                        <a:t>Aspects of transmission dynamics influenced by the </a:t>
                      </a:r>
                      <a:r>
                        <a:rPr lang="en-US" sz="1600" b="1" dirty="0" smtClean="0">
                          <a:effectLst/>
                        </a:rPr>
                        <a:t>management plan </a:t>
                      </a:r>
                      <a:r>
                        <a:rPr lang="en-US" sz="1600" b="1" dirty="0">
                          <a:effectLst/>
                        </a:rPr>
                        <a:t>implementation. </a:t>
                      </a:r>
                    </a:p>
                    <a:p>
                      <a:pPr marL="342900" lvl="0" indent="-342900">
                        <a:spcBef>
                          <a:spcPts val="0"/>
                        </a:spcBef>
                        <a:spcAft>
                          <a:spcPts val="0"/>
                        </a:spcAft>
                        <a:buClr>
                          <a:srgbClr val="76923C"/>
                        </a:buClr>
                        <a:buFont typeface="Wingdings"/>
                        <a:buChar char=""/>
                      </a:pPr>
                      <a:r>
                        <a:rPr lang="en-US" sz="1600" b="1" dirty="0">
                          <a:effectLst/>
                        </a:rPr>
                        <a:t>How risk factors are mitigated by the management plan suggested in the paper. </a:t>
                      </a:r>
                      <a:endParaRPr lang="en-US" sz="1600" b="1" dirty="0">
                        <a:effectLst/>
                        <a:latin typeface="Calibri"/>
                      </a:endParaRPr>
                    </a:p>
                  </a:txBody>
                  <a:tcPr marL="64581" marR="64581" marT="0" marB="0"/>
                </a:tc>
              </a:tr>
            </a:tbl>
          </a:graphicData>
        </a:graphic>
      </p:graphicFrame>
    </p:spTree>
    <p:extLst>
      <p:ext uri="{BB962C8B-B14F-4D97-AF65-F5344CB8AC3E}">
        <p14:creationId xmlns:p14="http://schemas.microsoft.com/office/powerpoint/2010/main" val="40857386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800" b="1" cap="none" dirty="0" smtClean="0"/>
              <a:t>Infectious Disease Risk Factors in an Outbreak Scenario</a:t>
            </a:r>
            <a:endParaRPr lang="en-US" sz="2800" b="1" cap="none" dirty="0"/>
          </a:p>
        </p:txBody>
      </p:sp>
    </p:spTree>
    <p:extLst>
      <p:ext uri="{BB962C8B-B14F-4D97-AF65-F5344CB8AC3E}">
        <p14:creationId xmlns:p14="http://schemas.microsoft.com/office/powerpoint/2010/main" val="18817232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Rabies</a:t>
            </a:r>
            <a:r>
              <a:rPr lang="en-US" dirty="0" smtClean="0"/>
              <a:t> </a:t>
            </a:r>
            <a:endParaRPr lang="en-US" dirty="0"/>
          </a:p>
        </p:txBody>
      </p:sp>
      <p:sp>
        <p:nvSpPr>
          <p:cNvPr id="3" name="Content Placeholder 2"/>
          <p:cNvSpPr>
            <a:spLocks noGrp="1"/>
          </p:cNvSpPr>
          <p:nvPr>
            <p:ph idx="1"/>
          </p:nvPr>
        </p:nvSpPr>
        <p:spPr/>
        <p:txBody>
          <a:bodyPr/>
          <a:lstStyle/>
          <a:p>
            <a:pPr lvl="0">
              <a:spcAft>
                <a:spcPts val="600"/>
              </a:spcAft>
            </a:pPr>
            <a:r>
              <a:rPr lang="en-US" b="1" dirty="0"/>
              <a:t>How is rabies transmitted to humans?</a:t>
            </a:r>
          </a:p>
          <a:p>
            <a:pPr lvl="0">
              <a:spcAft>
                <a:spcPts val="600"/>
              </a:spcAft>
            </a:pPr>
            <a:r>
              <a:rPr lang="en-US" b="1" dirty="0"/>
              <a:t>What are the symptoms and outcome of rabies infection in humans?</a:t>
            </a:r>
          </a:p>
          <a:p>
            <a:pPr lvl="0">
              <a:spcAft>
                <a:spcPts val="600"/>
              </a:spcAft>
            </a:pPr>
            <a:r>
              <a:rPr lang="en-US" b="1" dirty="0"/>
              <a:t>Which animal species can be infected with rabies?</a:t>
            </a:r>
          </a:p>
          <a:p>
            <a:pPr lvl="0">
              <a:spcAft>
                <a:spcPts val="600"/>
              </a:spcAft>
            </a:pPr>
            <a:r>
              <a:rPr lang="en-US" b="1" dirty="0"/>
              <a:t>Which animal species transmit rabies to humans?</a:t>
            </a:r>
          </a:p>
          <a:p>
            <a:pPr lvl="0">
              <a:spcAft>
                <a:spcPts val="600"/>
              </a:spcAft>
            </a:pPr>
            <a:r>
              <a:rPr lang="en-US" b="1" dirty="0"/>
              <a:t>What risk factors increase the risk of rabies infection to domestic animals?  To humans</a:t>
            </a:r>
            <a:r>
              <a:rPr lang="en-US" b="1" dirty="0" smtClean="0"/>
              <a:t>?</a:t>
            </a:r>
          </a:p>
          <a:p>
            <a:pPr lvl="0">
              <a:spcAft>
                <a:spcPts val="600"/>
              </a:spcAft>
            </a:pPr>
            <a:r>
              <a:rPr lang="en-US" b="1" dirty="0" smtClean="0"/>
              <a:t>Vaccine available for animals? Important?</a:t>
            </a:r>
          </a:p>
          <a:p>
            <a:pPr lvl="0">
              <a:spcAft>
                <a:spcPts val="600"/>
              </a:spcAft>
            </a:pPr>
            <a:r>
              <a:rPr lang="en-US" b="1" dirty="0" smtClean="0"/>
              <a:t>Vaccine in humans (post-exposure prophylaxis)?</a:t>
            </a:r>
            <a:endParaRPr lang="en-US" b="1" dirty="0"/>
          </a:p>
          <a:p>
            <a:pPr>
              <a:spcAft>
                <a:spcPts val="600"/>
              </a:spcAft>
            </a:pPr>
            <a:endParaRPr lang="en-US" dirty="0"/>
          </a:p>
        </p:txBody>
      </p:sp>
    </p:spTree>
    <p:extLst>
      <p:ext uri="{BB962C8B-B14F-4D97-AF65-F5344CB8AC3E}">
        <p14:creationId xmlns:p14="http://schemas.microsoft.com/office/powerpoint/2010/main" val="39773037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0" y="2828836"/>
            <a:ext cx="4572000" cy="1200329"/>
          </a:xfrm>
          <a:prstGeom prst="rect">
            <a:avLst/>
          </a:prstGeom>
        </p:spPr>
        <p:txBody>
          <a:bodyPr>
            <a:spAutoFit/>
          </a:bodyPr>
          <a:lstStyle/>
          <a:p>
            <a:pPr lvl="0"/>
            <a:r>
              <a:rPr lang="en-US" dirty="0"/>
              <a:t>YouTube - Hydrophobia in advanced Rabies, Nepal </a:t>
            </a:r>
            <a:r>
              <a:rPr lang="en-US" dirty="0" smtClean="0">
                <a:hlinkClick r:id="rId5" action="ppaction://hlinkfile"/>
              </a:rPr>
              <a:t>/www.youtube.com/watch?v=bd6Vv0C64wU</a:t>
            </a:r>
            <a:endParaRPr lang="en-US" dirty="0">
              <a:effectLst/>
            </a:endParaRPr>
          </a:p>
        </p:txBody>
      </p:sp>
      <p:sp>
        <p:nvSpPr>
          <p:cNvPr id="4" name="Title 1"/>
          <p:cNvSpPr txBox="1">
            <a:spLocks/>
          </p:cNvSpPr>
          <p:nvPr/>
        </p:nvSpPr>
        <p:spPr>
          <a:xfrm>
            <a:off x="426128" y="408372"/>
            <a:ext cx="8260672" cy="1039427"/>
          </a:xfrm>
          <a:prstGeom prst="rect">
            <a:avLst/>
          </a:prstGeom>
        </p:spPr>
        <p:txBody>
          <a:bodyPr/>
          <a:lstStyle>
            <a:lvl1pPr algn="ctr" defTabSz="914400" rtl="0" eaLnBrk="1" latinLnBrk="0" hangingPunct="1">
              <a:spcBef>
                <a:spcPct val="0"/>
              </a:spcBef>
              <a:buNone/>
              <a:defRPr sz="3500" kern="1200" cap="all" baseline="0">
                <a:solidFill>
                  <a:schemeClr val="accent3"/>
                </a:solidFill>
                <a:latin typeface="+mj-lt"/>
                <a:ea typeface="+mj-ea"/>
                <a:cs typeface="+mj-cs"/>
              </a:defRPr>
            </a:lvl1pPr>
          </a:lstStyle>
          <a:p>
            <a:r>
              <a:rPr lang="en-US" b="1" dirty="0" smtClean="0"/>
              <a:t>Rabies VIDEO, NEPAL</a:t>
            </a:r>
            <a:r>
              <a:rPr lang="en-US" dirty="0" smtClean="0"/>
              <a:t> </a:t>
            </a:r>
            <a:endParaRPr lang="en-US" dirty="0"/>
          </a:p>
        </p:txBody>
      </p:sp>
    </p:spTree>
    <p:extLst>
      <p:ext uri="{BB962C8B-B14F-4D97-AF65-F5344CB8AC3E}">
        <p14:creationId xmlns:p14="http://schemas.microsoft.com/office/powerpoint/2010/main" val="16095454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xQTEhIUExQUFRUUFBQUFRYVFRQUFhUYFBUWFhQUFRUYHCkgGBolHhUUIjEhJikrLi8uFx80ODMsNygtLisBCgoKDg0OGxAQGywkICQsLSwsLCwsLCwsLCwsLCwsLCwsLC8sLCwsLCwsLCwsLCwsLCwsLCwsLCwsLCwsLCwsLP/AABEIAMwAyAMBEQACEQEDEQH/xAAcAAABBAMBAAAAAAAAAAAAAAAABAUGBwECAwj/xAA/EAACAQMBBgMFBgQGAQUBAAABAgMABBEhBQYSMUFRE2FxByIygZEUQlJyobEjYsHRM1OCkuHwsiU0Q0TSJP/EABsBAAEFAQEAAAAAAAAAAAAAAAABAgMEBQYH/8QAOBEAAQMCBAMGAwkAAgMBAAAAAQACAwQRBRIhMSJBURMyYYGRoQZxwRQjM0JSsdHh8ILxFUPiYv/aAAwDAQACEQMRAD8AvGhCKEIoQihCKEIoQtaRCDSWI2QbLm8yjmQPU0j5Gt3KUBx5Ln9uj/Gv1qD7VF+pLkd0W6TqeRB+dSRyxu7pQWFdal1TTdZpEIpULNKhFCEUIRQhFCEUIRQhFCEUIRQhFCEUIRQhFCEUIRQhFCE0bQ2ukfuj3m7dvU1kV2Kx0+m7vT6K1FSul30TJcbVkf72B2XT9etczU4rUzDU2HktFlGyPfVJQaynEu3U9iOS7JTQBzCaSei7IKQgDcKu4NSmGZl5Ej/varUNZLH+G63kqzmApdDtNh8Qz6aVs03xDO38Vmbxvb6KAwpdDeK3I69jW9SYlTz902PRQliVVqJqzQhFCEUIRQhFCEUIRQhFCEUIRQhFCEUIRQhFCFrSeCS9gm3bd14cRI+JjgeWeZrNxSq7GAnrorFJDnlt0URFcG7h0C6LZbimJlyu0SFiAASfKpGtLnZGc+Sie4MHEU5wbIkPPC+uv6Vqw4DUvPFwjrv9VRfVs5JWmxj+IfT/AJq0Pht4/P7f2oTVX5LJ2Uw5EVG74clOz/b+1H2/gub2Ljpn0NU5MIqYxdzb+YR2gXJl71nvYWmx4fdNuEogvWXzHY/0Na9HjE8HC85h02+hTC1LH2pEq5d1QZx7x4degzXU0NdFWaRanomEJUrZ1BBHQjXNXdQbD0SWG62pfFJut6VKihCKEIoQihCKEIoQihCKEIoQihC1pPFJuE07xQZhJH3Tn+9Y+Nw56bTlqrlDJaX5qLVxDd9Vu80r2fZGRsDQc2Pb/mrtBSGqmyhVqmoEYUrtLNYxhR69z6mu5paWOnbljFlhvkLt1ie9RdC2vYamoajEYIDZ7telkrIXO7qTna69FNZL/iKFvcZfzt9FIIPFA2t/L+v/ABUY+Jb7x2/5f/KQw25rddpj8JqVnxFDsW28/wCk3s10+1Rtz/WrQxKjn731/hMIIXJrJG1U49Nf0qvLhFNUjNAbev8AKXMkd1YnBDKGUjByMg56EdqyqjD56bidr47eyN1D7vdqa3Jl2bMYG5mBiTA/op+A+n6V0WG/FLHNEWJNzt5Pvlyj5Btz5lQvjI1jTnuxv8JZfs15H9muhgBW+CTsUJ79q6abDz2IqKZ3aRnna1vI6pokvo7RTus9SooQihCKEIoQihCKEIoQihCKEIoQihC5yICCDqCMH586Y5t0KI3+zWjJwCV6Ea/I1xOIYa6nkOQcJ2+q2oaoSM4jYpLtbfK12agSRuKU6sianJ6GugoGNggDIxmJ35KlMO1dmdp0Ueb2x28hC8LxKebEfuegpa6OtfHZmnobpIhTA8Tv3U02NbpOiyRyKynXK6/Xsaw6fAHSNzOfbqLX+qlmqC02y38bp3j2Ug55NaseAUre9r6/yqjp3FdxYp+GrbcIoxsz3KZ2jlt9jT8Ip/8A4ul/R7lJmWDYp2+lMdhFIfye5SZlxbZo+6xFUn4C0axPyn5X+qW61zKn8wpubEKXvDtB5N/lItOFJOXut+9RZaSuPBwyeZ/gIvdMW8e70NynhToDoeFhgOvmh5jGlMpKutwabPHoTuNOIfPWybJGCEn3a2nPautreN4iEhbe6/F2imH3X7HrXVtqqavYZqcZXjvx3va+1nWCa3hOUqcCk3TzotqVCKEIoQihCKEIoQihCKEIoQihCKEKLb/7xixtHl++fdjHdjVac8IYw2upoGBxJdsvMN3cvK7PIxZ2JJJ7/wBh2qSMCNlmbBD3Pddzt+Q6LFpaPK4SNSzHoP3Y9AOtBeI23doEob2gyjdTP2Yb3GxuRE7ZgduE66KSdGHkahe0t++jGvPxHJObxDsTt1XpFXBGRqOY+fKrIcOSrWK2FKdUarNFkIoQikFwhFKhJp7UN5HuKoVOHw1Gjm+f9IKZdubPaSPgLFGBzFKvONhyPmO47VThqZqF2SpGeM6H8tx5XKRwuFEtgb1CZns71FjuFPAQceHL+XPI9ceelWcW+HnU0Ta6hOeLdumXJ13JLrqGOYAZXbqf2d1gBW6aAny7mq1JiWazZTY9VMLjvJxBrcSrNCEUIRQhFCEUIRQhFCEUIRQhFCFQ/t92oWuILcHSNC7erHT9qrsAdMXFTt0ZkHP6KBbN2fEqia6YiM54I11eXHMjsg71BLM+5ji7w59P5U7GAcTl22lvIWQxQRrBEdCFxxOOxI6eVMgpGtdmldmPonPqDbJFoPVNVknF4ijUmM49RquPOrj72a5w0VaNovZupXrHYMLLbQK3xCNAfXApkDcsICjlN3JxqwUw7LalQihCKEIoQsUlkLV0BGDTHMzIUE393MS6TiGFlUe4/LlqEfuP2qHD8QnwWQ24oD3htl87EndQTMBbfmmLcjeeQSfYrzKzIeFGbm2OSN3OOR61Y+I/h+IN+3UJ4Hau+h1N9flooopDmyu3GysW3uSvmP29K5ikxB8Fmu1b+38qynKNwRkV0ccjHtzhPvddKlQihCKVCKEIoQihCKEIoQsGhC8re0PagudoXMgORx8CnyTTT9agiNxm2urNuPh/L9Uw3E7Oct0AA8gOQA6CnizdRsUy5PCVypQ4g8KDrq5Tf2P7JFxtBeIZSNC7ev3c/Sq0zQ8NjKkaezGdui9KCrdraKre62pUIoQihCKEIoQikshFCE2bbsjNBIisVYqeBhzVxqjA+tKzK1wzajmkOtwVVF7bDatt4yLwXtuAJFXQtjOn1BKnoQRVyne74erPs79aeTY7Wtv+onfwVJw7YXHeCk+4O8X2uAh/8aLCyDln8L488H5iue+IcHGHz3j7j9W+FtxuTzUsD84UshkKnSsennfE7TY8uqmabFOMMwaujpqkShPXWrKFmlQihCKELFCEUiFrRfqgaqI+0recWVnIQR4kgKRjrk6cWOwqvM/UMG59lLCw6vOwXmP9fPr5mnlLulUVtxj3NWHNOpx95O/mOlJdOASZFJIABJJwAOZPYDvTnENabnTqkyuJyt9F6H9kW6htLcySD+LNgnyHQVBB944yEacksxA4By3Vi1cVdFCFqKCgW5INIUWW1KhFCEUIRQhammO0F0KidtXh2dtaZ1HumTidR95JPeIHmDk/KutdhzcUwtsZ735T0PqPdZzzkkT5tCMWl/b3sX/t7zEcpHINJgq/oefyNctTl2IYdLh8/wCNDbL5k32sNh1KmOj8/IqwxXHAh1ieanHesukZxrUsbiw504FL4ZOIV0NPUCZvinXXarSEUIRQhIn2gglWHPvsrOB2CkDJ7Zz+hqJ0mtk4M0uldSk6JgGqSbRvVhjeVzhUUsT6VHI/KLn/ALTmsLzYLy7vtvQ99M0rfCueBew7nzOBUEEZYS5/eKsyPBAa3YbeN1w3ntlim8FFA8JERiObuVDOxPmT9BUyiCaW8ufTpr0ptk66vjchdmuIJSimR0wsj41KYDKw6OCRnPeqLQIbiY6cj/SnlcXDNErQrTJKoLpTkqKEKJ7f3xjhJSMeLINDg4VT2J6nyrNqMQbDwt1KvU+HOn4joFnd28vLjhlcxLEToOElmHXBzp60+ldUPOZ+gSVUdPHwtNypXV9UkUIRQhFCFoaQalA3VJ+2S2AvUb8cKn/axH9a7D4bcX0rmdCs+rHElO47i9sLiyc+9GP4Z7BslCPysP1FYGPxuwzE48QZ3XXB9APH9k+H7xmTorG2a7NFGWGGKKWHY41FcRMxgncGbclOO7ZKxTN9U4LeJ8HNWIJexObknhOINdAlWppUm4uo/vXvALVFCgNI+eEHkAObHyqnW1Ip23G5VukpjUHw5pg3CV57iaeQlmVQMnqXPQdAAvLzqjhxMszpCruItEULYlYC1st2WPzVfe2q4K7P4QcB5FVj/L1x3PlVeZ1ntYrFPw3K86y656DXT/vWpiTmTQ22nRSrejZks0aX6IWhkij8Rhj3JEHhycQznGQNfMUEJAotim2TlIt0pyRcQAkF4zNEfwTQAkEfmUspHUc6C0PGV2yA4xuzM3VveyffkXaCCU4lUDHmOmKrxF0b+zdt+X6qWZrXt7VnmFZOaulU+Sgu+W851ghbuJHH/gvb1rGr64A9mzzWvRUJI7R/koLWHzW1fKNFLvZ7tNllMJOVkBKjsw549Rz9K2cLmyv7NZWKQXjEw3VkVufNYixRc80luiBTdBZORTrm6SyDRbW6OSqP21x/x7U945R9GX+9dX8NkFkl+o+qo1feb5qMezu5MV9FrpJmI/6tR+oFSfE1L9ow11t26+6ihOV9uqu7OOdeSs14uqv21sthUiLLYUJyXQH3RW/TH7tqctjVgCzkhuRoqs36kLXcgPJVVR6Yz/WuaxFxdMegXRYfZkNx5p/9mZHhzjqHUn5jT9jV7CXgRuVLFmkyNKm1a9uSyr81599t+8Bmult1P8OAaju7dfl/Wq0fG8ydNlZIs0eKrYVL9E2/EpBdX7RrZXMeqrEYGT7nFGf4kTeTq4P1PSlumps2vZCKQhMmNgHiPP3HGUBPcaj1FNKcEu3ObF3Eeih2P5RG2c+VKDz5otfQJBsLaD28kUseeNMEAfe/l+dRytzi3+CkjOQ/ur82xvi0kSLEpQsgMjHQrkaoB0PnWRU4iXNyM81dp6EB2d/kogwrI30Wvc7laEU7YpQ6wuV0gmZGVkJDKcgjpinxyFjs45Jjm5hlOxVi7B3xSXhSUcEhIXqVYnlg9Ce1b9LiDZdHbrBqKB0Wo2UrrS+aofJVV7RfaNc2Fx4EcURBXiDFiTzxqoGlV2ukcTrZWGsZbb3UPHtlv8/DD6cJ/fNFjbv+yAGX7qnXs99povZRBOgjlI90qcq2OY8jTRnieA5D47BIfbO38a1HaOU/Ur/au1+HMpjefEfVZdX3m+ahGxEJubcDmZo8f7hWviLw2mkJ2soGC7geqt3fa/8ABs5mB95h4a/mfTT9a8TphxN8L+66PC6cVFWGFP6DQeg/alus9wW4pboCXQj3RXQUw+7alW2asHeyBqLqD7+bGJInUZGOGTyx8LemuvpWJitOR961amHVWVjoimfdfaP2aXJzwMOF8foceX9aoUNV2Et3bFXKyB08em6sO5vFELSqQQFLAjXOBpXRSSNbEXdOfzWExl35DuV5P2zdmWeaQnPFIx/XA/akhjDYmNCmkOYly4RxZR2/CUH+8n+1Pc7MQEltC5Ldj3iLxxS58GbAfGpjZc+HMo6lcn1BNOAH5dUzhKWbbsnSG2V8FkaWJSuokjPA8bx/iX3npDcbpWJ73Hgu4PHKxRhbiExFpxqoOdVUanmcjTpVOXEYodHalWGUr5U7bH3ditgCPfcDHG3P5DpWFUV8kx6DotOKmZEOJOLiqYVoG2q5laeL7JQeanm52w0a1YyoG8Vs4I6DRde/M/Ouhw+nBhLjzWJX1H3oyHurW53BQn3JWUdmXj+mopsmEtLiWut5X+qezFHtGo/3onPYu60NueIkyOOTMMcPoOh86t01AyLiOruuyq1Na6YWOwSrebawtraaY/cUkeZ6VLPJaO19TsoomZ32OgXlTaF688jyyEl5G4mJ158h6CnAZU9zknpTqmhdrS7aJ1kQkMh4gRpy5j0pHtzBOYbODlZ2/t8ZZbfOpW1jz6vknPnyrr/hZpNBnP5j+yza78bKuG4lp4l7D2TMh/0jT9SKk+J6n7Ph8h62Huq8LczyOikW/d5495a2q6hHQv8AmcjGfQD9a8tpW5Y7+i7vCIezpJak87W8rqyKrNNjZcrZbLqafHxPyfq+iVOIFdUAhFB5oSG4n/ixxnGHV856kYwP3qrNMGztiP5r+ylY28ZeOSYNqbpAktCQv8h5fI9PSs6qwnN+EbeFvrdWoq5zRdwueqYry3ngilBDKhRuLqh0PX+tZghqafgOgPyVvtI5HB25C8+pyH/eddWBZZY0u1SPc/Zi3LTwsxXiRGBAyfcY5wPnWfXVH2djZPmrEDc92qW2u41qnxeJJ+ZsD6AVjyYzK4cOn++StspWhPsFqkaKiKFVOLhA+7xYJK55ZwKoPqJJdX6qdkUYQ1Rg2Uurt1yYU8FOFmrQrRsl3Ym7eG58K2lfkeHhX8zaDFXqOPPUBqjqX5IrqwPZHtZrjZ8fGcvHlCTzIBIUnz0rponOLnxnlZYMwJAd1W3tI3im2ekFxGFePxPDmjOhbjHulW6EYP1pZM2YBrrX8EkYYWnMFEIPaos15HLh47eGCQyKdSzMVwQOv/NQvLgQ92/JTMYLGNcd4dvzXexJp5SB4k/CgA+FM4APc1GATIA43A2ShoYTZVBVy91DZFGyVOO7+ymuriGFRq7gHyXTiJ+X70yWTJGSlZYvylS/eS6El1My/CG4E/LH7q/LT9a9Hwun+zUbI+g/fVY0788rnKUbiqtrbXF7INCOCMcs8PPHq2B8q4T4yru2qYqLpcnztb9uq0MMpDNJkG5TbuIj3G0BK/vEcczHzOg/U1zFRwQ3C7rGLU1EI27bK3wazGuvquJslNoMnPatXDI88mb9P1SJdXQpq1pUnNMG9KkCOReaMf1xj9qwccaQGSj8t/ey0aAgudGfzfROmz7sSIrjrzHYjmK1KWoFQwPHNU5YjG/KU374x5s7gDqlJWm8JCkpfxBbxXlJE0H/AHlT3uubJN9E67t7R+z3Ech+EZV/ytzPy0qvWw9tE5injOWQFW7kHUag4II651BHka40tc3QrUHEtXWk1G6W5auTCng3TrlaFaASi6TzXSK6IzAPIcIvMnGucDkPOrDIXlpkGw3TXStY7Lz5KK78bRRg0IwxjHE5zorkgIB3PxVsYVAQO0P5uXyVOsfm4eitX2ObLaGwUuMGQ8WPLX+9adOCZXy8ja3kqNRawZ0Up3g2LFdwPBMMo31BHIjzqw6IEfLZV2vLDmXmjaNglve3FsrEx+9EGbHX4ST0GartkdJH2h3VtrbGx5qyNwdli/2PPZOxjeOUg6ZKHOVyO1Aa7tHFo6W+qa67A1wVa74bsSbPmWKV0csvGOHOgzgEg8ialY7NdrhayaWjLobpkijLEKoJYnAAGSc9AKc52a7jyS5TfNZXDu5u6dlWM13NgXMq8EY/AX0UeuuTVjDaV1XVsvsDso55ezjLG+aimyNmvPLHDHzY4z0UDmx8q7vEsQZQ0z6l+oHvf1WLFHc9nzKfN+NprmO0h0htxw6H4nGhJ9NfmTXkMTnzvdUy9569JwOgNPEJD3jspH7LNm8Mcs5H+KQq/lTOSPUn9Ko4lMC9sXS/vZU/iGcPnEfIKeis9r7DTdc4RZONvHwiuyoqYQRBvVMK71dTVrSE2CEk2hbCSNk7jT1HKq9XAJoXMT4Jezka9RfYt8YXKvorHDfykaZrlcNqvsshY/Y97w6LZq4O3jzt3Ul2tB4kMijqhx9K6upYXxuCxoH5JGuXlba1p4c8qdnJHodRUEEokja8K69mWSy4BKC7mmAX1Uk2BvPJbqEYeJGOQzhlHkeo8qo1dDHPrex9VPHJZSiHeu2bm5XyZT+4rKfh07dBqFa+0Ba3G9Vqv3y3kqkmlZh05Ogsj7RH+VMW1N8mKMYE4QCFLvqQWzjC9M4OuelaEGFNH4puoH1bx3VGbK/m8UsmXnkHCG+Jxnnw+dar448ga7Rqptc7Pl58kt2VDwXVtAOF2adPGPxAkn4M9eHJ17mkfxML9uieNHhv5huvU0aBQFAwAAAB0xVpgDRboqN8xJK3pSLDRINdCvMvtT2W0N/KWGkh4lPfv/SqlNwh0Z1I+quy8ZaRzTZsfey6tg3gycJYAE4ycLoBnqB0pDTxuNyNeSY2VpFik1/t6eYkzMJCRjLqCfLDcxininbGNreaHPzN11Vjewa2jaScsqs6YKkgZGnSiUE1IDkO4YbgLv7Tdv8A2m4EMZzHASoxrxyHRj545D513GD0ZhiMr9Cdj0CyJ3lzsgWG/wDTLYj/AO5cLqf8mPt5HX5n0rgMZxQ4tVZW/gM2/wD0TvyBG3iulwHCu0dnftz8eiiuyNnPcSpEnNzz7Dqx8qrSyiIF7+S7apqGwRGV2yvSwtFijSNBhUAUD06muWMoe8uO5Xn0r3PcXv57pytIsnPQVr4RSdtIJTsFA8pwFdZZRLNKhFCEUIUY3l2br4qjn8f9GrmcbodO2Z/y+i1MPqP/AFnyWdgbUxiN/wDST/4mjCMSv91L5FJWUv8A7Gqo/afsZVuZHiIPAQJAOahs8JI7D3hmrsbhDI+Dkdvqg53s7T1UKVKndoNEga1u2y3EdR3CXRBjoukLVwkSpGuCbfNt6JakSJCRKHJZkYqhC8Iw3AHJBwTk9OlP43P4PVLa0fF6LhJtYhSkKLCpGGKnidh2Ln+lOFOL/enN0CjfNl0aLDmVKvY5u2094sxH8KD3s9C3IAelLIQ89ndMLSwZr6HZeigKuKqs0ITDvJuxBepwzLnHI9RVaSAPOYaHr/SkZMWNLRsvNe9uzYre6lhhLMsZxlu/XHlypkDi5tnbqxMwNIcmfFS20UXdN1K9w9pyQfahEcO8IwQMnQ4bHng1LTNY6shkl7ut/TRPeHOikY3laym2y9mps6IXVyAZ2H8CE81OOZ/m159Ki+IPiB+JS/YqTSMd93XpoQCLW5FNwrCH1D7c+vT3UN2hevNI0kh4mY5J/YAdBWXExrG9m0L0aCJsTAxmw2Vo7gbveBF4sg/iygaHmi8+H1PWsHEKrtpez/KFyeLVn2h/ZDutUyij4iB/31qrSU7qibsx5rGc6zfAp0jQAACu8ghEDMgVclb1KOiRZpyEUIRQhaOgIIPI0hAIshRTa2zfDOR8J5Ht5VxWK4d2Bzt7q2aap7XR3mq93q3bmExvLU8bleGWFtRIo6L/AG+lTUGIxOh+zT8I5FJI17Hdo3zChiRwzaxMIn1zDKeHDdQrnmPI1suEkZs7iHXb2TG5H930/tdV2JN+EevGuPrmqxqYtg72Kl7NaybN4f8AEliT/Vxt8lFSCS44W3TSxJpJ0X/CUk/5j8x5onQ+tTcR758k3Qd31SjZOw5riGUQoZHaVM+ihiSSfNhSulaJACmFmaPi9VKt3fZBM7BrpgiaZUak+Rqcdo8ZQLeP9KDMxupNz0291cmxtlR2sSxRKFUfr5mrEMTWDKNeqqve5xuE51MmooQuE74Vj2BP0FRSuIYT0SttmAXlDb+WuZ2PWRv3qtTuDYmgK7KwmUpPYbOkmkWOJC7tyVefmT0AHU1I+QRgvcbBqitlJzK1dhbvwbIjFzcsJLlgeBF5Lpqqdz3b9K5qprH4i/sY9Ixud7/srlHRSzyZWeaiu2NqyXMpklOp0AHJR0UdsVowQMgYImrtqWmFNHkHLfx/iylPs/3X8Qi4mX+GNY1P3yDoxH4R+tZ2JVpZ91Hud/D/ALWPi+I5W/Z49z3irPUZNYkbDI4Bu5XMXs3VOdtBwjzrucOoW0sduZ3VVzrld8VoWTUChCzSoRQhYNIdEIpULnPCGBDDINRyxtkaWuCVri03CjV9s8xnPNTyP9DXC4phrqZ2cC7VrQVHaaFRPefcyC8y3+HN/mAZ4uwkHX96SixeWnOV+rem1kr4+irHbW7M1ocSp7vIOuqN6HofWulhrYpxeM3UQYkUcQFPcSd1IAunBTbnZOtpdXJ7G7Lhhkfvj9ST/QU+h1le7pb6qvW8LWs+asjFauqzkUIRRbohFHzQuFymVYdwR9RUctxG5Aveyo+D2dzXE7vIRFEWzn4nbPPhXp6muXdjMUETQ3Vw5bLWqC0SZgpDdX1psqMxW6Bpj8Qzls9DK/8ASqghnxBwdObN6f6ys0OGSVPFsxV7tLaEk7mSVuJj9AOgA6Ct2OKOJuRosF18FOyGPJGLBSnczc4zkTTjEPNUOhk7Ejov71nV2IdiOyj7xWRieK9n93DvzP8AgrTijwAAMAaADy5D0rnmMc9/DqT7rlXEON3JztLbh1POuzwvDewbnfq4+yrPfmSqtpRooQsUIWaEIoQo7tDfixh4uO4UlWKlVyzhlOGHCBnQ1djw6pktZu/oonTxt3Kh20Pawzt4dlas7HkXyWP5YkyT9flWmzA2gZp32+X8lVnVdzwBLN2N67m3aOHamFM7HwnYoHQ6e7Ki/Cp4hg+Rz5R1VFDKC+l/LuNbeR69U+OVzSBJzViSRgjB1rAe0OaWnYq4DbZM95svGqcu39q5XEMCc27oNR+n+7q5DUW0KbHjBBVgCDoQRofIg865gHI650IVu6i21twbeX3oyYWP4RxJ/tzp8jWpBjMjBaTiHp9EKP3Ps6uFzwSRP25ofprWjHjNORdwt7pM+4Vnbm2wtrdY3IDZ1Hpgc6u0OKUjWcTrE/NVas55BZP/ANsT8Qq//wCYo/1+xVXsnrBvE/FTHY1R/r9il7J65vfr0yaqS4/SMHDxeo+icIiuL7RJ5DFZcvxLI78NlvO/0UggTNtneGKAZmkAPRebH0UVQvW178x28v6Vumo3zOyxi6rvb+/ssoKQDwkOnFnLn/8ANa1HhMcDQ95ufRdHR4KyMh0mp6f4qMbPsJJ34IlLsT0159SenrWm+VkLbu0C1p5mRNzyGw9VYm7G4qx4kuMO+hCc0X1/Ea56rxYudaIWHX+rLmq7F3TNyRaN/f2U6jjydKoU9O6Z1hrfksQusE5W9vjU867bD8NbTDM7Vx5qo599OSUVqpiY9t7WlTha2RZkRn+0cB45F4MYiRF5uxJ58scqtwQMdcSHKTbLfQa8yeg91G95Hd16qK7O9q8YYx3lvJbuOeMvj8ykKw+hrRkwR9s0Lw4en8hQNqxezhZTTZe37a4GYZo38gw4h6qdaypaaWI8bSFYbI12xTnUCeihCim824ttdSid1bjUHiVCFE2B7queh8xjzrRpcSmhZ2YOnU8vkoJIGPOYqsFjuru4WC2tFtTbv7wizG8XFoTLPodQDjvgkVvEwQRmSWTPmHPW9ugVOz3uytbaye59ztnQSvJJeNOUJfwOKLxHZTnhZyw4j5aVVbX1UrA1seW+mbWw8v8AtSGCNpuXX8FNNm78xO0azwz2vinERuECLIewOdDqOYHMVlS4c9oJjcH23ynZWGzg7i3zUqIrOU9kmubRX58+451n1mHU9SPvBr1T2SFuya59nsvLUfr8xXJ1mB1FPqw5h6fUq4yoBScCsEgbqe4WcUaHupFmm6lICVkUuV3RBSe78XH8Lgz/AD5/YVNAYSbypo7I95R+/wBlbQlyDdRoO0aFf1zmtaKpoojdjL+a0IqilYPw7+dkyR+zVycvcrk8yIyxPzLVaOPMb3W+/wDS0RjzLcMd/P8ApPGzvZ/bJq5eU/zaL/tFU5cYlk7rcvnf6KnLjFQ88PCPVSi0tEiXhjVUXsowP+azZJXynM83WRI9zzxJZBAW5cu9XsOw2WqdmaNP1f0mPka0J0ggCjT613NFRR0rMrd+qqOeXG66irqao1vPvdZ24eKWRi2MOsQYsgblxMvwE9NRV6loZ5SHsHyvz/lQyTMboSoDZbtwzMZtjXpjkA1hcsjfInUr5EMPOtl9XIwZK2O46j/ftZVRG06xO16LN7vbNERBtiyWVejlQrYHMofhfpyK0kdDG/7yjksen88x7oMzhwytun7Yns7spJI7pUlEJXiFvMv3s+6zZOeHH3T/AMVUnxWoY0xEjN+of73UrKZhOYbdFYtYitooQihCbtsbNE8M0YYxtKhQyKPeHPHbOMnTPU1LBMY3teRexvZNe27SOqp/aWw22QuXtYrlnzwXDcTRRcgFaArgN1yW646V08VQK82a8tA3bzPnfbyWe5nYi5F/FKNm7mJCou9qyCKMHiWAY4mJPFwkDkP5FHrjqyXEHSHsaQXP6v8AfuUrYA3jl9F2vNvX+1pD9kzbQQEvxl+AAgHBlkGhONeEaDr3pjKamoW/e8TnaWtf0H1SmSSY8OgCm24e90d7C/xq8Cp4rSlNQwbEnEoC68DdBjFZWIULqd42s69rft7qzBKHt+SeNnbehndkiLEjPvcD8DY0JWTHCw9DVSWlkiGZ2l/EX9N1I2QONglstqrcx8+tZdVQQVP4jbqUPISKXZp6HPr/AHrnKr4Zubwu8rf2rDaiyTPasOlY82D1UepZ7hTCcFcyMVmvhezvBO7yxikzEpTfks4osfmk+eqyopzGZjwhDiDulMVsTWzBhE8vKw9VA4sCVw2QHPWuipcCgZZ0nEfT6qJ0pKVha3QABYKFV3vJ7R2hnFusLQE4zNcKSFB5OsS6sPPPyrdpcJEkfaF2bwb+1z/CqSVOV2W1vmkOyt/LiG98G9mtnhKlvFjxwgEZRlI7/hIzrUsuGxSQdpA1wd0P+901s7mvs8iy47wWMUkN5NsqRpXnb/8AqRHLEIxZmKR4ySWPnoTjnT6eR7XsZViwb3SRz8Ske0EExG991Gbezhv3jFnFJb3YZQ6ploFA5y8eeKEjHLvp51fc+SmaTM4OZyvv8rbFQhoktkFj7K4d39izJCEvZVumDKy8SDCcPLBIyx/mNczUVEbn5oG5B89/90V9jCBZ5un6qW6kWaVKihCKEIoQihChW+Ps8jvXMomkjlwcZJkj5aAKT7g0Hw49K1aLFH07cmUEeh/vzVaanEmt0xbX3Y2lPHHbcNra2qD3hE7cLY1LODqe+PrVuGspInGXie89R+yjfFI4BugCj+09ppHGuzdl5k8QgTTL8U7kY4VxyTHM8sfMm5FC57jVVWlth0H8qFzwB2cfr1TvLtFNhxLbQIJryYK0zHPCp1CKANW5kBfUnng1hE7En9rIbRjb6/2VLmEAyt1JXaPf+5intI5HjnabgE0QhaFoS7BQgJOWYZPMDl56NOGQyRvc0Ftr2N7g25+A80oncHAHW/hspHe+0GFLqS2WKaRo+LjZAmPcGX4QWBbA7dtM1QZhUjoRKXAA7Xvz8lKahodlAUi2HtSO6gjnizwOMjOM88a49KoVFO6GQxu3CmY4OFwk29G2Us4DNJG7oGUMECEji0B95hpnA+dJT0JqpOzBAPj/AEiSQRtuUw7O31gmVJBa3IieUQ+IUjKqxIA4+FyQNRripJfhyJhLTlzAXtc7eGijbVl2utk7zbw2KNIjTRB4uIupJyvDzyMVWZgQIDmxb7FSmoA0zLO0N4rSCBJ2kXw5NIygLGTyRRqakiwlz5CxrNRv4fNI6doFyd1y2ZvhbSTm2PHDMNPDmXgJOM4B5E1Yfhb4o+1Fi3qDdME7S7LsVGtr7/yfaLqGJoIRbhuEzhiZmTRkByAnlzzWnDhbOyY94Ls3Tl4+KgdUHMQLC3Xmn/cXeWa8RvHtnhZQCHKsI5Afw8QyD5a+valX0cdO4dm8OHTmFNDK544hZLN7t14r+Lgk911yY5AMshP7g4GRUdHWPpn5m7cx1SyxCQWKqbd+C4hmnsHtvtkQfEsaahGxpJHIfgbBHMj5V0dQ6KSNtQ1+Q20J5+BHNUWBzSYyLhTX2e7hPaTNcSvhirKkSni4VY//ACPgBjgDkAOvlWXiOJtnYImD5n+ArEFOWHMVYVYqtooQihCKEIoQihCKEIoQsUl0LNKhN8exbdZfGWGNZcEcaqFOG55xzqY1EpZkLjbomhjQb2TFtrc7jvI76FkEqY4klUtG+BhWyCCrDvryFW4a/LAYHg2PMbj+VE+G7843XRra/Xxp5GhmZUzBbRphQ45HxX97P0pofTOysaC0c3E8vkEtn6k69Aq23k2RdveRz29rPFO/DI6hSUjmB1Il+EqcA8+pzW7SzwNgMcjwWjQdSPluqcjHl4c0G6s/eDZt9K6m3u0t0VdV8LjLN1JJPLtisCnlpmNPaMLj87K69shPCbKJe0UTQbLEVzcCaaWdCThUAA97hRefCOEanqa0sN7OSrzxNytA+ar1F2xWcbklIvZ7u9LPbW0sV28axXZd4R8DBWUke6QckDGuRry7y4jVMilex0YN22B5/wC+SbTxktBB57Ju318OLbitIFKM8DOGwV4WwrFs9ANflU9Dmfh5Dd7G37pk1mz3PgpP7Ud0Gmt7c2kYIt/EXwkH3JOAkoPIoNOufKs/Cq4RyO7U962p6i/8qepiJaMnJNsDW7QRz/ZZ7jaI8MGOUXBYOp+IkjCAYyDpip3CUSGPOGxa6jLt9U0ZbB1ru8087xbhyTzx3lvKsFzhHkUglDIoHvKw1HYgg5HbrWpsSZHGYJG5ma262T5KcudnabFOzbFup7i1muZIo1ti7eHAZGErMAMuWwABw6aHmdarfaIIonsjBOa2ptpbopMrnEF3JSms5TIpULNCEUIRQhFCEUIRQhFCEUIRQhFCEUIRQhFCEUIRQhFCEkvNmQy4MsUchAwC6KxA7AkaVIyWRndcR8ikLQdwix2ZDDxeFFHHxY4uBVXi4c8OcDXGT9TRJNJJ3yTbqka0N2C0n2Pbuxd4InY82aNGJx3JFK2eVoytcQPmgtadbJaowMDQCok5ZoQihCKEIoQihCKEIoQihCKEIoQihCKEIoQihCKEIoQihCKEIoQihCKELFIhGaVCwDQhZoQihCCKEIxQhZoQihCKEIoQihCKEIoQv//Z">
            <a:hlinkClick r:id="rId2"/>
          </p:cNvPr>
          <p:cNvSpPr>
            <a:spLocks noChangeAspect="1" noChangeArrowheads="1"/>
          </p:cNvSpPr>
          <p:nvPr/>
        </p:nvSpPr>
        <p:spPr bwMode="auto">
          <a:xfrm>
            <a:off x="28575" y="-1165225"/>
            <a:ext cx="2381250" cy="242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data:image/jpeg;base64,/9j/4AAQSkZJRgABAQAAAQABAAD/2wCEAAkGBxQTEhIUExQUFRUUFBQUFRYVFRQUFhUYFBUWFhQUFRUYHCkgGBolHhUUIjEhJikrLi8uFx80ODMsNygtLisBCgoKDg0OGxAQGywkICQsLSwsLCwsLCwsLCwsLCwsLCwsLC8sLCwsLCwsLCwsLCwsLCwsLCwsLCwsLCwsLCwsLP/AABEIAMwAyAMBEQACEQEDEQH/xAAcAAABBAMBAAAAAAAAAAAAAAAABAUGBwECAwj/xAA/EAACAQMBBgMFBgQGAQUBAAABAgMABBEhBQYSMUFRE2FxByIygZEUQlJyobEjYsHRM1OCkuHwsiU0Q0TSJP/EABsBAAEFAQEAAAAAAAAAAAAAAAABAgMEBQYH/8QAOBEAAQMCBAMGAwkAAgMBAAAAAQACAwQRBRIhMSJBURMyYYGRoQZxwRQjM0JSsdHh8ILxFUPiYv/aAAwDAQACEQMRAD8AvGhCKEIoQihCKEIoQtaRCDSWI2QbLm8yjmQPU0j5Gt3KUBx5Ln9uj/Gv1qD7VF+pLkd0W6TqeRB+dSRyxu7pQWFdal1TTdZpEIpULNKhFCEUIRQhFCEUIRQhFCEUIRQhFCEUIRQhFCEUIRQhFCE0bQ2ukfuj3m7dvU1kV2Kx0+m7vT6K1FSul30TJcbVkf72B2XT9etczU4rUzDU2HktFlGyPfVJQaynEu3U9iOS7JTQBzCaSei7IKQgDcKu4NSmGZl5Ej/varUNZLH+G63kqzmApdDtNh8Qz6aVs03xDO38Vmbxvb6KAwpdDeK3I69jW9SYlTz902PRQliVVqJqzQhFCEUIRQhFCEUIRQhFCEUIRQhFCEUIRQhFCFrSeCS9gm3bd14cRI+JjgeWeZrNxSq7GAnrorFJDnlt0URFcG7h0C6LZbimJlyu0SFiAASfKpGtLnZGc+Sie4MHEU5wbIkPPC+uv6Vqw4DUvPFwjrv9VRfVs5JWmxj+IfT/AJq0Pht4/P7f2oTVX5LJ2Uw5EVG74clOz/b+1H2/gub2Ljpn0NU5MIqYxdzb+YR2gXJl71nvYWmx4fdNuEogvWXzHY/0Na9HjE8HC85h02+hTC1LH2pEq5d1QZx7x4degzXU0NdFWaRanomEJUrZ1BBHQjXNXdQbD0SWG62pfFJut6VKihCKEIoQihCKEIoQihCKEIoQihC1pPFJuE07xQZhJH3Tn+9Y+Nw56bTlqrlDJaX5qLVxDd9Vu80r2fZGRsDQc2Pb/mrtBSGqmyhVqmoEYUrtLNYxhR69z6mu5paWOnbljFlhvkLt1ie9RdC2vYamoajEYIDZ7telkrIXO7qTna69FNZL/iKFvcZfzt9FIIPFA2t/L+v/ABUY+Jb7x2/5f/KQw25rddpj8JqVnxFDsW28/wCk3s10+1Rtz/WrQxKjn731/hMIIXJrJG1U49Nf0qvLhFNUjNAbev8AKXMkd1YnBDKGUjByMg56EdqyqjD56bidr47eyN1D7vdqa3Jl2bMYG5mBiTA/op+A+n6V0WG/FLHNEWJNzt5Pvlyj5Btz5lQvjI1jTnuxv8JZfs15H9muhgBW+CTsUJ79q6abDz2IqKZ3aRnna1vI6pokvo7RTus9SooQihCKEIoQihCKEIoQihCKEIoQihC5yICCDqCMH586Y5t0KI3+zWjJwCV6Ea/I1xOIYa6nkOQcJ2+q2oaoSM4jYpLtbfK12agSRuKU6sianJ6GugoGNggDIxmJ35KlMO1dmdp0Ueb2x28hC8LxKebEfuegpa6OtfHZmnobpIhTA8Tv3U02NbpOiyRyKynXK6/Xsaw6fAHSNzOfbqLX+qlmqC02y38bp3j2Ug55NaseAUre9r6/yqjp3FdxYp+GrbcIoxsz3KZ2jlt9jT8Ip/8A4ul/R7lJmWDYp2+lMdhFIfye5SZlxbZo+6xFUn4C0axPyn5X+qW61zKn8wpubEKXvDtB5N/lItOFJOXut+9RZaSuPBwyeZ/gIvdMW8e70NynhToDoeFhgOvmh5jGlMpKutwabPHoTuNOIfPWybJGCEn3a2nPautreN4iEhbe6/F2imH3X7HrXVtqqavYZqcZXjvx3va+1nWCa3hOUqcCk3TzotqVCKEIoQihCKEIoQihCKEIoQihCKEKLb/7xixtHl++fdjHdjVac8IYw2upoGBxJdsvMN3cvK7PIxZ2JJJ7/wBh2qSMCNlmbBD3Pddzt+Q6LFpaPK4SNSzHoP3Y9AOtBeI23doEob2gyjdTP2Yb3GxuRE7ZgduE66KSdGHkahe0t++jGvPxHJObxDsTt1XpFXBGRqOY+fKrIcOSrWK2FKdUarNFkIoQikFwhFKhJp7UN5HuKoVOHw1Gjm+f9IKZdubPaSPgLFGBzFKvONhyPmO47VThqZqF2SpGeM6H8tx5XKRwuFEtgb1CZns71FjuFPAQceHL+XPI9ceelWcW+HnU0Ta6hOeLdumXJ13JLrqGOYAZXbqf2d1gBW6aAny7mq1JiWazZTY9VMLjvJxBrcSrNCEUIRQhFCEUIRQhFCEUIRQhFCFQ/t92oWuILcHSNC7erHT9qrsAdMXFTt0ZkHP6KBbN2fEqia6YiM54I11eXHMjsg71BLM+5ji7w59P5U7GAcTl22lvIWQxQRrBEdCFxxOOxI6eVMgpGtdmldmPonPqDbJFoPVNVknF4ijUmM49RquPOrj72a5w0VaNovZupXrHYMLLbQK3xCNAfXApkDcsICjlN3JxqwUw7LalQihCKEIoQsUlkLV0BGDTHMzIUE393MS6TiGFlUe4/LlqEfuP2qHD8QnwWQ24oD3htl87EndQTMBbfmmLcjeeQSfYrzKzIeFGbm2OSN3OOR61Y+I/h+IN+3UJ4Hau+h1N9flooopDmyu3GysW3uSvmP29K5ikxB8Fmu1b+38qynKNwRkV0ccjHtzhPvddKlQihCKVCKEIoQihCKEIoQsGhC8re0PagudoXMgORx8CnyTTT9agiNxm2urNuPh/L9Uw3E7Oct0AA8gOQA6CnizdRsUy5PCVypQ4g8KDrq5Tf2P7JFxtBeIZSNC7ev3c/Sq0zQ8NjKkaezGdui9KCrdraKre62pUIoQihCKEIoQikshFCE2bbsjNBIisVYqeBhzVxqjA+tKzK1wzajmkOtwVVF7bDatt4yLwXtuAJFXQtjOn1BKnoQRVyne74erPs79aeTY7Wtv+onfwVJw7YXHeCk+4O8X2uAh/8aLCyDln8L488H5iue+IcHGHz3j7j9W+FtxuTzUsD84UshkKnSsennfE7TY8uqmabFOMMwaujpqkShPXWrKFmlQihCKELFCEUiFrRfqgaqI+0recWVnIQR4kgKRjrk6cWOwqvM/UMG59lLCw6vOwXmP9fPr5mnlLulUVtxj3NWHNOpx95O/mOlJdOASZFJIABJJwAOZPYDvTnENabnTqkyuJyt9F6H9kW6htLcySD+LNgnyHQVBB944yEacksxA4By3Vi1cVdFCFqKCgW5INIUWW1KhFCEUIRQhammO0F0KidtXh2dtaZ1HumTidR95JPeIHmDk/KutdhzcUwtsZ735T0PqPdZzzkkT5tCMWl/b3sX/t7zEcpHINJgq/oefyNctTl2IYdLh8/wCNDbL5k32sNh1KmOj8/IqwxXHAh1ieanHesukZxrUsbiw504FL4ZOIV0NPUCZvinXXarSEUIRQhIn2gglWHPvsrOB2CkDJ7Zz+hqJ0mtk4M0uldSk6JgGqSbRvVhjeVzhUUsT6VHI/KLn/ALTmsLzYLy7vtvQ99M0rfCueBew7nzOBUEEZYS5/eKsyPBAa3YbeN1w3ntlim8FFA8JERiObuVDOxPmT9BUyiCaW8ufTpr0ptk66vjchdmuIJSimR0wsj41KYDKw6OCRnPeqLQIbiY6cj/SnlcXDNErQrTJKoLpTkqKEKJ7f3xjhJSMeLINDg4VT2J6nyrNqMQbDwt1KvU+HOn4joFnd28vLjhlcxLEToOElmHXBzp60+ldUPOZ+gSVUdPHwtNypXV9UkUIRQhFCFoaQalA3VJ+2S2AvUb8cKn/axH9a7D4bcX0rmdCs+rHElO47i9sLiyc+9GP4Z7BslCPysP1FYGPxuwzE48QZ3XXB9APH9k+H7xmTorG2a7NFGWGGKKWHY41FcRMxgncGbclOO7ZKxTN9U4LeJ8HNWIJexObknhOINdAlWppUm4uo/vXvALVFCgNI+eEHkAObHyqnW1Ip23G5VukpjUHw5pg3CV57iaeQlmVQMnqXPQdAAvLzqjhxMszpCruItEULYlYC1st2WPzVfe2q4K7P4QcB5FVj/L1x3PlVeZ1ntYrFPw3K86y656DXT/vWpiTmTQ22nRSrejZks0aX6IWhkij8Rhj3JEHhycQznGQNfMUEJAotim2TlIt0pyRcQAkF4zNEfwTQAkEfmUspHUc6C0PGV2yA4xuzM3VveyffkXaCCU4lUDHmOmKrxF0b+zdt+X6qWZrXt7VnmFZOaulU+Sgu+W851ghbuJHH/gvb1rGr64A9mzzWvRUJI7R/koLWHzW1fKNFLvZ7tNllMJOVkBKjsw549Rz9K2cLmyv7NZWKQXjEw3VkVufNYixRc80luiBTdBZORTrm6SyDRbW6OSqP21x/x7U945R9GX+9dX8NkFkl+o+qo1feb5qMezu5MV9FrpJmI/6tR+oFSfE1L9ow11t26+6ihOV9uqu7OOdeSs14uqv21sthUiLLYUJyXQH3RW/TH7tqctjVgCzkhuRoqs36kLXcgPJVVR6Yz/WuaxFxdMegXRYfZkNx5p/9mZHhzjqHUn5jT9jV7CXgRuVLFmkyNKm1a9uSyr81599t+8Bmult1P8OAaju7dfl/Wq0fG8ydNlZIs0eKrYVL9E2/EpBdX7RrZXMeqrEYGT7nFGf4kTeTq4P1PSlumps2vZCKQhMmNgHiPP3HGUBPcaj1FNKcEu3ObF3Eeih2P5RG2c+VKDz5otfQJBsLaD28kUseeNMEAfe/l+dRytzi3+CkjOQ/ur82xvi0kSLEpQsgMjHQrkaoB0PnWRU4iXNyM81dp6EB2d/kogwrI30Wvc7laEU7YpQ6wuV0gmZGVkJDKcgjpinxyFjs45Jjm5hlOxVi7B3xSXhSUcEhIXqVYnlg9Ce1b9LiDZdHbrBqKB0Wo2UrrS+aofJVV7RfaNc2Fx4EcURBXiDFiTzxqoGlV2ukcTrZWGsZbb3UPHtlv8/DD6cJ/fNFjbv+yAGX7qnXs99povZRBOgjlI90qcq2OY8jTRnieA5D47BIfbO38a1HaOU/Ur/au1+HMpjefEfVZdX3m+ahGxEJubcDmZo8f7hWviLw2mkJ2soGC7geqt3fa/8ABs5mB95h4a/mfTT9a8TphxN8L+66PC6cVFWGFP6DQeg/alus9wW4pboCXQj3RXQUw+7alW2asHeyBqLqD7+bGJInUZGOGTyx8LemuvpWJitOR961amHVWVjoimfdfaP2aXJzwMOF8foceX9aoUNV2Et3bFXKyB08em6sO5vFELSqQQFLAjXOBpXRSSNbEXdOfzWExl35DuV5P2zdmWeaQnPFIx/XA/akhjDYmNCmkOYly4RxZR2/CUH+8n+1Pc7MQEltC5Ldj3iLxxS58GbAfGpjZc+HMo6lcn1BNOAH5dUzhKWbbsnSG2V8FkaWJSuokjPA8bx/iX3npDcbpWJ73Hgu4PHKxRhbiExFpxqoOdVUanmcjTpVOXEYodHalWGUr5U7bH3ditgCPfcDHG3P5DpWFUV8kx6DotOKmZEOJOLiqYVoG2q5laeL7JQeanm52w0a1YyoG8Vs4I6DRde/M/Ouhw+nBhLjzWJX1H3oyHurW53BQn3JWUdmXj+mopsmEtLiWut5X+qezFHtGo/3onPYu60NueIkyOOTMMcPoOh86t01AyLiOruuyq1Na6YWOwSrebawtraaY/cUkeZ6VLPJaO19TsoomZ32OgXlTaF688jyyEl5G4mJ158h6CnAZU9zknpTqmhdrS7aJ1kQkMh4gRpy5j0pHtzBOYbODlZ2/t8ZZbfOpW1jz6vknPnyrr/hZpNBnP5j+yza78bKuG4lp4l7D2TMh/0jT9SKk+J6n7Ph8h62Huq8LczyOikW/d5495a2q6hHQv8AmcjGfQD9a8tpW5Y7+i7vCIezpJak87W8rqyKrNNjZcrZbLqafHxPyfq+iVOIFdUAhFB5oSG4n/ixxnGHV856kYwP3qrNMGztiP5r+ylY28ZeOSYNqbpAktCQv8h5fI9PSs6qwnN+EbeFvrdWoq5zRdwueqYry3ngilBDKhRuLqh0PX+tZghqafgOgPyVvtI5HB25C8+pyH/eddWBZZY0u1SPc/Zi3LTwsxXiRGBAyfcY5wPnWfXVH2djZPmrEDc92qW2u41qnxeJJ+ZsD6AVjyYzK4cOn++StspWhPsFqkaKiKFVOLhA+7xYJK55ZwKoPqJJdX6qdkUYQ1Rg2Uurt1yYU8FOFmrQrRsl3Ym7eG58K2lfkeHhX8zaDFXqOPPUBqjqX5IrqwPZHtZrjZ8fGcvHlCTzIBIUnz0rponOLnxnlZYMwJAd1W3tI3im2ekFxGFePxPDmjOhbjHulW6EYP1pZM2YBrrX8EkYYWnMFEIPaos15HLh47eGCQyKdSzMVwQOv/NQvLgQ92/JTMYLGNcd4dvzXexJp5SB4k/CgA+FM4APc1GATIA43A2ShoYTZVBVy91DZFGyVOO7+ymuriGFRq7gHyXTiJ+X70yWTJGSlZYvylS/eS6El1My/CG4E/LH7q/LT9a9Hwun+zUbI+g/fVY0788rnKUbiqtrbXF7INCOCMcs8PPHq2B8q4T4yru2qYqLpcnztb9uq0MMpDNJkG5TbuIj3G0BK/vEcczHzOg/U1zFRwQ3C7rGLU1EI27bK3wazGuvquJslNoMnPatXDI88mb9P1SJdXQpq1pUnNMG9KkCOReaMf1xj9qwccaQGSj8t/ey0aAgudGfzfROmz7sSIrjrzHYjmK1KWoFQwPHNU5YjG/KU374x5s7gDqlJWm8JCkpfxBbxXlJE0H/AHlT3uubJN9E67t7R+z3Ech+EZV/ytzPy0qvWw9tE5injOWQFW7kHUag4II651BHka40tc3QrUHEtXWk1G6W5auTCng3TrlaFaASi6TzXSK6IzAPIcIvMnGucDkPOrDIXlpkGw3TXStY7Lz5KK78bRRg0IwxjHE5zorkgIB3PxVsYVAQO0P5uXyVOsfm4eitX2ObLaGwUuMGQ8WPLX+9adOCZXy8ja3kqNRawZ0Up3g2LFdwPBMMo31BHIjzqw6IEfLZV2vLDmXmjaNglve3FsrEx+9EGbHX4ST0GartkdJH2h3VtrbGx5qyNwdli/2PPZOxjeOUg6ZKHOVyO1Aa7tHFo6W+qa67A1wVa74bsSbPmWKV0csvGOHOgzgEg8ialY7NdrhayaWjLobpkijLEKoJYnAAGSc9AKc52a7jyS5TfNZXDu5u6dlWM13NgXMq8EY/AX0UeuuTVjDaV1XVsvsDso55ezjLG+aimyNmvPLHDHzY4z0UDmx8q7vEsQZQ0z6l+oHvf1WLFHc9nzKfN+NprmO0h0htxw6H4nGhJ9NfmTXkMTnzvdUy9569JwOgNPEJD3jspH7LNm8Mcs5H+KQq/lTOSPUn9Ko4lMC9sXS/vZU/iGcPnEfIKeis9r7DTdc4RZONvHwiuyoqYQRBvVMK71dTVrSE2CEk2hbCSNk7jT1HKq9XAJoXMT4Jezka9RfYt8YXKvorHDfykaZrlcNqvsshY/Y97w6LZq4O3jzt3Ul2tB4kMijqhx9K6upYXxuCxoH5JGuXlba1p4c8qdnJHodRUEEokja8K69mWSy4BKC7mmAX1Uk2BvPJbqEYeJGOQzhlHkeo8qo1dDHPrex9VPHJZSiHeu2bm5XyZT+4rKfh07dBqFa+0Ba3G9Vqv3y3kqkmlZh05Ogsj7RH+VMW1N8mKMYE4QCFLvqQWzjC9M4OuelaEGFNH4puoH1bx3VGbK/m8UsmXnkHCG+Jxnnw+dar448ga7Rqptc7Pl58kt2VDwXVtAOF2adPGPxAkn4M9eHJ17mkfxML9uieNHhv5huvU0aBQFAwAAAB0xVpgDRboqN8xJK3pSLDRINdCvMvtT2W0N/KWGkh4lPfv/SqlNwh0Z1I+quy8ZaRzTZsfey6tg3gycJYAE4ycLoBnqB0pDTxuNyNeSY2VpFik1/t6eYkzMJCRjLqCfLDcxininbGNreaHPzN11Vjewa2jaScsqs6YKkgZGnSiUE1IDkO4YbgLv7Tdv8A2m4EMZzHASoxrxyHRj545D513GD0ZhiMr9Cdj0CyJ3lzsgWG/wDTLYj/AO5cLqf8mPt5HX5n0rgMZxQ4tVZW/gM2/wD0TvyBG3iulwHCu0dnftz8eiiuyNnPcSpEnNzz7Dqx8qrSyiIF7+S7apqGwRGV2yvSwtFijSNBhUAUD06muWMoe8uO5Xn0r3PcXv57pytIsnPQVr4RSdtIJTsFA8pwFdZZRLNKhFCEUIUY3l2br4qjn8f9GrmcbodO2Z/y+i1MPqP/AFnyWdgbUxiN/wDST/4mjCMSv91L5FJWUv8A7Gqo/afsZVuZHiIPAQJAOahs8JI7D3hmrsbhDI+Dkdvqg53s7T1UKVKndoNEga1u2y3EdR3CXRBjoukLVwkSpGuCbfNt6JakSJCRKHJZkYqhC8Iw3AHJBwTk9OlP43P4PVLa0fF6LhJtYhSkKLCpGGKnidh2Ln+lOFOL/enN0CjfNl0aLDmVKvY5u2094sxH8KD3s9C3IAelLIQ89ndMLSwZr6HZeigKuKqs0ITDvJuxBepwzLnHI9RVaSAPOYaHr/SkZMWNLRsvNe9uzYre6lhhLMsZxlu/XHlypkDi5tnbqxMwNIcmfFS20UXdN1K9w9pyQfahEcO8IwQMnQ4bHng1LTNY6shkl7ut/TRPeHOikY3laym2y9mps6IXVyAZ2H8CE81OOZ/m159Ki+IPiB+JS/YqTSMd93XpoQCLW5FNwrCH1D7c+vT3UN2hevNI0kh4mY5J/YAdBWXExrG9m0L0aCJsTAxmw2Vo7gbveBF4sg/iygaHmi8+H1PWsHEKrtpez/KFyeLVn2h/ZDutUyij4iB/31qrSU7qibsx5rGc6zfAp0jQAACu8ghEDMgVclb1KOiRZpyEUIRQhaOgIIPI0hAIshRTa2zfDOR8J5Ht5VxWK4d2Bzt7q2aap7XR3mq93q3bmExvLU8bleGWFtRIo6L/AG+lTUGIxOh+zT8I5FJI17Hdo3zChiRwzaxMIn1zDKeHDdQrnmPI1suEkZs7iHXb2TG5H930/tdV2JN+EevGuPrmqxqYtg72Kl7NaybN4f8AEliT/Vxt8lFSCS44W3TSxJpJ0X/CUk/5j8x5onQ+tTcR758k3Qd31SjZOw5riGUQoZHaVM+ihiSSfNhSulaJACmFmaPi9VKt3fZBM7BrpgiaZUak+Rqcdo8ZQLeP9KDMxupNz0291cmxtlR2sSxRKFUfr5mrEMTWDKNeqqve5xuE51MmooQuE74Vj2BP0FRSuIYT0SttmAXlDb+WuZ2PWRv3qtTuDYmgK7KwmUpPYbOkmkWOJC7tyVefmT0AHU1I+QRgvcbBqitlJzK1dhbvwbIjFzcsJLlgeBF5Lpqqdz3b9K5qprH4i/sY9Ixud7/srlHRSzyZWeaiu2NqyXMpklOp0AHJR0UdsVowQMgYImrtqWmFNHkHLfx/iylPs/3X8Qi4mX+GNY1P3yDoxH4R+tZ2JVpZ91Hud/D/ALWPi+I5W/Z49z3irPUZNYkbDI4Bu5XMXs3VOdtBwjzrucOoW0sduZ3VVzrld8VoWTUChCzSoRQhYNIdEIpULnPCGBDDINRyxtkaWuCVri03CjV9s8xnPNTyP9DXC4phrqZ2cC7VrQVHaaFRPefcyC8y3+HN/mAZ4uwkHX96SixeWnOV+rem1kr4+irHbW7M1ocSp7vIOuqN6HofWulhrYpxeM3UQYkUcQFPcSd1IAunBTbnZOtpdXJ7G7Lhhkfvj9ST/QU+h1le7pb6qvW8LWs+asjFauqzkUIRRbohFHzQuFymVYdwR9RUctxG5Aveyo+D2dzXE7vIRFEWzn4nbPPhXp6muXdjMUETQ3Vw5bLWqC0SZgpDdX1psqMxW6Bpj8Qzls9DK/8ASqghnxBwdObN6f6ys0OGSVPFsxV7tLaEk7mSVuJj9AOgA6Ct2OKOJuRosF18FOyGPJGLBSnczc4zkTTjEPNUOhk7Ejov71nV2IdiOyj7xWRieK9n93DvzP8AgrTijwAAMAaADy5D0rnmMc9/DqT7rlXEON3JztLbh1POuzwvDewbnfq4+yrPfmSqtpRooQsUIWaEIoQo7tDfixh4uO4UlWKlVyzhlOGHCBnQ1djw6pktZu/oonTxt3Kh20Pawzt4dlas7HkXyWP5YkyT9flWmzA2gZp32+X8lVnVdzwBLN2N67m3aOHamFM7HwnYoHQ6e7Ki/Cp4hg+Rz5R1VFDKC+l/LuNbeR69U+OVzSBJzViSRgjB1rAe0OaWnYq4DbZM95svGqcu39q5XEMCc27oNR+n+7q5DUW0KbHjBBVgCDoQRofIg865gHI650IVu6i21twbeX3oyYWP4RxJ/tzp8jWpBjMjBaTiHp9EKP3Ps6uFzwSRP25ofprWjHjNORdwt7pM+4Vnbm2wtrdY3IDZ1Hpgc6u0OKUjWcTrE/NVas55BZP/ANsT8Qq//wCYo/1+xVXsnrBvE/FTHY1R/r9il7J65vfr0yaqS4/SMHDxeo+icIiuL7RJ5DFZcvxLI78NlvO/0UggTNtneGKAZmkAPRebH0UVQvW178x28v6Vumo3zOyxi6rvb+/ssoKQDwkOnFnLn/8ANa1HhMcDQ95ufRdHR4KyMh0mp6f4qMbPsJJ34IlLsT0159SenrWm+VkLbu0C1p5mRNzyGw9VYm7G4qx4kuMO+hCc0X1/Ea56rxYudaIWHX+rLmq7F3TNyRaN/f2U6jjydKoU9O6Z1hrfksQusE5W9vjU867bD8NbTDM7Vx5qo599OSUVqpiY9t7WlTha2RZkRn+0cB45F4MYiRF5uxJ58scqtwQMdcSHKTbLfQa8yeg91G95Hd16qK7O9q8YYx3lvJbuOeMvj8ykKw+hrRkwR9s0Lw4en8hQNqxezhZTTZe37a4GYZo38gw4h6qdaypaaWI8bSFYbI12xTnUCeihCim824ttdSid1bjUHiVCFE2B7queh8xjzrRpcSmhZ2YOnU8vkoJIGPOYqsFjuru4WC2tFtTbv7wizG8XFoTLPodQDjvgkVvEwQRmSWTPmHPW9ugVOz3uytbaye59ztnQSvJJeNOUJfwOKLxHZTnhZyw4j5aVVbX1UrA1seW+mbWw8v8AtSGCNpuXX8FNNm78xO0azwz2vinERuECLIewOdDqOYHMVlS4c9oJjcH23ynZWGzg7i3zUqIrOU9kmubRX58+451n1mHU9SPvBr1T2SFuya59nsvLUfr8xXJ1mB1FPqw5h6fUq4yoBScCsEgbqe4WcUaHupFmm6lICVkUuV3RBSe78XH8Lgz/AD5/YVNAYSbypo7I95R+/wBlbQlyDdRoO0aFf1zmtaKpoojdjL+a0IqilYPw7+dkyR+zVycvcrk8yIyxPzLVaOPMb3W+/wDS0RjzLcMd/P8ApPGzvZ/bJq5eU/zaL/tFU5cYlk7rcvnf6KnLjFQ88PCPVSi0tEiXhjVUXsowP+azZJXynM83WRI9zzxJZBAW5cu9XsOw2WqdmaNP1f0mPka0J0ggCjT613NFRR0rMrd+qqOeXG66irqao1vPvdZ24eKWRi2MOsQYsgblxMvwE9NRV6loZ5SHsHyvz/lQyTMboSoDZbtwzMZtjXpjkA1hcsjfInUr5EMPOtl9XIwZK2O46j/ftZVRG06xO16LN7vbNERBtiyWVejlQrYHMofhfpyK0kdDG/7yjksen88x7oMzhwytun7Yns7spJI7pUlEJXiFvMv3s+6zZOeHH3T/AMVUnxWoY0xEjN+of73UrKZhOYbdFYtYitooQihCbtsbNE8M0YYxtKhQyKPeHPHbOMnTPU1LBMY3teRexvZNe27SOqp/aWw22QuXtYrlnzwXDcTRRcgFaArgN1yW646V08VQK82a8tA3bzPnfbyWe5nYi5F/FKNm7mJCou9qyCKMHiWAY4mJPFwkDkP5FHrjqyXEHSHsaQXP6v8AfuUrYA3jl9F2vNvX+1pD9kzbQQEvxl+AAgHBlkGhONeEaDr3pjKamoW/e8TnaWtf0H1SmSSY8OgCm24e90d7C/xq8Cp4rSlNQwbEnEoC68DdBjFZWIULqd42s69rft7qzBKHt+SeNnbehndkiLEjPvcD8DY0JWTHCw9DVSWlkiGZ2l/EX9N1I2QONglstqrcx8+tZdVQQVP4jbqUPISKXZp6HPr/AHrnKr4Zubwu8rf2rDaiyTPasOlY82D1UepZ7hTCcFcyMVmvhezvBO7yxikzEpTfks4osfmk+eqyopzGZjwhDiDulMVsTWzBhE8vKw9VA4sCVw2QHPWuipcCgZZ0nEfT6qJ0pKVha3QABYKFV3vJ7R2hnFusLQE4zNcKSFB5OsS6sPPPyrdpcJEkfaF2bwb+1z/CqSVOV2W1vmkOyt/LiG98G9mtnhKlvFjxwgEZRlI7/hIzrUsuGxSQdpA1wd0P+901s7mvs8iy47wWMUkN5NsqRpXnb/8AqRHLEIxZmKR4ySWPnoTjnT6eR7XsZViwb3SRz8Ske0EExG991Gbezhv3jFnFJb3YZQ6ploFA5y8eeKEjHLvp51fc+SmaTM4OZyvv8rbFQhoktkFj7K4d39izJCEvZVumDKy8SDCcPLBIyx/mNczUVEbn5oG5B89/90V9jCBZ5un6qW6kWaVKihCKEIoQihChW+Ps8jvXMomkjlwcZJkj5aAKT7g0Hw49K1aLFH07cmUEeh/vzVaanEmt0xbX3Y2lPHHbcNra2qD3hE7cLY1LODqe+PrVuGspInGXie89R+yjfFI4BugCj+09ppHGuzdl5k8QgTTL8U7kY4VxyTHM8sfMm5FC57jVVWlth0H8qFzwB2cfr1TvLtFNhxLbQIJryYK0zHPCp1CKANW5kBfUnng1hE7En9rIbRjb6/2VLmEAyt1JXaPf+5intI5HjnabgE0QhaFoS7BQgJOWYZPMDl56NOGQyRvc0Ftr2N7g25+A80oncHAHW/hspHe+0GFLqS2WKaRo+LjZAmPcGX4QWBbA7dtM1QZhUjoRKXAA7Xvz8lKahodlAUi2HtSO6gjnizwOMjOM88a49KoVFO6GQxu3CmY4OFwk29G2Us4DNJG7oGUMECEji0B95hpnA+dJT0JqpOzBAPj/AEiSQRtuUw7O31gmVJBa3IieUQ+IUjKqxIA4+FyQNRripJfhyJhLTlzAXtc7eGijbVl2utk7zbw2KNIjTRB4uIupJyvDzyMVWZgQIDmxb7FSmoA0zLO0N4rSCBJ2kXw5NIygLGTyRRqakiwlz5CxrNRv4fNI6doFyd1y2ZvhbSTm2PHDMNPDmXgJOM4B5E1Yfhb4o+1Fi3qDdME7S7LsVGtr7/yfaLqGJoIRbhuEzhiZmTRkByAnlzzWnDhbOyY94Ls3Tl4+KgdUHMQLC3Xmn/cXeWa8RvHtnhZQCHKsI5Afw8QyD5a+valX0cdO4dm8OHTmFNDK544hZLN7t14r+Lgk911yY5AMshP7g4GRUdHWPpn5m7cx1SyxCQWKqbd+C4hmnsHtvtkQfEsaahGxpJHIfgbBHMj5V0dQ6KSNtQ1+Q20J5+BHNUWBzSYyLhTX2e7hPaTNcSvhirKkSni4VY//ACPgBjgDkAOvlWXiOJtnYImD5n+ArEFOWHMVYVYqtooQihCKEIoQihCKEIoQsUl0LNKhN8exbdZfGWGNZcEcaqFOG55xzqY1EpZkLjbomhjQb2TFtrc7jvI76FkEqY4klUtG+BhWyCCrDvryFW4a/LAYHg2PMbj+VE+G7843XRra/Xxp5GhmZUzBbRphQ45HxX97P0pofTOysaC0c3E8vkEtn6k69Aq23k2RdveRz29rPFO/DI6hSUjmB1Il+EqcA8+pzW7SzwNgMcjwWjQdSPluqcjHl4c0G6s/eDZt9K6m3u0t0VdV8LjLN1JJPLtisCnlpmNPaMLj87K69shPCbKJe0UTQbLEVzcCaaWdCThUAA97hRefCOEanqa0sN7OSrzxNytA+ar1F2xWcbklIvZ7u9LPbW0sV28axXZd4R8DBWUke6QckDGuRry7y4jVMilex0YN22B5/wC+SbTxktBB57Ju318OLbitIFKM8DOGwV4WwrFs9ANflU9Dmfh5Dd7G37pk1mz3PgpP7Ud0Gmt7c2kYIt/EXwkH3JOAkoPIoNOufKs/Cq4RyO7U962p6i/8qepiJaMnJNsDW7QRz/ZZ7jaI8MGOUXBYOp+IkjCAYyDpip3CUSGPOGxa6jLt9U0ZbB1ru8087xbhyTzx3lvKsFzhHkUglDIoHvKw1HYgg5HbrWpsSZHGYJG5ma262T5KcudnabFOzbFup7i1muZIo1ti7eHAZGErMAMuWwABw6aHmdarfaIIonsjBOa2ptpbopMrnEF3JSms5TIpULNCEUIRQhFCEUIRQhFCEUIRQhFCEUIRQhFCEUIRQhFCEkvNmQy4MsUchAwC6KxA7AkaVIyWRndcR8ikLQdwix2ZDDxeFFHHxY4uBVXi4c8OcDXGT9TRJNJJ3yTbqka0N2C0n2Pbuxd4InY82aNGJx3JFK2eVoytcQPmgtadbJaowMDQCok5ZoQihCKEIoQihCKEIoQihCKEIoQihCKEIoQihCKEIoQihCKEIoQihCKELFIhGaVCwDQhZoQihCCKEIxQhZoQihCKEIoQihCKEIoQv//Z">
            <a:hlinkClick r:id="rId2"/>
          </p:cNvPr>
          <p:cNvSpPr>
            <a:spLocks noChangeAspect="1" noChangeArrowheads="1"/>
          </p:cNvSpPr>
          <p:nvPr/>
        </p:nvSpPr>
        <p:spPr bwMode="auto">
          <a:xfrm>
            <a:off x="180975" y="-1012825"/>
            <a:ext cx="2381250" cy="242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3165" y="1961388"/>
            <a:ext cx="2877670" cy="2935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638800" y="5583794"/>
            <a:ext cx="3200400" cy="261610"/>
          </a:xfrm>
          <a:prstGeom prst="rect">
            <a:avLst/>
          </a:prstGeom>
          <a:noFill/>
        </p:spPr>
        <p:txBody>
          <a:bodyPr wrap="square" rtlCol="0">
            <a:spAutoFit/>
          </a:bodyPr>
          <a:lstStyle/>
          <a:p>
            <a:pPr algn="r"/>
            <a:r>
              <a:rPr lang="en-US" sz="1100" dirty="0" smtClean="0"/>
              <a:t>Source:  www.balidiscovery.com</a:t>
            </a:r>
            <a:endParaRPr lang="en-US" sz="1100" dirty="0"/>
          </a:p>
        </p:txBody>
      </p:sp>
      <p:sp>
        <p:nvSpPr>
          <p:cNvPr id="5" name="Title 4"/>
          <p:cNvSpPr>
            <a:spLocks noGrp="1"/>
          </p:cNvSpPr>
          <p:nvPr>
            <p:ph type="title"/>
          </p:nvPr>
        </p:nvSpPr>
        <p:spPr/>
        <p:txBody>
          <a:bodyPr/>
          <a:lstStyle/>
          <a:p>
            <a:r>
              <a:rPr lang="en-US" dirty="0" smtClean="0"/>
              <a:t>Case Study</a:t>
            </a:r>
            <a:endParaRPr lang="en-US" dirty="0"/>
          </a:p>
        </p:txBody>
      </p:sp>
    </p:spTree>
    <p:extLst>
      <p:ext uri="{BB962C8B-B14F-4D97-AF65-F5344CB8AC3E}">
        <p14:creationId xmlns:p14="http://schemas.microsoft.com/office/powerpoint/2010/main" val="1726251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Rabies case scenario</a:t>
            </a:r>
            <a:endParaRPr lang="en-US" b="1" dirty="0"/>
          </a:p>
        </p:txBody>
      </p:sp>
      <p:sp>
        <p:nvSpPr>
          <p:cNvPr id="3" name="Content Placeholder 2"/>
          <p:cNvSpPr>
            <a:spLocks noGrp="1"/>
          </p:cNvSpPr>
          <p:nvPr>
            <p:ph idx="1"/>
          </p:nvPr>
        </p:nvSpPr>
        <p:spPr>
          <a:xfrm>
            <a:off x="457200" y="1600200"/>
            <a:ext cx="8229600" cy="4724400"/>
          </a:xfrm>
        </p:spPr>
        <p:txBody>
          <a:bodyPr/>
          <a:lstStyle/>
          <a:p>
            <a:pPr lvl="0"/>
            <a:r>
              <a:rPr lang="en-US" b="1" dirty="0"/>
              <a:t>How serious is the rabies outbreak?</a:t>
            </a:r>
          </a:p>
          <a:p>
            <a:pPr lvl="0"/>
            <a:r>
              <a:rPr lang="en-US" b="1" dirty="0"/>
              <a:t>What are the most significant risk factors </a:t>
            </a:r>
            <a:r>
              <a:rPr lang="en-US" b="1" dirty="0" smtClean="0"/>
              <a:t>in the </a:t>
            </a:r>
            <a:r>
              <a:rPr lang="en-US" b="1" dirty="0"/>
              <a:t>rabies outbreak?</a:t>
            </a:r>
          </a:p>
          <a:p>
            <a:pPr lvl="0"/>
            <a:r>
              <a:rPr lang="en-US" b="1" dirty="0"/>
              <a:t>Who is responsible for monitoring risk </a:t>
            </a:r>
            <a:r>
              <a:rPr lang="en-US" b="1" dirty="0" smtClean="0"/>
              <a:t>factors?</a:t>
            </a:r>
            <a:endParaRPr lang="en-US" b="1" dirty="0"/>
          </a:p>
          <a:p>
            <a:pPr lvl="0"/>
            <a:r>
              <a:rPr lang="en-US" b="1" dirty="0"/>
              <a:t>What is a major concern in a rabies outbreak situation?</a:t>
            </a:r>
          </a:p>
          <a:p>
            <a:pPr lvl="0"/>
            <a:r>
              <a:rPr lang="en-US" b="1" dirty="0"/>
              <a:t>What would you do to mitigate risk factors for rabies during an outbreak?</a:t>
            </a:r>
          </a:p>
          <a:p>
            <a:pPr lvl="0"/>
            <a:r>
              <a:rPr lang="en-US" b="1" dirty="0"/>
              <a:t>What is your group’s plan of action?</a:t>
            </a:r>
          </a:p>
          <a:p>
            <a:endParaRPr lang="en-US" dirty="0"/>
          </a:p>
        </p:txBody>
      </p:sp>
    </p:spTree>
    <p:extLst>
      <p:ext uri="{BB962C8B-B14F-4D97-AF65-F5344CB8AC3E}">
        <p14:creationId xmlns:p14="http://schemas.microsoft.com/office/powerpoint/2010/main" val="13691383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800" b="1" cap="none" dirty="0" smtClean="0"/>
              <a:t>Creating a Conceptual Model to Visualize Risk Factors and Control Points</a:t>
            </a:r>
            <a:endParaRPr lang="en-US" sz="2800" b="1" cap="none" dirty="0"/>
          </a:p>
        </p:txBody>
      </p:sp>
    </p:spTree>
    <p:extLst>
      <p:ext uri="{BB962C8B-B14F-4D97-AF65-F5344CB8AC3E}">
        <p14:creationId xmlns:p14="http://schemas.microsoft.com/office/powerpoint/2010/main" val="29696803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azd.tamu.edu/wp-content/uploads/2013/03/OneHealth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 y="1739504"/>
            <a:ext cx="6431280" cy="43150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609600"/>
            <a:ext cx="8260672" cy="1039427"/>
          </a:xfrm>
        </p:spPr>
        <p:txBody>
          <a:bodyPr>
            <a:normAutofit fontScale="90000"/>
          </a:bodyPr>
          <a:lstStyle/>
          <a:p>
            <a:r>
              <a:rPr lang="en-US" b="1" dirty="0"/>
              <a:t>One health concept</a:t>
            </a:r>
            <a:r>
              <a:rPr lang="en-US" dirty="0"/>
              <a:t/>
            </a:r>
            <a:br>
              <a:rPr lang="en-US" dirty="0"/>
            </a:br>
            <a:endParaRPr lang="en-US" dirty="0"/>
          </a:p>
        </p:txBody>
      </p:sp>
      <p:sp>
        <p:nvSpPr>
          <p:cNvPr id="3" name="Rectangle 2"/>
          <p:cNvSpPr/>
          <p:nvPr/>
        </p:nvSpPr>
        <p:spPr>
          <a:xfrm>
            <a:off x="762000" y="5943600"/>
            <a:ext cx="6629400" cy="15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40876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Preventive strategies</a:t>
            </a:r>
            <a:endParaRPr lang="en-US" b="1" dirty="0"/>
          </a:p>
        </p:txBody>
      </p:sp>
      <p:sp>
        <p:nvSpPr>
          <p:cNvPr id="71683" name="Rectangle 3"/>
          <p:cNvSpPr>
            <a:spLocks noGrp="1" noChangeArrowheads="1"/>
          </p:cNvSpPr>
          <p:nvPr>
            <p:ph idx="1"/>
          </p:nvPr>
        </p:nvSpPr>
        <p:spPr/>
        <p:txBody>
          <a:bodyPr>
            <a:normAutofit/>
          </a:bodyPr>
          <a:lstStyle/>
          <a:p>
            <a:pPr indent="-342900" eaLnBrk="1" hangingPunct="1">
              <a:lnSpc>
                <a:spcPct val="150000"/>
              </a:lnSpc>
              <a:spcBef>
                <a:spcPct val="0"/>
              </a:spcBef>
            </a:pPr>
            <a:r>
              <a:rPr lang="en-US" sz="2800" b="1" dirty="0" smtClean="0">
                <a:cs typeface="Tahoma" pitchFamily="34" charset="0"/>
              </a:rPr>
              <a:t>Primary prevention</a:t>
            </a:r>
          </a:p>
          <a:p>
            <a:pPr indent="-342900" eaLnBrk="1" hangingPunct="1">
              <a:lnSpc>
                <a:spcPct val="150000"/>
              </a:lnSpc>
              <a:spcBef>
                <a:spcPct val="0"/>
              </a:spcBef>
            </a:pPr>
            <a:r>
              <a:rPr lang="en-US" sz="2800" b="1" dirty="0" smtClean="0">
                <a:cs typeface="Tahoma" pitchFamily="34" charset="0"/>
              </a:rPr>
              <a:t>Secondary prevention</a:t>
            </a:r>
          </a:p>
          <a:p>
            <a:pPr indent="-342900" eaLnBrk="1" hangingPunct="1">
              <a:lnSpc>
                <a:spcPct val="150000"/>
              </a:lnSpc>
              <a:spcBef>
                <a:spcPct val="0"/>
              </a:spcBef>
            </a:pPr>
            <a:r>
              <a:rPr lang="en-US" sz="2800" b="1" dirty="0" smtClean="0">
                <a:cs typeface="Tahoma" pitchFamily="34" charset="0"/>
              </a:rPr>
              <a:t>Tertiary prevention</a:t>
            </a:r>
            <a:endParaRPr lang="en-US" sz="2800" b="1" dirty="0">
              <a:cs typeface="Tahoma" pitchFamily="34" charset="0"/>
            </a:endParaRPr>
          </a:p>
        </p:txBody>
      </p:sp>
    </p:spTree>
    <p:extLst>
      <p:ext uri="{BB962C8B-B14F-4D97-AF65-F5344CB8AC3E}">
        <p14:creationId xmlns:p14="http://schemas.microsoft.com/office/powerpoint/2010/main" val="405704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6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primary prevention of </a:t>
            </a:r>
            <a:br>
              <a:rPr lang="en-US" b="1" dirty="0" smtClean="0"/>
            </a:br>
            <a:r>
              <a:rPr lang="en-US" b="1" dirty="0" smtClean="0"/>
              <a:t>infectious disease</a:t>
            </a:r>
            <a:endParaRPr lang="en-US" b="1" dirty="0"/>
          </a:p>
        </p:txBody>
      </p:sp>
      <p:sp>
        <p:nvSpPr>
          <p:cNvPr id="71683" name="Rectangle 3"/>
          <p:cNvSpPr>
            <a:spLocks noGrp="1" noChangeArrowheads="1"/>
          </p:cNvSpPr>
          <p:nvPr>
            <p:ph type="body" idx="4294967295"/>
          </p:nvPr>
        </p:nvSpPr>
        <p:spPr>
          <a:xfrm>
            <a:off x="304799" y="1676400"/>
            <a:ext cx="8626253" cy="4343400"/>
          </a:xfrm>
        </p:spPr>
        <p:txBody>
          <a:bodyPr>
            <a:normAutofit/>
          </a:bodyPr>
          <a:lstStyle/>
          <a:p>
            <a:pPr>
              <a:lnSpc>
                <a:spcPct val="112000"/>
              </a:lnSpc>
              <a:spcBef>
                <a:spcPct val="0"/>
              </a:spcBef>
              <a:spcAft>
                <a:spcPts val="600"/>
              </a:spcAft>
            </a:pPr>
            <a:r>
              <a:rPr lang="en-US" b="1" dirty="0">
                <a:solidFill>
                  <a:srgbClr val="000000"/>
                </a:solidFill>
                <a:cs typeface="Tahoma" pitchFamily="34" charset="0"/>
              </a:rPr>
              <a:t>S</a:t>
            </a:r>
            <a:r>
              <a:rPr lang="en-US" b="1" dirty="0" smtClean="0">
                <a:solidFill>
                  <a:srgbClr val="000000"/>
                </a:solidFill>
                <a:cs typeface="Tahoma" pitchFamily="34" charset="0"/>
              </a:rPr>
              <a:t>eek </a:t>
            </a:r>
            <a:r>
              <a:rPr lang="en-US" b="1" dirty="0">
                <a:solidFill>
                  <a:srgbClr val="000000"/>
                </a:solidFill>
                <a:cs typeface="Tahoma" pitchFamily="34" charset="0"/>
              </a:rPr>
              <a:t>to prevent new cases of infection from occurring by interrupting the transmission of pathogens to susceptible human hosts, or increasing their resistance to </a:t>
            </a:r>
            <a:r>
              <a:rPr lang="en-US" b="1" dirty="0" smtClean="0">
                <a:solidFill>
                  <a:srgbClr val="000000"/>
                </a:solidFill>
                <a:cs typeface="Tahoma" pitchFamily="34" charset="0"/>
              </a:rPr>
              <a:t>infection</a:t>
            </a:r>
          </a:p>
          <a:p>
            <a:pPr>
              <a:lnSpc>
                <a:spcPct val="112000"/>
              </a:lnSpc>
              <a:spcBef>
                <a:spcPct val="0"/>
              </a:spcBef>
              <a:spcAft>
                <a:spcPts val="600"/>
              </a:spcAft>
            </a:pPr>
            <a:r>
              <a:rPr lang="en-US" b="1" dirty="0" smtClean="0">
                <a:solidFill>
                  <a:srgbClr val="000000"/>
                </a:solidFill>
                <a:cs typeface="Tahoma" pitchFamily="34" charset="0"/>
              </a:rPr>
              <a:t>Vaccination</a:t>
            </a:r>
            <a:endParaRPr lang="en-US" b="1" dirty="0">
              <a:solidFill>
                <a:srgbClr val="000000"/>
              </a:solidFill>
              <a:cs typeface="Tahoma" pitchFamily="34" charset="0"/>
            </a:endParaRPr>
          </a:p>
        </p:txBody>
      </p:sp>
    </p:spTree>
    <p:extLst>
      <p:ext uri="{BB962C8B-B14F-4D97-AF65-F5344CB8AC3E}">
        <p14:creationId xmlns:p14="http://schemas.microsoft.com/office/powerpoint/2010/main" val="140004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Vaccination</a:t>
            </a:r>
            <a:endParaRPr lang="en-US" b="1" dirty="0"/>
          </a:p>
        </p:txBody>
      </p:sp>
      <p:sp>
        <p:nvSpPr>
          <p:cNvPr id="71683" name="Rectangle 3"/>
          <p:cNvSpPr>
            <a:spLocks noGrp="1" noChangeArrowheads="1"/>
          </p:cNvSpPr>
          <p:nvPr>
            <p:ph idx="1"/>
          </p:nvPr>
        </p:nvSpPr>
        <p:spPr>
          <a:xfrm>
            <a:off x="381000" y="1752600"/>
            <a:ext cx="8305800" cy="4724400"/>
          </a:xfrm>
        </p:spPr>
        <p:txBody>
          <a:bodyPr>
            <a:normAutofit/>
          </a:bodyPr>
          <a:lstStyle/>
          <a:p>
            <a:pPr>
              <a:lnSpc>
                <a:spcPct val="112000"/>
              </a:lnSpc>
              <a:spcBef>
                <a:spcPts val="600"/>
              </a:spcBef>
              <a:spcAft>
                <a:spcPts val="600"/>
              </a:spcAft>
            </a:pPr>
            <a:r>
              <a:rPr lang="en-US" sz="2600" b="1" dirty="0" smtClean="0">
                <a:solidFill>
                  <a:srgbClr val="000000"/>
                </a:solidFill>
                <a:cs typeface="Tahoma" pitchFamily="34" charset="0"/>
              </a:rPr>
              <a:t>Directly</a:t>
            </a:r>
            <a:r>
              <a:rPr lang="en-US" sz="2600" b="1" dirty="0">
                <a:solidFill>
                  <a:srgbClr val="000000"/>
                </a:solidFill>
                <a:cs typeface="Tahoma" pitchFamily="34" charset="0"/>
              </a:rPr>
              <a:t>, by increasing the </a:t>
            </a:r>
            <a:r>
              <a:rPr lang="en-US" sz="2600" b="1" dirty="0" smtClean="0">
                <a:solidFill>
                  <a:srgbClr val="000000"/>
                </a:solidFill>
                <a:cs typeface="Tahoma" pitchFamily="34" charset="0"/>
              </a:rPr>
              <a:t>immunity of individuals vaccinated against the pathogen targeted by vaccine </a:t>
            </a:r>
          </a:p>
          <a:p>
            <a:pPr>
              <a:lnSpc>
                <a:spcPct val="112000"/>
              </a:lnSpc>
              <a:spcBef>
                <a:spcPts val="600"/>
              </a:spcBef>
              <a:spcAft>
                <a:spcPts val="600"/>
              </a:spcAft>
            </a:pPr>
            <a:r>
              <a:rPr lang="en-US" sz="2600" b="1" dirty="0" smtClean="0">
                <a:solidFill>
                  <a:srgbClr val="000000"/>
                </a:solidFill>
                <a:cs typeface="Tahoma" pitchFamily="34" charset="0"/>
              </a:rPr>
              <a:t>Indirectly</a:t>
            </a:r>
            <a:r>
              <a:rPr lang="en-US" sz="2600" b="1" dirty="0">
                <a:solidFill>
                  <a:srgbClr val="000000"/>
                </a:solidFill>
                <a:cs typeface="Tahoma" pitchFamily="34" charset="0"/>
              </a:rPr>
              <a:t>, by decreasing </a:t>
            </a:r>
            <a:r>
              <a:rPr lang="en-US" sz="2600" b="1" dirty="0" smtClean="0">
                <a:solidFill>
                  <a:srgbClr val="000000"/>
                </a:solidFill>
                <a:cs typeface="Tahoma" pitchFamily="34" charset="0"/>
              </a:rPr>
              <a:t>potential exposure to a  pathogen, by reducing </a:t>
            </a:r>
            <a:r>
              <a:rPr lang="en-US" sz="2600" b="1" dirty="0">
                <a:solidFill>
                  <a:srgbClr val="000000"/>
                </a:solidFill>
                <a:cs typeface="Tahoma" pitchFamily="34" charset="0"/>
              </a:rPr>
              <a:t>the proportion </a:t>
            </a:r>
            <a:r>
              <a:rPr lang="en-US" sz="2600" b="1" dirty="0" smtClean="0">
                <a:solidFill>
                  <a:srgbClr val="000000"/>
                </a:solidFill>
                <a:cs typeface="Tahoma" pitchFamily="34" charset="0"/>
              </a:rPr>
              <a:t>of susceptible individuals capable of transmitting the </a:t>
            </a:r>
            <a:r>
              <a:rPr lang="en-US" sz="2600" b="1" dirty="0">
                <a:solidFill>
                  <a:srgbClr val="000000"/>
                </a:solidFill>
                <a:cs typeface="Tahoma" pitchFamily="34" charset="0"/>
              </a:rPr>
              <a:t>infection </a:t>
            </a:r>
            <a:r>
              <a:rPr lang="en-US" sz="2600" b="1" dirty="0" smtClean="0">
                <a:solidFill>
                  <a:srgbClr val="000000"/>
                </a:solidFill>
                <a:cs typeface="Tahoma" pitchFamily="34" charset="0"/>
              </a:rPr>
              <a:t>in the population</a:t>
            </a:r>
            <a:endParaRPr lang="en-US" sz="2600" b="1" dirty="0">
              <a:solidFill>
                <a:srgbClr val="000000"/>
              </a:solidFill>
              <a:cs typeface="Tahoma" pitchFamily="34" charset="0"/>
            </a:endParaRPr>
          </a:p>
        </p:txBody>
      </p:sp>
    </p:spTree>
    <p:extLst>
      <p:ext uri="{BB962C8B-B14F-4D97-AF65-F5344CB8AC3E}">
        <p14:creationId xmlns:p14="http://schemas.microsoft.com/office/powerpoint/2010/main" val="257644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secondary prevention of infectious disease</a:t>
            </a:r>
            <a:endParaRPr lang="en-US" b="1" dirty="0"/>
          </a:p>
        </p:txBody>
      </p:sp>
      <p:sp>
        <p:nvSpPr>
          <p:cNvPr id="71683" name="Rectangle 3"/>
          <p:cNvSpPr>
            <a:spLocks noGrp="1" noChangeArrowheads="1"/>
          </p:cNvSpPr>
          <p:nvPr>
            <p:ph idx="1"/>
          </p:nvPr>
        </p:nvSpPr>
        <p:spPr>
          <a:xfrm>
            <a:off x="304800" y="1752600"/>
            <a:ext cx="8458200" cy="4724400"/>
          </a:xfrm>
        </p:spPr>
        <p:txBody>
          <a:bodyPr>
            <a:normAutofit/>
          </a:bodyPr>
          <a:lstStyle/>
          <a:p>
            <a:pPr eaLnBrk="1" hangingPunct="1">
              <a:lnSpc>
                <a:spcPct val="112000"/>
              </a:lnSpc>
              <a:spcBef>
                <a:spcPts val="600"/>
              </a:spcBef>
            </a:pPr>
            <a:r>
              <a:rPr lang="en-US" b="1" dirty="0" smtClean="0">
                <a:solidFill>
                  <a:srgbClr val="000000"/>
                </a:solidFill>
                <a:cs typeface="Tahoma" pitchFamily="34" charset="0"/>
              </a:rPr>
              <a:t>Detect </a:t>
            </a:r>
            <a:r>
              <a:rPr lang="en-US" b="1" dirty="0">
                <a:solidFill>
                  <a:srgbClr val="000000"/>
                </a:solidFill>
                <a:cs typeface="Tahoma" pitchFamily="34" charset="0"/>
              </a:rPr>
              <a:t>new cases of infectious disease at the earliest possible stage and intervene in ways that prevent or reduce the risk of infection spreading further in the population. Some </a:t>
            </a:r>
            <a:r>
              <a:rPr lang="en-US" b="1" dirty="0">
                <a:cs typeface="Tahoma" pitchFamily="34" charset="0"/>
              </a:rPr>
              <a:t>examples of how secondary prevention can be put into practice are described below</a:t>
            </a:r>
            <a:r>
              <a:rPr lang="en-US" b="1" dirty="0" smtClean="0">
                <a:cs typeface="Tahoma" pitchFamily="34" charset="0"/>
              </a:rPr>
              <a:t>.</a:t>
            </a:r>
          </a:p>
          <a:p>
            <a:pPr lvl="1" eaLnBrk="1" hangingPunct="1">
              <a:lnSpc>
                <a:spcPct val="112000"/>
              </a:lnSpc>
              <a:spcBef>
                <a:spcPts val="600"/>
              </a:spcBef>
            </a:pPr>
            <a:r>
              <a:rPr lang="en-US" sz="2200" b="1" dirty="0">
                <a:cs typeface="Tahoma" pitchFamily="34" charset="0"/>
              </a:rPr>
              <a:t>Early </a:t>
            </a:r>
            <a:r>
              <a:rPr lang="en-US" sz="2200" b="1" dirty="0" smtClean="0">
                <a:cs typeface="Tahoma" pitchFamily="34" charset="0"/>
              </a:rPr>
              <a:t>treatment</a:t>
            </a:r>
          </a:p>
          <a:p>
            <a:pPr lvl="1" eaLnBrk="1" hangingPunct="1">
              <a:lnSpc>
                <a:spcPct val="112000"/>
              </a:lnSpc>
              <a:spcBef>
                <a:spcPts val="600"/>
              </a:spcBef>
            </a:pPr>
            <a:r>
              <a:rPr lang="en-US" sz="2200" b="1" dirty="0">
                <a:cs typeface="Tahoma" pitchFamily="34" charset="0"/>
              </a:rPr>
              <a:t>Education and health-related </a:t>
            </a:r>
            <a:r>
              <a:rPr lang="en-US" sz="2200" b="1" dirty="0" smtClean="0">
                <a:cs typeface="Tahoma" pitchFamily="34" charset="0"/>
              </a:rPr>
              <a:t>behavior modification</a:t>
            </a:r>
          </a:p>
          <a:p>
            <a:pPr lvl="1" eaLnBrk="1" hangingPunct="1">
              <a:lnSpc>
                <a:spcPct val="112000"/>
              </a:lnSpc>
              <a:spcBef>
                <a:spcPts val="600"/>
              </a:spcBef>
            </a:pPr>
            <a:r>
              <a:rPr lang="en-US" sz="2200" b="1" dirty="0" smtClean="0">
                <a:cs typeface="Tahoma" pitchFamily="34" charset="0"/>
              </a:rPr>
              <a:t>Screening program</a:t>
            </a:r>
            <a:endParaRPr lang="en-US" sz="2200" b="1" dirty="0">
              <a:cs typeface="Tahoma" pitchFamily="34" charset="0"/>
            </a:endParaRPr>
          </a:p>
        </p:txBody>
      </p:sp>
    </p:spTree>
    <p:extLst>
      <p:ext uri="{BB962C8B-B14F-4D97-AF65-F5344CB8AC3E}">
        <p14:creationId xmlns:p14="http://schemas.microsoft.com/office/powerpoint/2010/main" val="96563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6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6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tertiary prevention of infectious disease</a:t>
            </a:r>
            <a:endParaRPr lang="en-US" b="1" dirty="0"/>
          </a:p>
        </p:txBody>
      </p:sp>
      <p:sp>
        <p:nvSpPr>
          <p:cNvPr id="71683" name="Rectangle 3"/>
          <p:cNvSpPr>
            <a:spLocks noGrp="1" noChangeArrowheads="1"/>
          </p:cNvSpPr>
          <p:nvPr>
            <p:ph idx="1"/>
          </p:nvPr>
        </p:nvSpPr>
        <p:spPr/>
        <p:txBody>
          <a:bodyPr>
            <a:normAutofit/>
          </a:bodyPr>
          <a:lstStyle/>
          <a:p>
            <a:pPr eaLnBrk="1" hangingPunct="1">
              <a:lnSpc>
                <a:spcPct val="112000"/>
              </a:lnSpc>
              <a:spcBef>
                <a:spcPts val="600"/>
              </a:spcBef>
              <a:spcAft>
                <a:spcPts val="600"/>
              </a:spcAft>
            </a:pPr>
            <a:r>
              <a:rPr lang="en-US" b="1" dirty="0" smtClean="0">
                <a:solidFill>
                  <a:srgbClr val="000000"/>
                </a:solidFill>
                <a:cs typeface="Tahoma" pitchFamily="34" charset="0"/>
              </a:rPr>
              <a:t>Prevent </a:t>
            </a:r>
            <a:r>
              <a:rPr lang="en-US" b="1" dirty="0">
                <a:solidFill>
                  <a:srgbClr val="000000"/>
                </a:solidFill>
                <a:cs typeface="Tahoma" pitchFamily="34" charset="0"/>
              </a:rPr>
              <a:t>the worst outcomes of a disease in an </a:t>
            </a:r>
            <a:r>
              <a:rPr lang="en-US" b="1" dirty="0" smtClean="0">
                <a:solidFill>
                  <a:srgbClr val="000000"/>
                </a:solidFill>
                <a:cs typeface="Tahoma" pitchFamily="34" charset="0"/>
              </a:rPr>
              <a:t>individual already diagnosed (e.g., rehabilitation) </a:t>
            </a:r>
          </a:p>
          <a:p>
            <a:pPr eaLnBrk="1" hangingPunct="1">
              <a:lnSpc>
                <a:spcPct val="112000"/>
              </a:lnSpc>
              <a:spcBef>
                <a:spcPts val="600"/>
              </a:spcBef>
              <a:spcAft>
                <a:spcPts val="600"/>
              </a:spcAft>
            </a:pPr>
            <a:r>
              <a:rPr lang="en-US" b="1" dirty="0" smtClean="0">
                <a:solidFill>
                  <a:srgbClr val="000000"/>
                </a:solidFill>
                <a:cs typeface="Tahoma" pitchFamily="34" charset="0"/>
              </a:rPr>
              <a:t>Although </a:t>
            </a:r>
            <a:r>
              <a:rPr lang="en-US" b="1" dirty="0">
                <a:solidFill>
                  <a:srgbClr val="000000"/>
                </a:solidFill>
                <a:cs typeface="Tahoma" pitchFamily="34" charset="0"/>
              </a:rPr>
              <a:t>this may greatly improve the quality of life for that person, it has at most a limited impact on the spread of infectious </a:t>
            </a:r>
            <a:r>
              <a:rPr lang="en-US" b="1" dirty="0" smtClean="0">
                <a:solidFill>
                  <a:srgbClr val="000000"/>
                </a:solidFill>
                <a:cs typeface="Tahoma" pitchFamily="34" charset="0"/>
              </a:rPr>
              <a:t>disease</a:t>
            </a:r>
          </a:p>
          <a:p>
            <a:pPr eaLnBrk="1" hangingPunct="1">
              <a:lnSpc>
                <a:spcPct val="112000"/>
              </a:lnSpc>
              <a:spcBef>
                <a:spcPts val="600"/>
              </a:spcBef>
              <a:spcAft>
                <a:spcPts val="600"/>
              </a:spcAft>
            </a:pPr>
            <a:r>
              <a:rPr lang="en-US" b="1" dirty="0" smtClean="0">
                <a:solidFill>
                  <a:srgbClr val="000000"/>
                </a:solidFill>
                <a:cs typeface="Tahoma" pitchFamily="34" charset="0"/>
              </a:rPr>
              <a:t>Extremely expensive, compared to prevention of disease</a:t>
            </a:r>
            <a:endParaRPr lang="en-US" b="1" dirty="0">
              <a:solidFill>
                <a:srgbClr val="000000"/>
              </a:solidFill>
              <a:cs typeface="Tahoma" pitchFamily="34" charset="0"/>
            </a:endParaRPr>
          </a:p>
        </p:txBody>
      </p:sp>
    </p:spTree>
    <p:extLst>
      <p:ext uri="{BB962C8B-B14F-4D97-AF65-F5344CB8AC3E}">
        <p14:creationId xmlns:p14="http://schemas.microsoft.com/office/powerpoint/2010/main" val="256261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6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mcorders,cameras,clipped images,cropped images,cropped pictures,digital,digital cameras,digital photography,icons,movies,Photographs,photography,PNG,technologies,transparent background,video cameras,videos">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43200" y="5040868"/>
            <a:ext cx="3657600" cy="369332"/>
          </a:xfrm>
          <a:prstGeom prst="rect">
            <a:avLst/>
          </a:prstGeom>
          <a:noFill/>
        </p:spPr>
        <p:txBody>
          <a:bodyPr wrap="square" rtlCol="0">
            <a:spAutoFit/>
          </a:bodyPr>
          <a:lstStyle/>
          <a:p>
            <a:pPr algn="ctr"/>
            <a:endParaRPr lang="en-US" dirty="0"/>
          </a:p>
        </p:txBody>
      </p:sp>
      <p:sp>
        <p:nvSpPr>
          <p:cNvPr id="4" name="Rectangle 3"/>
          <p:cNvSpPr/>
          <p:nvPr/>
        </p:nvSpPr>
        <p:spPr>
          <a:xfrm>
            <a:off x="2590800" y="5410200"/>
            <a:ext cx="4572000" cy="923330"/>
          </a:xfrm>
          <a:prstGeom prst="rect">
            <a:avLst/>
          </a:prstGeom>
        </p:spPr>
        <p:txBody>
          <a:bodyPr>
            <a:spAutoFit/>
          </a:bodyPr>
          <a:lstStyle/>
          <a:p>
            <a:pPr lvl="0" algn="ctr"/>
            <a:r>
              <a:rPr lang="en-US" dirty="0"/>
              <a:t>The Danger of Avian Influenza </a:t>
            </a:r>
            <a:r>
              <a:rPr lang="en-US" dirty="0" smtClean="0"/>
              <a:t>www.youtube.com/watch?v=8RApk1t9XDo</a:t>
            </a:r>
            <a:endParaRPr lang="en-US" dirty="0"/>
          </a:p>
        </p:txBody>
      </p:sp>
    </p:spTree>
    <p:extLst>
      <p:ext uri="{BB962C8B-B14F-4D97-AF65-F5344CB8AC3E}">
        <p14:creationId xmlns:p14="http://schemas.microsoft.com/office/powerpoint/2010/main" val="40097515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mcorders,cameras,clipped images,cropped images,cropped pictures,digital,digital cameras,digital photography,icons,movies,Photographs,photography,PNG,technologies,transparent background,video cameras,videos">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25637" y="4953000"/>
            <a:ext cx="5562600" cy="646331"/>
          </a:xfrm>
          <a:prstGeom prst="rect">
            <a:avLst/>
          </a:prstGeom>
          <a:noFill/>
        </p:spPr>
        <p:txBody>
          <a:bodyPr wrap="square" rtlCol="0">
            <a:spAutoFit/>
          </a:bodyPr>
          <a:lstStyle/>
          <a:p>
            <a:pPr algn="ctr"/>
            <a:r>
              <a:rPr lang="en-US" dirty="0" smtClean="0"/>
              <a:t>A Risk Based Approach to Avian Flue Control in Developing Countries</a:t>
            </a:r>
            <a:endParaRPr lang="en-US" dirty="0"/>
          </a:p>
        </p:txBody>
      </p:sp>
      <p:sp>
        <p:nvSpPr>
          <p:cNvPr id="4" name="Rectangle 3"/>
          <p:cNvSpPr/>
          <p:nvPr/>
        </p:nvSpPr>
        <p:spPr>
          <a:xfrm>
            <a:off x="2286000" y="2690336"/>
            <a:ext cx="4572000" cy="1477328"/>
          </a:xfrm>
          <a:prstGeom prst="rect">
            <a:avLst/>
          </a:prstGeom>
        </p:spPr>
        <p:txBody>
          <a:bodyPr>
            <a:spAutoFit/>
          </a:bodyPr>
          <a:lstStyle/>
          <a:p>
            <a:pPr lvl="0"/>
            <a:r>
              <a:rPr lang="en-US" dirty="0"/>
              <a:t>YouTube – A Risk Based Approach to Avian Flu Control in Developing Countries  www.youtube.com/watch?v=R9Un5fD5Rlk</a:t>
            </a:r>
          </a:p>
        </p:txBody>
      </p:sp>
    </p:spTree>
    <p:extLst>
      <p:ext uri="{BB962C8B-B14F-4D97-AF65-F5344CB8AC3E}">
        <p14:creationId xmlns:p14="http://schemas.microsoft.com/office/powerpoint/2010/main" val="1768629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do you think?</a:t>
            </a:r>
            <a:endParaRPr lang="en-US" b="1" dirty="0"/>
          </a:p>
        </p:txBody>
      </p:sp>
      <p:sp>
        <p:nvSpPr>
          <p:cNvPr id="3" name="Content Placeholder 2"/>
          <p:cNvSpPr>
            <a:spLocks noGrp="1"/>
          </p:cNvSpPr>
          <p:nvPr>
            <p:ph idx="1"/>
          </p:nvPr>
        </p:nvSpPr>
        <p:spPr/>
        <p:txBody>
          <a:bodyPr/>
          <a:lstStyle/>
          <a:p>
            <a:pPr>
              <a:lnSpc>
                <a:spcPct val="114000"/>
              </a:lnSpc>
              <a:spcAft>
                <a:spcPts val="600"/>
              </a:spcAft>
            </a:pPr>
            <a:r>
              <a:rPr lang="en-US" b="1" dirty="0" smtClean="0"/>
              <a:t>Think about the risk factors, transmission and control of Avian Influenza. List one or two:</a:t>
            </a:r>
          </a:p>
          <a:p>
            <a:pPr lvl="1">
              <a:lnSpc>
                <a:spcPct val="114000"/>
              </a:lnSpc>
              <a:spcAft>
                <a:spcPts val="600"/>
              </a:spcAft>
            </a:pPr>
            <a:r>
              <a:rPr lang="en-US" b="1" dirty="0" smtClean="0"/>
              <a:t>Host-related risk factors</a:t>
            </a:r>
            <a:endParaRPr lang="en-US" b="1" dirty="0"/>
          </a:p>
          <a:p>
            <a:pPr lvl="1">
              <a:lnSpc>
                <a:spcPct val="114000"/>
              </a:lnSpc>
              <a:spcAft>
                <a:spcPts val="600"/>
              </a:spcAft>
            </a:pPr>
            <a:r>
              <a:rPr lang="en-US" b="1" dirty="0" smtClean="0"/>
              <a:t>Virus-related risk </a:t>
            </a:r>
            <a:r>
              <a:rPr lang="en-US" b="1" dirty="0"/>
              <a:t>factors </a:t>
            </a:r>
          </a:p>
          <a:p>
            <a:pPr lvl="1">
              <a:lnSpc>
                <a:spcPct val="114000"/>
              </a:lnSpc>
              <a:spcAft>
                <a:spcPts val="600"/>
              </a:spcAft>
            </a:pPr>
            <a:r>
              <a:rPr lang="en-US" b="1" dirty="0"/>
              <a:t>R</a:t>
            </a:r>
            <a:r>
              <a:rPr lang="en-US" b="1" dirty="0" smtClean="0"/>
              <a:t>isk </a:t>
            </a:r>
            <a:r>
              <a:rPr lang="en-US" b="1" dirty="0"/>
              <a:t>factors related to the </a:t>
            </a:r>
            <a:r>
              <a:rPr lang="en-US" b="1" dirty="0" smtClean="0"/>
              <a:t>environment</a:t>
            </a:r>
          </a:p>
          <a:p>
            <a:pPr lvl="1">
              <a:lnSpc>
                <a:spcPct val="114000"/>
              </a:lnSpc>
              <a:spcAft>
                <a:spcPts val="600"/>
              </a:spcAft>
            </a:pPr>
            <a:r>
              <a:rPr lang="en-US" b="1" dirty="0" smtClean="0"/>
              <a:t>Transmission routes</a:t>
            </a:r>
          </a:p>
          <a:p>
            <a:pPr lvl="1">
              <a:lnSpc>
                <a:spcPct val="114000"/>
              </a:lnSpc>
              <a:spcAft>
                <a:spcPts val="600"/>
              </a:spcAft>
            </a:pPr>
            <a:r>
              <a:rPr lang="en-US" b="1" dirty="0"/>
              <a:t>c</a:t>
            </a:r>
            <a:r>
              <a:rPr lang="en-US" b="1" dirty="0" smtClean="0"/>
              <a:t>ontrol or intervention points</a:t>
            </a:r>
            <a:endParaRPr lang="en-US" b="1" dirty="0"/>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0280" y="3124200"/>
            <a:ext cx="2444958" cy="18923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012925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small group </a:t>
            </a:r>
            <a:r>
              <a:rPr lang="en-US" b="1" dirty="0" err="1" smtClean="0"/>
              <a:t>assignmentS</a:t>
            </a:r>
            <a:endParaRPr lang="en-US" b="1" dirty="0"/>
          </a:p>
        </p:txBody>
      </p:sp>
      <p:sp>
        <p:nvSpPr>
          <p:cNvPr id="71683" name="Rectangle 3"/>
          <p:cNvSpPr>
            <a:spLocks noGrp="1" noChangeArrowheads="1"/>
          </p:cNvSpPr>
          <p:nvPr>
            <p:ph idx="1"/>
          </p:nvPr>
        </p:nvSpPr>
        <p:spPr/>
        <p:txBody>
          <a:bodyPr>
            <a:normAutofit/>
          </a:bodyPr>
          <a:lstStyle/>
          <a:p>
            <a:pPr marL="514350" indent="-514350" eaLnBrk="1" hangingPunct="1">
              <a:spcBef>
                <a:spcPts val="600"/>
              </a:spcBef>
              <a:spcAft>
                <a:spcPts val="600"/>
              </a:spcAft>
              <a:buFont typeface="+mj-lt"/>
              <a:buAutoNum type="arabicPeriod"/>
            </a:pPr>
            <a:r>
              <a:rPr lang="en-US" sz="2200" b="1" dirty="0" smtClean="0">
                <a:solidFill>
                  <a:srgbClr val="000000"/>
                </a:solidFill>
                <a:cs typeface="Tahoma" pitchFamily="34" charset="0"/>
              </a:rPr>
              <a:t>For your assigned scenario, discuss potential risk </a:t>
            </a:r>
            <a:r>
              <a:rPr lang="en-US" sz="2200" b="1" dirty="0">
                <a:solidFill>
                  <a:srgbClr val="000000"/>
                </a:solidFill>
                <a:cs typeface="Tahoma" pitchFamily="34" charset="0"/>
              </a:rPr>
              <a:t>factors, host, agent, environment, mode of transmission, and management of assigned zoonotic </a:t>
            </a:r>
            <a:r>
              <a:rPr lang="en-US" sz="2200" b="1" dirty="0" smtClean="0">
                <a:solidFill>
                  <a:srgbClr val="000000"/>
                </a:solidFill>
                <a:cs typeface="Tahoma" pitchFamily="34" charset="0"/>
              </a:rPr>
              <a:t>diseases</a:t>
            </a:r>
          </a:p>
          <a:p>
            <a:pPr marL="514350" indent="-514350">
              <a:spcBef>
                <a:spcPts val="600"/>
              </a:spcBef>
              <a:spcAft>
                <a:spcPts val="600"/>
              </a:spcAft>
              <a:buFont typeface="+mj-lt"/>
              <a:buAutoNum type="arabicPeriod"/>
            </a:pPr>
            <a:r>
              <a:rPr lang="en-US" sz="2200" b="1" dirty="0" smtClean="0">
                <a:solidFill>
                  <a:srgbClr val="000000"/>
                </a:solidFill>
                <a:cs typeface="Tahoma" pitchFamily="34" charset="0"/>
              </a:rPr>
              <a:t>Create a zoonotic </a:t>
            </a:r>
            <a:r>
              <a:rPr lang="en-US" sz="2200" b="1" dirty="0">
                <a:solidFill>
                  <a:srgbClr val="000000"/>
                </a:solidFill>
                <a:cs typeface="Tahoma" pitchFamily="34" charset="0"/>
              </a:rPr>
              <a:t>disease public awareness</a:t>
            </a:r>
            <a:r>
              <a:rPr lang="en-US" sz="2200" b="1" dirty="0" smtClean="0">
                <a:solidFill>
                  <a:srgbClr val="000000"/>
                </a:solidFill>
                <a:cs typeface="Tahoma" pitchFamily="34" charset="0"/>
              </a:rPr>
              <a:t> plan</a:t>
            </a:r>
          </a:p>
          <a:p>
            <a:pPr marL="514350" indent="-514350" eaLnBrk="1" hangingPunct="1">
              <a:spcBef>
                <a:spcPts val="600"/>
              </a:spcBef>
              <a:spcAft>
                <a:spcPts val="600"/>
              </a:spcAft>
              <a:buFont typeface="+mj-lt"/>
              <a:buAutoNum type="arabicPeriod"/>
            </a:pPr>
            <a:r>
              <a:rPr lang="en-US" sz="2200" b="1" dirty="0" smtClean="0">
                <a:solidFill>
                  <a:srgbClr val="000000"/>
                </a:solidFill>
                <a:cs typeface="Tahoma" pitchFamily="34" charset="0"/>
              </a:rPr>
              <a:t>Present this information through a conceptual model or map that visualizes </a:t>
            </a:r>
            <a:r>
              <a:rPr lang="en-US" sz="2200" b="1" dirty="0" smtClean="0">
                <a:cs typeface="Tahoma" pitchFamily="34" charset="0"/>
              </a:rPr>
              <a:t>this information</a:t>
            </a:r>
          </a:p>
          <a:p>
            <a:pPr marL="0" indent="0" algn="ctr">
              <a:spcBef>
                <a:spcPts val="600"/>
              </a:spcBef>
              <a:spcAft>
                <a:spcPts val="600"/>
              </a:spcAft>
              <a:buNone/>
            </a:pPr>
            <a:r>
              <a:rPr lang="en-US" sz="2000" b="1" dirty="0"/>
              <a:t>CONSIDERING USING AN OPEN SOURCE MAPPING SOFTWARE SUCH AS VISUAL UNDERSTNADING ENVIRONOMENT (VUE)</a:t>
            </a:r>
          </a:p>
          <a:p>
            <a:pPr marL="0" indent="0" eaLnBrk="1" hangingPunct="1">
              <a:spcBef>
                <a:spcPts val="600"/>
              </a:spcBef>
              <a:spcAft>
                <a:spcPts val="600"/>
              </a:spcAft>
              <a:buNone/>
            </a:pPr>
            <a:endParaRPr lang="en-US" sz="2200" dirty="0">
              <a:cs typeface="Tahoma" pitchFamily="34" charset="0"/>
            </a:endParaRPr>
          </a:p>
        </p:txBody>
      </p:sp>
    </p:spTree>
    <p:extLst>
      <p:ext uri="{BB962C8B-B14F-4D97-AF65-F5344CB8AC3E}">
        <p14:creationId xmlns:p14="http://schemas.microsoft.com/office/powerpoint/2010/main" val="84401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case studies</a:t>
            </a:r>
            <a:endParaRPr lang="en-US" b="1" dirty="0"/>
          </a:p>
        </p:txBody>
      </p:sp>
      <p:sp>
        <p:nvSpPr>
          <p:cNvPr id="71683" name="Rectangle 3"/>
          <p:cNvSpPr>
            <a:spLocks noGrp="1" noChangeArrowheads="1"/>
          </p:cNvSpPr>
          <p:nvPr>
            <p:ph idx="1"/>
          </p:nvPr>
        </p:nvSpPr>
        <p:spPr>
          <a:xfrm>
            <a:off x="457200" y="1828800"/>
            <a:ext cx="8229600" cy="4648200"/>
          </a:xfrm>
        </p:spPr>
        <p:txBody>
          <a:bodyPr>
            <a:normAutofit/>
          </a:bodyPr>
          <a:lstStyle/>
          <a:p>
            <a:pPr marL="533400" indent="-533400" eaLnBrk="1" hangingPunct="1">
              <a:spcBef>
                <a:spcPts val="600"/>
              </a:spcBef>
              <a:buFontTx/>
              <a:buChar char="•"/>
              <a:tabLst>
                <a:tab pos="533400" algn="l"/>
              </a:tabLst>
            </a:pPr>
            <a:r>
              <a:rPr lang="pt-BR" sz="3200" b="1" dirty="0" err="1" smtClean="0">
                <a:cs typeface="Tahoma" pitchFamily="34" charset="0"/>
              </a:rPr>
              <a:t>Leptospirosis</a:t>
            </a:r>
            <a:r>
              <a:rPr lang="pt-BR" sz="3200" b="1" dirty="0" smtClean="0">
                <a:cs typeface="Tahoma" pitchFamily="34" charset="0"/>
              </a:rPr>
              <a:t> </a:t>
            </a:r>
          </a:p>
          <a:p>
            <a:pPr marL="533400" indent="-533400" eaLnBrk="1" hangingPunct="1">
              <a:spcBef>
                <a:spcPts val="600"/>
              </a:spcBef>
              <a:buFontTx/>
              <a:buChar char="•"/>
              <a:tabLst>
                <a:tab pos="533400" algn="l"/>
              </a:tabLst>
            </a:pPr>
            <a:r>
              <a:rPr lang="pt-BR" sz="3200" b="1" i="1" dirty="0" err="1" smtClean="0">
                <a:cs typeface="Tahoma" pitchFamily="34" charset="0"/>
              </a:rPr>
              <a:t>Streptococcus</a:t>
            </a:r>
            <a:r>
              <a:rPr lang="pt-BR" sz="3200" b="1" i="1" dirty="0" smtClean="0">
                <a:cs typeface="Tahoma" pitchFamily="34" charset="0"/>
              </a:rPr>
              <a:t> </a:t>
            </a:r>
            <a:r>
              <a:rPr lang="pt-BR" sz="3200" b="1" i="1" dirty="0">
                <a:cs typeface="Tahoma" pitchFamily="34" charset="0"/>
              </a:rPr>
              <a:t>suis </a:t>
            </a:r>
            <a:r>
              <a:rPr lang="pt-BR" sz="3200" b="1" dirty="0" err="1" smtClean="0">
                <a:cs typeface="Tahoma" pitchFamily="34" charset="0"/>
              </a:rPr>
              <a:t>infection</a:t>
            </a:r>
            <a:r>
              <a:rPr lang="pt-BR" sz="3200" b="1" dirty="0" smtClean="0">
                <a:cs typeface="Tahoma" pitchFamily="34" charset="0"/>
              </a:rPr>
              <a:t> </a:t>
            </a:r>
          </a:p>
          <a:p>
            <a:pPr marL="533400" indent="-533400" eaLnBrk="1" hangingPunct="1">
              <a:spcBef>
                <a:spcPts val="600"/>
              </a:spcBef>
              <a:buFontTx/>
              <a:buChar char="•"/>
              <a:tabLst>
                <a:tab pos="533400" algn="l"/>
              </a:tabLst>
            </a:pPr>
            <a:r>
              <a:rPr lang="pt-BR" sz="3200" b="1" dirty="0" smtClean="0">
                <a:cs typeface="Tahoma" pitchFamily="34" charset="0"/>
              </a:rPr>
              <a:t>Rabies </a:t>
            </a:r>
          </a:p>
          <a:p>
            <a:pPr marL="533400" indent="-533400" eaLnBrk="1" hangingPunct="1">
              <a:spcBef>
                <a:spcPts val="600"/>
              </a:spcBef>
              <a:buFontTx/>
              <a:buChar char="•"/>
              <a:tabLst>
                <a:tab pos="533400" algn="l"/>
              </a:tabLst>
            </a:pPr>
            <a:r>
              <a:rPr lang="pt-BR" sz="3200" b="1" dirty="0" smtClean="0">
                <a:cs typeface="Tahoma" pitchFamily="34" charset="0"/>
              </a:rPr>
              <a:t>Dengue</a:t>
            </a:r>
            <a:endParaRPr lang="pt-BR" sz="3200" b="1" dirty="0">
              <a:cs typeface="Tahoma" pitchFamily="34" charset="0"/>
            </a:endParaRPr>
          </a:p>
        </p:txBody>
      </p:sp>
    </p:spTree>
    <p:extLst>
      <p:ext uri="{BB962C8B-B14F-4D97-AF65-F5344CB8AC3E}">
        <p14:creationId xmlns:p14="http://schemas.microsoft.com/office/powerpoint/2010/main" val="20201579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Disease case summary:  leptospirosis</a:t>
            </a:r>
            <a:endParaRPr lang="en-US" dirty="0"/>
          </a:p>
        </p:txBody>
      </p:sp>
      <p:sp>
        <p:nvSpPr>
          <p:cNvPr id="3" name="Content Placeholder 2"/>
          <p:cNvSpPr>
            <a:spLocks noGrp="1"/>
          </p:cNvSpPr>
          <p:nvPr>
            <p:ph idx="1"/>
          </p:nvPr>
        </p:nvSpPr>
        <p:spPr>
          <a:xfrm>
            <a:off x="228600" y="1676400"/>
            <a:ext cx="8534400" cy="4724400"/>
          </a:xfrm>
        </p:spPr>
        <p:txBody>
          <a:bodyPr>
            <a:noAutofit/>
          </a:bodyPr>
          <a:lstStyle/>
          <a:p>
            <a:pPr marL="114300" indent="0">
              <a:lnSpc>
                <a:spcPct val="120000"/>
              </a:lnSpc>
              <a:buNone/>
            </a:pPr>
            <a:r>
              <a:rPr lang="en-US" sz="1800" b="1" dirty="0"/>
              <a:t>Leptospirosis is a zoonotic waterborne infection caused by </a:t>
            </a:r>
            <a:r>
              <a:rPr lang="en-US" sz="1800" b="1" dirty="0" smtClean="0"/>
              <a:t>the </a:t>
            </a:r>
            <a:r>
              <a:rPr lang="en-US" sz="1800" b="1" dirty="0"/>
              <a:t>bacteria </a:t>
            </a:r>
            <a:r>
              <a:rPr lang="en-US" sz="1800" b="1" i="1" dirty="0" err="1"/>
              <a:t>Leptospira</a:t>
            </a:r>
            <a:r>
              <a:rPr lang="en-US" sz="1800" b="1" dirty="0"/>
              <a:t> that </a:t>
            </a:r>
            <a:r>
              <a:rPr lang="en-US" sz="1800" b="1" dirty="0" smtClean="0"/>
              <a:t>can affect </a:t>
            </a:r>
            <a:r>
              <a:rPr lang="en-US" sz="1800" b="1" dirty="0"/>
              <a:t>the </a:t>
            </a:r>
            <a:r>
              <a:rPr lang="en-US" sz="1800" b="1" dirty="0" smtClean="0"/>
              <a:t>liver, kidneys, and central nervous system. Humans can be </a:t>
            </a:r>
            <a:r>
              <a:rPr lang="en-US" sz="1800" b="1" dirty="0"/>
              <a:t>exposed </a:t>
            </a:r>
            <a:r>
              <a:rPr lang="en-US" sz="1800" b="1" dirty="0" smtClean="0"/>
              <a:t>through contact </a:t>
            </a:r>
            <a:r>
              <a:rPr lang="en-US" sz="1800" b="1" dirty="0"/>
              <a:t>with water, vegetation or soil </a:t>
            </a:r>
            <a:r>
              <a:rPr lang="en-US" sz="1800" b="1" dirty="0" smtClean="0"/>
              <a:t>contaminated by the </a:t>
            </a:r>
            <a:r>
              <a:rPr lang="en-US" sz="1800" b="1" dirty="0"/>
              <a:t>urine of infected animals. </a:t>
            </a:r>
            <a:r>
              <a:rPr lang="en-US" sz="1800" b="1" dirty="0" smtClean="0"/>
              <a:t>Possible </a:t>
            </a:r>
            <a:r>
              <a:rPr lang="en-US" sz="1800" b="1" dirty="0"/>
              <a:t>animal reservoirs </a:t>
            </a:r>
            <a:r>
              <a:rPr lang="en-US" sz="1800" b="1" dirty="0" smtClean="0"/>
              <a:t>include </a:t>
            </a:r>
            <a:r>
              <a:rPr lang="en-US" sz="1800" b="1" dirty="0"/>
              <a:t>livestock, dogs, rodents, and wild animals. </a:t>
            </a:r>
            <a:r>
              <a:rPr lang="en-US" sz="1800" b="1" dirty="0" err="1"/>
              <a:t>Leptospires</a:t>
            </a:r>
            <a:r>
              <a:rPr lang="en-US" sz="1800" b="1" dirty="0"/>
              <a:t> enter the body through contact with the skin and mucous membranes and, occasionally, via drinking water </a:t>
            </a:r>
            <a:r>
              <a:rPr lang="en-US" sz="1800" b="1" dirty="0" smtClean="0"/>
              <a:t>or inhalation. </a:t>
            </a:r>
            <a:r>
              <a:rPr lang="en-US" sz="1800" b="1" dirty="0"/>
              <a:t>Person-to-person transmission is rare.  O</a:t>
            </a:r>
            <a:r>
              <a:rPr lang="en-US" sz="1800" b="1" dirty="0" smtClean="0"/>
              <a:t>ccurrence </a:t>
            </a:r>
            <a:r>
              <a:rPr lang="en-US" sz="1800" b="1" dirty="0"/>
              <a:t>of leptospirosis in humans depends on a complex set of interactions between ecological and social factors. </a:t>
            </a:r>
            <a:r>
              <a:rPr lang="en-US" sz="1800" b="1" dirty="0" smtClean="0"/>
              <a:t>Leptospirosis </a:t>
            </a:r>
            <a:r>
              <a:rPr lang="en-US" sz="1800" b="1" dirty="0"/>
              <a:t>is present worldwide, </a:t>
            </a:r>
            <a:r>
              <a:rPr lang="en-US" sz="1800" b="1" dirty="0" smtClean="0"/>
              <a:t>but more </a:t>
            </a:r>
            <a:r>
              <a:rPr lang="en-US" sz="1800" b="1" dirty="0"/>
              <a:t>common in tropical and sub-tropical regions where abundant precipitation, regular flooding and high temperatures enhance the distribution and survival of </a:t>
            </a:r>
            <a:r>
              <a:rPr lang="en-US" sz="1800" b="1" dirty="0" err="1"/>
              <a:t>leptospires</a:t>
            </a:r>
            <a:r>
              <a:rPr lang="en-US" sz="1800" b="1" dirty="0" smtClean="0"/>
              <a:t>.</a:t>
            </a:r>
            <a:endParaRPr lang="en-US" sz="800" b="1" dirty="0" smtClean="0"/>
          </a:p>
          <a:p>
            <a:pPr marL="114300" indent="0">
              <a:buNone/>
            </a:pPr>
            <a:r>
              <a:rPr lang="en-US" sz="900" b="1" dirty="0" smtClean="0"/>
              <a:t/>
            </a:r>
            <a:br>
              <a:rPr lang="en-US" sz="900" b="1" dirty="0" smtClean="0"/>
            </a:br>
            <a:r>
              <a:rPr lang="en-US" sz="900" b="1" dirty="0" smtClean="0"/>
              <a:t>Additional </a:t>
            </a:r>
            <a:r>
              <a:rPr lang="en-US" sz="900" b="1" dirty="0"/>
              <a:t>information available in the One Health Compendium. </a:t>
            </a:r>
          </a:p>
        </p:txBody>
      </p:sp>
    </p:spTree>
    <p:extLst>
      <p:ext uri="{BB962C8B-B14F-4D97-AF65-F5344CB8AC3E}">
        <p14:creationId xmlns:p14="http://schemas.microsoft.com/office/powerpoint/2010/main" val="3024921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Disease case summary:  </a:t>
            </a:r>
            <a:r>
              <a:rPr lang="en-US" b="1" i="1" dirty="0"/>
              <a:t>Streptococcus </a:t>
            </a:r>
            <a:r>
              <a:rPr lang="en-US" b="1" i="1" dirty="0" smtClean="0"/>
              <a:t>suis</a:t>
            </a:r>
            <a:endParaRPr lang="en-US" b="1" dirty="0"/>
          </a:p>
        </p:txBody>
      </p:sp>
      <p:sp>
        <p:nvSpPr>
          <p:cNvPr id="3" name="Content Placeholder 2"/>
          <p:cNvSpPr>
            <a:spLocks noGrp="1"/>
          </p:cNvSpPr>
          <p:nvPr>
            <p:ph idx="1"/>
          </p:nvPr>
        </p:nvSpPr>
        <p:spPr>
          <a:xfrm>
            <a:off x="228600" y="1676400"/>
            <a:ext cx="8534400" cy="4724400"/>
          </a:xfrm>
        </p:spPr>
        <p:txBody>
          <a:bodyPr>
            <a:noAutofit/>
          </a:bodyPr>
          <a:lstStyle/>
          <a:p>
            <a:r>
              <a:rPr lang="en-US" sz="1800" b="1" i="1" dirty="0" smtClean="0"/>
              <a:t>Streptococcus </a:t>
            </a:r>
            <a:r>
              <a:rPr lang="en-US" sz="1800" b="1" i="1" dirty="0" err="1" smtClean="0"/>
              <a:t>suis</a:t>
            </a:r>
            <a:r>
              <a:rPr lang="en-US" sz="1800" b="1" dirty="0" smtClean="0"/>
              <a:t>  is</a:t>
            </a:r>
            <a:r>
              <a:rPr lang="x-none" sz="1800" b="1" smtClean="0"/>
              <a:t> </a:t>
            </a:r>
            <a:r>
              <a:rPr lang="en-US" sz="1800" b="1" dirty="0" smtClean="0"/>
              <a:t> an important bacterial cause of zoonotic disease in both swine (pigs) and humans in many areas of the world. The organism may be isolated from healthy pig carriers, but reported infections in pigs due to Streptococcus </a:t>
            </a:r>
            <a:r>
              <a:rPr lang="en-US" sz="1800" b="1" dirty="0" err="1" smtClean="0"/>
              <a:t>suis</a:t>
            </a:r>
            <a:r>
              <a:rPr lang="en-US" sz="1800" b="1" dirty="0" smtClean="0"/>
              <a:t> include arthritis, meningitis, pneumonia, </a:t>
            </a:r>
            <a:r>
              <a:rPr lang="en-US" sz="1800" b="1" dirty="0" err="1" smtClean="0"/>
              <a:t>septicaemia</a:t>
            </a:r>
            <a:r>
              <a:rPr lang="en-US" sz="1800" b="1" dirty="0" smtClean="0"/>
              <a:t>, endocarditis, abortions and abscesses.  Humans at higher risk for infection include persons in direct contact with infected pigs or raw pig-products, including farmers and abattoir workers, and those with pre-existing illness or immunodeficiency. Human infection is thought to occur through cuts or abrasions on the skin, handling infected pig material, or possibly inhalation or ingestion. In humans, infection due to </a:t>
            </a:r>
            <a:br>
              <a:rPr lang="en-US" sz="1800" b="1" dirty="0" smtClean="0"/>
            </a:br>
            <a:r>
              <a:rPr lang="en-US" sz="1800" b="1" i="1" dirty="0" smtClean="0"/>
              <a:t>Streptococcus </a:t>
            </a:r>
            <a:r>
              <a:rPr lang="en-US" sz="1800" b="1" i="1" dirty="0" err="1" smtClean="0"/>
              <a:t>suis</a:t>
            </a:r>
            <a:r>
              <a:rPr lang="en-US" sz="1800" b="1" dirty="0" smtClean="0"/>
              <a:t>  may cause meningitis, endocarditis, pneumonia, septic arthritis, and/or toxic shock–like syndrome. </a:t>
            </a:r>
            <a:r>
              <a:rPr lang="x-none" sz="1800" b="1" smtClean="0"/>
              <a:t> </a:t>
            </a:r>
            <a:r>
              <a:rPr lang="en-US" sz="1800" b="1" dirty="0"/>
              <a:t/>
            </a:r>
            <a:br>
              <a:rPr lang="en-US" sz="1800" b="1" dirty="0"/>
            </a:br>
            <a:endParaRPr lang="en-US" sz="800" b="1" dirty="0" smtClean="0"/>
          </a:p>
          <a:p>
            <a:pPr marL="114300" indent="0">
              <a:buNone/>
            </a:pPr>
            <a:r>
              <a:rPr lang="en-US" sz="1000" b="1" dirty="0" smtClean="0"/>
              <a:t>Information available from the WHO Factsheet: </a:t>
            </a:r>
            <a:r>
              <a:rPr lang="en-US" sz="1000" b="1" u="sng" dirty="0" smtClean="0">
                <a:hlinkClick r:id="rId2"/>
              </a:rPr>
              <a:t>http://www.who.int/foodsafety/micro/strepsuis/en/</a:t>
            </a:r>
            <a:r>
              <a:rPr lang="en-US" sz="1000" b="1" dirty="0" smtClean="0"/>
              <a:t>       </a:t>
            </a:r>
          </a:p>
          <a:p>
            <a:pPr marL="114300" indent="0">
              <a:lnSpc>
                <a:spcPct val="120000"/>
              </a:lnSpc>
              <a:buNone/>
            </a:pPr>
            <a:endParaRPr lang="en-US" sz="1000" b="1" dirty="0"/>
          </a:p>
          <a:p>
            <a:pPr marL="114300" indent="0">
              <a:lnSpc>
                <a:spcPct val="120000"/>
              </a:lnSpc>
              <a:buNone/>
            </a:pPr>
            <a:endParaRPr lang="en-US" sz="1700" b="1" dirty="0" smtClean="0"/>
          </a:p>
          <a:p>
            <a:pPr marL="114300" indent="0">
              <a:buNone/>
            </a:pPr>
            <a:endParaRPr lang="en-US" sz="1700" dirty="0"/>
          </a:p>
        </p:txBody>
      </p:sp>
    </p:spTree>
    <p:extLst>
      <p:ext uri="{BB962C8B-B14F-4D97-AF65-F5344CB8AC3E}">
        <p14:creationId xmlns:p14="http://schemas.microsoft.com/office/powerpoint/2010/main" val="32289770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Disease case summary:  </a:t>
            </a:r>
            <a:br>
              <a:rPr lang="en-US" b="1" dirty="0" smtClean="0"/>
            </a:br>
            <a:r>
              <a:rPr lang="en-US" b="1" dirty="0" smtClean="0"/>
              <a:t>rabies</a:t>
            </a:r>
            <a:endParaRPr lang="en-US" b="1" dirty="0"/>
          </a:p>
        </p:txBody>
      </p:sp>
      <p:sp>
        <p:nvSpPr>
          <p:cNvPr id="3" name="Content Placeholder 2"/>
          <p:cNvSpPr>
            <a:spLocks noGrp="1"/>
          </p:cNvSpPr>
          <p:nvPr>
            <p:ph idx="1"/>
          </p:nvPr>
        </p:nvSpPr>
        <p:spPr>
          <a:xfrm>
            <a:off x="228600" y="1676400"/>
            <a:ext cx="8534400" cy="4343400"/>
          </a:xfrm>
        </p:spPr>
        <p:txBody>
          <a:bodyPr>
            <a:noAutofit/>
          </a:bodyPr>
          <a:lstStyle/>
          <a:p>
            <a:pPr marL="114300" indent="0">
              <a:buNone/>
            </a:pPr>
            <a:r>
              <a:rPr lang="en-US" sz="1800" b="1" dirty="0" smtClean="0"/>
              <a:t>Rabies </a:t>
            </a:r>
            <a:r>
              <a:rPr lang="en-US" sz="1800" b="1" dirty="0"/>
              <a:t>is an important preventable zoonotic disease caused by the rabies virus. The disease is endemic in many countries, affects both domestic and wild mammals, and is transmitted to humans through contact with infectious material, usually saliva, via bites or scratches by a rabid animal.  Rabies is present on all continents with the exception of Antarctica, but more than 95% of human deaths occur in Asia and Africa, most often following contact with dogs, other canines/carnivores, or bats with rabies infection. Once symptoms of the disease develop, rabies is nearly always fatal; WHO estimates rabies causes 60,000 human deaths per year. The high mortality highlights the importance of the global canine rabies elimination strategy based on dog vaccination. Rabies is 100% preventable, so humans exposed to rabid animals should receive proper wound care and post-exposure prophylaxis including rabies </a:t>
            </a:r>
            <a:r>
              <a:rPr lang="en-US" sz="1800" b="1" dirty="0" smtClean="0"/>
              <a:t>vaccine.</a:t>
            </a:r>
          </a:p>
          <a:p>
            <a:pPr marL="114300" indent="0">
              <a:buNone/>
            </a:pPr>
            <a:endParaRPr lang="en-US" sz="800" b="1" dirty="0"/>
          </a:p>
          <a:p>
            <a:pPr marL="114300" indent="0">
              <a:buNone/>
            </a:pPr>
            <a:r>
              <a:rPr lang="en-US" sz="1000" b="1" dirty="0" smtClean="0"/>
              <a:t>Additional </a:t>
            </a:r>
            <a:r>
              <a:rPr lang="en-US" sz="1000" b="1" dirty="0"/>
              <a:t>information available in the WHO Fact Sheet</a:t>
            </a:r>
            <a:r>
              <a:rPr lang="en-US" sz="1000" b="1" dirty="0" smtClean="0"/>
              <a:t>:  </a:t>
            </a:r>
            <a:r>
              <a:rPr lang="en-US" sz="1000" b="1" u="sng" dirty="0" smtClean="0">
                <a:hlinkClick r:id="rId2"/>
              </a:rPr>
              <a:t>http</a:t>
            </a:r>
            <a:r>
              <a:rPr lang="en-US" sz="1000" b="1" u="sng" dirty="0">
                <a:hlinkClick r:id="rId2"/>
              </a:rPr>
              <a:t>://www.who.int/mediacentre/factsheets/fs099/en</a:t>
            </a:r>
            <a:r>
              <a:rPr lang="en-US" sz="1000" b="1" u="sng" dirty="0" smtClean="0">
                <a:hlinkClick r:id="rId2"/>
              </a:rPr>
              <a:t>/</a:t>
            </a:r>
            <a:endParaRPr lang="en-US" sz="1000" b="1" dirty="0"/>
          </a:p>
          <a:p>
            <a:pPr marL="114300" indent="0">
              <a:buNone/>
            </a:pPr>
            <a:endParaRPr lang="en-US" sz="1000" b="1" dirty="0"/>
          </a:p>
        </p:txBody>
      </p:sp>
    </p:spTree>
    <p:extLst>
      <p:ext uri="{BB962C8B-B14F-4D97-AF65-F5344CB8AC3E}">
        <p14:creationId xmlns:p14="http://schemas.microsoft.com/office/powerpoint/2010/main" val="41280223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Disease case summary:  </a:t>
            </a:r>
            <a:br>
              <a:rPr lang="en-US" b="1" dirty="0" smtClean="0"/>
            </a:br>
            <a:r>
              <a:rPr lang="en-US" b="1" dirty="0" smtClean="0"/>
              <a:t>dengue</a:t>
            </a:r>
            <a:endParaRPr lang="en-US" b="1" dirty="0"/>
          </a:p>
        </p:txBody>
      </p:sp>
      <p:sp>
        <p:nvSpPr>
          <p:cNvPr id="3" name="Content Placeholder 2"/>
          <p:cNvSpPr>
            <a:spLocks noGrp="1"/>
          </p:cNvSpPr>
          <p:nvPr>
            <p:ph idx="1"/>
          </p:nvPr>
        </p:nvSpPr>
        <p:spPr>
          <a:xfrm>
            <a:off x="228600" y="1676400"/>
            <a:ext cx="8534400" cy="4724400"/>
          </a:xfrm>
        </p:spPr>
        <p:txBody>
          <a:bodyPr>
            <a:noAutofit/>
          </a:bodyPr>
          <a:lstStyle/>
          <a:p>
            <a:pPr marL="114300" indent="0" fontAlgn="base">
              <a:buNone/>
            </a:pPr>
            <a:r>
              <a:rPr lang="en-US" dirty="0" smtClean="0"/>
              <a:t> </a:t>
            </a:r>
            <a:endParaRPr lang="en-US" dirty="0"/>
          </a:p>
          <a:p>
            <a:pPr marL="114300" indent="0">
              <a:lnSpc>
                <a:spcPct val="120000"/>
              </a:lnSpc>
              <a:buNone/>
            </a:pPr>
            <a:endParaRPr lang="en-US" sz="1700" dirty="0"/>
          </a:p>
          <a:p>
            <a:pPr marL="114300" indent="0">
              <a:buNone/>
            </a:pPr>
            <a:endParaRPr lang="en-US" sz="1700" dirty="0"/>
          </a:p>
        </p:txBody>
      </p:sp>
      <p:sp>
        <p:nvSpPr>
          <p:cNvPr id="4" name="Rectangle 3"/>
          <p:cNvSpPr/>
          <p:nvPr/>
        </p:nvSpPr>
        <p:spPr>
          <a:xfrm>
            <a:off x="304800" y="1509385"/>
            <a:ext cx="8534400" cy="4508927"/>
          </a:xfrm>
          <a:prstGeom prst="rect">
            <a:avLst/>
          </a:prstGeom>
        </p:spPr>
        <p:txBody>
          <a:bodyPr wrap="square">
            <a:spAutoFit/>
          </a:bodyPr>
          <a:lstStyle/>
          <a:p>
            <a:pPr fontAlgn="base"/>
            <a:r>
              <a:rPr lang="en-US" b="1" dirty="0"/>
              <a:t>Dengue is a mosquito-borne viral infection found in tropical and sub-tropical regions around the world. Dengue virus (DENV) </a:t>
            </a:r>
            <a:r>
              <a:rPr lang="en-US" b="1" dirty="0" smtClean="0"/>
              <a:t>exists </a:t>
            </a:r>
            <a:r>
              <a:rPr lang="en-US" b="1" dirty="0"/>
              <a:t>in four serotypes (DENV 1, 2, 3 and 4). </a:t>
            </a:r>
            <a:r>
              <a:rPr lang="en-US" b="1" dirty="0" smtClean="0"/>
              <a:t>Dengue </a:t>
            </a:r>
            <a:r>
              <a:rPr lang="en-US" b="1" dirty="0"/>
              <a:t>fever has become a major international public health concern. </a:t>
            </a:r>
            <a:r>
              <a:rPr lang="en-US" b="1" dirty="0" smtClean="0"/>
              <a:t>Severe </a:t>
            </a:r>
            <a:r>
              <a:rPr lang="en-US" b="1" dirty="0"/>
              <a:t>Dengue (previously known as Dengue </a:t>
            </a:r>
            <a:r>
              <a:rPr lang="en-US" b="1" dirty="0" err="1"/>
              <a:t>Haemorrhagic</a:t>
            </a:r>
            <a:r>
              <a:rPr lang="en-US" b="1" dirty="0"/>
              <a:t> Fever) was first recognized in the 1950s during </a:t>
            </a:r>
            <a:r>
              <a:rPr lang="en-US" b="1" dirty="0" smtClean="0"/>
              <a:t>epidemics </a:t>
            </a:r>
            <a:r>
              <a:rPr lang="en-US" b="1" dirty="0"/>
              <a:t>in the Philippines and Thailand. Today, severe dengue affects </a:t>
            </a:r>
            <a:r>
              <a:rPr lang="en-US" b="1" dirty="0" smtClean="0"/>
              <a:t>many Asian </a:t>
            </a:r>
            <a:r>
              <a:rPr lang="en-US" b="1" dirty="0"/>
              <a:t>and Latin American countries and </a:t>
            </a:r>
            <a:r>
              <a:rPr lang="en-US" b="1" dirty="0" smtClean="0"/>
              <a:t>is leading </a:t>
            </a:r>
            <a:r>
              <a:rPr lang="en-US" b="1" dirty="0"/>
              <a:t>cause of morbidity, hospitalization and death among </a:t>
            </a:r>
            <a:r>
              <a:rPr lang="en-US" b="1" dirty="0" smtClean="0"/>
              <a:t>children. Control </a:t>
            </a:r>
            <a:r>
              <a:rPr lang="en-US" b="1" dirty="0"/>
              <a:t>strategies have focused mainly on vector </a:t>
            </a:r>
            <a:r>
              <a:rPr lang="en-US" b="1" dirty="0" smtClean="0"/>
              <a:t>control, </a:t>
            </a:r>
            <a:r>
              <a:rPr lang="en-US" b="1" dirty="0"/>
              <a:t>and enhanced disease surveillance. No vaccine has yet been shown to be effective against all four DENV serotypes. DENV transmission in forest </a:t>
            </a:r>
            <a:r>
              <a:rPr lang="en-US" b="1" dirty="0" smtClean="0"/>
              <a:t>monkey occurs, </a:t>
            </a:r>
            <a:r>
              <a:rPr lang="en-US" b="1" dirty="0"/>
              <a:t>but human infection is sufficient to maintain transmission cycles in cities, particularly in crowded urban areas where mosquito vectors </a:t>
            </a:r>
            <a:r>
              <a:rPr lang="en-US" b="1" dirty="0" smtClean="0"/>
              <a:t>breed </a:t>
            </a:r>
            <a:r>
              <a:rPr lang="en-US" b="1" dirty="0"/>
              <a:t>in uncovered water storage containers, </a:t>
            </a:r>
            <a:r>
              <a:rPr lang="en-US" b="1" dirty="0" smtClean="0"/>
              <a:t>flower </a:t>
            </a:r>
            <a:r>
              <a:rPr lang="en-US" b="1" dirty="0"/>
              <a:t>vases, metal cans, </a:t>
            </a:r>
            <a:r>
              <a:rPr lang="en-US" b="1" dirty="0" smtClean="0"/>
              <a:t>or in </a:t>
            </a:r>
            <a:r>
              <a:rPr lang="en-US" b="1" dirty="0"/>
              <a:t>discarded glass bottles, plastic containers or auto tires containing water</a:t>
            </a:r>
            <a:r>
              <a:rPr lang="en-US" b="1" dirty="0" smtClean="0"/>
              <a:t>.</a:t>
            </a:r>
            <a:r>
              <a:rPr lang="en-US" sz="800" b="1" dirty="0" smtClean="0"/>
              <a:t/>
            </a:r>
            <a:br>
              <a:rPr lang="en-US" sz="800" b="1" dirty="0" smtClean="0"/>
            </a:br>
            <a:endParaRPr lang="en-US" sz="800" b="1" dirty="0" smtClean="0"/>
          </a:p>
          <a:p>
            <a:r>
              <a:rPr lang="en-US" sz="900" b="1" dirty="0"/>
              <a:t>Information available from the WHO Factsheet: </a:t>
            </a:r>
            <a:r>
              <a:rPr lang="en-US" sz="900" b="1" u="sng" dirty="0">
                <a:hlinkClick r:id="rId2"/>
              </a:rPr>
              <a:t>http://</a:t>
            </a:r>
            <a:r>
              <a:rPr lang="en-US" sz="900" b="1" u="sng" dirty="0" smtClean="0">
                <a:hlinkClick r:id="rId2"/>
              </a:rPr>
              <a:t>www.who.int/mediacentre/factsheets/fs117/en/index.html</a:t>
            </a:r>
            <a:r>
              <a:rPr lang="en-US" sz="900" b="1" u="sng" dirty="0" smtClean="0"/>
              <a:t> </a:t>
            </a:r>
            <a:r>
              <a:rPr lang="en-US" sz="900" b="1" dirty="0"/>
              <a:t> </a:t>
            </a:r>
            <a:r>
              <a:rPr lang="en-US" sz="900" b="1" dirty="0" smtClean="0"/>
              <a:t> </a:t>
            </a:r>
            <a:endParaRPr lang="en-US" sz="900" b="1" dirty="0" smtClean="0"/>
          </a:p>
        </p:txBody>
      </p:sp>
    </p:spTree>
    <p:extLst>
      <p:ext uri="{BB962C8B-B14F-4D97-AF65-F5344CB8AC3E}">
        <p14:creationId xmlns:p14="http://schemas.microsoft.com/office/powerpoint/2010/main" val="9350936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4294967295"/>
          </p:nvPr>
        </p:nvSpPr>
        <p:spPr>
          <a:xfrm>
            <a:off x="457200" y="5562600"/>
            <a:ext cx="8229600" cy="1752600"/>
          </a:xfrm>
        </p:spPr>
        <p:txBody>
          <a:bodyPr>
            <a:normAutofit/>
          </a:bodyPr>
          <a:lstStyle/>
          <a:p>
            <a:pPr marL="114300" indent="0" algn="ctr" eaLnBrk="1" hangingPunct="1">
              <a:spcBef>
                <a:spcPct val="0"/>
              </a:spcBef>
              <a:buNone/>
            </a:pPr>
            <a:r>
              <a:rPr lang="en-US" sz="2000" dirty="0" smtClean="0">
                <a:cs typeface="Tahoma" pitchFamily="34" charset="0"/>
              </a:rPr>
              <a:t>Free down load at:  sourceforge.net/projects/tuftsvue/files/latest/download</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460" y="533400"/>
            <a:ext cx="7892940" cy="4876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276496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685800"/>
            <a:ext cx="8458200" cy="1600200"/>
          </a:xfrm>
          <a:prstGeom prst="rect">
            <a:avLst/>
          </a:prstGeom>
          <a:noFill/>
        </p:spPr>
        <p:txBody>
          <a:bodyPr wrap="square">
            <a:prstTxWarp prst="textCanUp">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4000" b="1" dirty="0">
                <a:ln w="11430"/>
                <a:solidFill>
                  <a:schemeClr val="accent3"/>
                </a:solidFill>
                <a:effectLst>
                  <a:outerShdw blurRad="50800" dist="39000" dir="5460000" algn="tl">
                    <a:srgbClr val="000000">
                      <a:alpha val="38000"/>
                    </a:srgbClr>
                  </a:outerShdw>
                </a:effectLst>
                <a:latin typeface="+mj-lt"/>
              </a:rPr>
              <a:t>If you want to go fast, go alone. </a:t>
            </a:r>
            <a:r>
              <a:rPr lang="en-US" sz="4000" b="1" dirty="0" smtClean="0">
                <a:ln w="11430"/>
                <a:solidFill>
                  <a:schemeClr val="accent3"/>
                </a:solidFill>
                <a:effectLst>
                  <a:outerShdw blurRad="50800" dist="39000" dir="5460000" algn="tl">
                    <a:srgbClr val="000000">
                      <a:alpha val="38000"/>
                    </a:srgbClr>
                  </a:outerShdw>
                </a:effectLst>
                <a:latin typeface="+mj-lt"/>
              </a:rPr>
              <a:t> </a:t>
            </a:r>
          </a:p>
          <a:p>
            <a:pPr algn="ctr">
              <a:lnSpc>
                <a:spcPct val="150000"/>
              </a:lnSpc>
            </a:pPr>
            <a:r>
              <a:rPr lang="en-US" sz="4000" b="1" dirty="0" smtClean="0">
                <a:ln w="11430"/>
                <a:solidFill>
                  <a:schemeClr val="accent3"/>
                </a:solidFill>
                <a:effectLst>
                  <a:outerShdw blurRad="50800" dist="39000" dir="5460000" algn="tl">
                    <a:srgbClr val="000000">
                      <a:alpha val="38000"/>
                    </a:srgbClr>
                  </a:outerShdw>
                </a:effectLst>
                <a:latin typeface="+mj-lt"/>
              </a:rPr>
              <a:t>If </a:t>
            </a:r>
            <a:r>
              <a:rPr lang="en-US" sz="4000" b="1" dirty="0">
                <a:ln w="11430"/>
                <a:solidFill>
                  <a:schemeClr val="accent3"/>
                </a:solidFill>
                <a:effectLst>
                  <a:outerShdw blurRad="50800" dist="39000" dir="5460000" algn="tl">
                    <a:srgbClr val="000000">
                      <a:alpha val="38000"/>
                    </a:srgbClr>
                  </a:outerShdw>
                </a:effectLst>
                <a:latin typeface="+mj-lt"/>
              </a:rPr>
              <a:t>you want to go </a:t>
            </a:r>
            <a:r>
              <a:rPr lang="en-US" sz="4000" b="1" dirty="0" smtClean="0">
                <a:ln w="11430"/>
                <a:solidFill>
                  <a:schemeClr val="accent3"/>
                </a:solidFill>
                <a:effectLst>
                  <a:outerShdw blurRad="50800" dist="39000" dir="5460000" algn="tl">
                    <a:srgbClr val="000000">
                      <a:alpha val="38000"/>
                    </a:srgbClr>
                  </a:outerShdw>
                </a:effectLst>
                <a:latin typeface="+mj-lt"/>
              </a:rPr>
              <a:t>far</a:t>
            </a:r>
            <a:r>
              <a:rPr lang="en-US" sz="4000" b="1" dirty="0">
                <a:ln w="11430"/>
                <a:solidFill>
                  <a:schemeClr val="accent3"/>
                </a:solidFill>
                <a:effectLst>
                  <a:outerShdw blurRad="50800" dist="39000" dir="5460000" algn="tl">
                    <a:srgbClr val="000000">
                      <a:alpha val="38000"/>
                    </a:srgbClr>
                  </a:outerShdw>
                </a:effectLst>
                <a:latin typeface="+mj-lt"/>
              </a:rPr>
              <a:t>, go </a:t>
            </a:r>
            <a:r>
              <a:rPr lang="en-US" sz="4000" b="1" dirty="0" smtClean="0">
                <a:ln w="11430"/>
                <a:solidFill>
                  <a:schemeClr val="accent3"/>
                </a:solidFill>
                <a:effectLst>
                  <a:outerShdw blurRad="50800" dist="39000" dir="5460000" algn="tl">
                    <a:srgbClr val="000000">
                      <a:alpha val="38000"/>
                    </a:srgbClr>
                  </a:outerShdw>
                </a:effectLst>
                <a:latin typeface="+mj-lt"/>
              </a:rPr>
              <a:t>together.</a:t>
            </a:r>
            <a:endParaRPr lang="en-US" sz="4000" b="1" dirty="0">
              <a:ln w="11430"/>
              <a:solidFill>
                <a:srgbClr val="0000CC"/>
              </a:solidFill>
              <a:effectLst>
                <a:outerShdw blurRad="50800" dist="39000" dir="5460000" algn="tl">
                  <a:srgbClr val="000000">
                    <a:alpha val="38000"/>
                  </a:srgbClr>
                </a:outerShdw>
              </a:effectLst>
              <a:latin typeface="+mj-lt"/>
            </a:endParaRPr>
          </a:p>
        </p:txBody>
      </p:sp>
      <p:pic>
        <p:nvPicPr>
          <p:cNvPr id="6" name="Picture 2" descr="http://2.bp.blogspot.com/-fj_4xqaCTRg/T6U1Qb0C0fI/AAAAAAAAAdg/WdvioxlMYMM/s1600/Walk_Together__Rock_Together_by_Goodfoot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224931" y="2667000"/>
            <a:ext cx="2770338" cy="3116630"/>
          </a:xfrm>
          <a:prstGeom prst="rect">
            <a:avLst/>
          </a:prstGeom>
          <a:noFill/>
          <a:ln>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3285067" y="5867400"/>
            <a:ext cx="2808105" cy="523220"/>
          </a:xfrm>
          <a:prstGeom prst="rect">
            <a:avLst/>
          </a:prstGeom>
        </p:spPr>
        <p:txBody>
          <a:bodyPr wrap="none">
            <a:spAutoFit/>
          </a:bodyPr>
          <a:lstStyle/>
          <a:p>
            <a:r>
              <a:rPr lang="en-US" sz="2800" b="1" dirty="0" smtClean="0">
                <a:latin typeface="Book Antiqua" pitchFamily="18" charset="0"/>
              </a:rPr>
              <a:t>African </a:t>
            </a:r>
            <a:r>
              <a:rPr lang="en-US" sz="2800" b="1" dirty="0">
                <a:latin typeface="Book Antiqua" pitchFamily="18" charset="0"/>
              </a:rPr>
              <a:t>Proverb</a:t>
            </a:r>
            <a:endParaRPr lang="th-TH" sz="2800" b="1" dirty="0">
              <a:latin typeface="Book Antiqua" pitchFamily="18" charset="0"/>
            </a:endParaRPr>
          </a:p>
        </p:txBody>
      </p:sp>
    </p:spTree>
    <p:extLst>
      <p:ext uri="{BB962C8B-B14F-4D97-AF65-F5344CB8AC3E}">
        <p14:creationId xmlns:p14="http://schemas.microsoft.com/office/powerpoint/2010/main" val="24422546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3"/>
          <p:cNvSpPr>
            <a:spLocks noGrp="1" noChangeArrowheads="1"/>
          </p:cNvSpPr>
          <p:nvPr>
            <p:ph idx="1"/>
          </p:nvPr>
        </p:nvSpPr>
        <p:spPr>
          <a:xfrm>
            <a:off x="228600" y="1676400"/>
            <a:ext cx="6096000" cy="4724400"/>
          </a:xfrm>
          <a:noFill/>
        </p:spPr>
        <p:txBody>
          <a:bodyPr lIns="90488" tIns="44450" rIns="90488" bIns="44450">
            <a:normAutofit/>
          </a:bodyPr>
          <a:lstStyle/>
          <a:p>
            <a:pPr>
              <a:lnSpc>
                <a:spcPct val="110000"/>
              </a:lnSpc>
              <a:spcAft>
                <a:spcPts val="600"/>
              </a:spcAft>
            </a:pPr>
            <a:r>
              <a:rPr lang="en-US" sz="2600" b="1" dirty="0" smtClean="0">
                <a:solidFill>
                  <a:srgbClr val="000000"/>
                </a:solidFill>
                <a:cs typeface="Tahoma" pitchFamily="34" charset="0"/>
              </a:rPr>
              <a:t>Prevention and control of </a:t>
            </a:r>
            <a:r>
              <a:rPr lang="en-US" sz="2600" b="1" i="1" dirty="0" smtClean="0">
                <a:solidFill>
                  <a:srgbClr val="000000"/>
                </a:solidFill>
                <a:cs typeface="Tahoma" pitchFamily="34" charset="0"/>
              </a:rPr>
              <a:t> </a:t>
            </a:r>
            <a:r>
              <a:rPr lang="en-US" sz="2600" b="1" dirty="0" smtClean="0">
                <a:solidFill>
                  <a:srgbClr val="000000"/>
                </a:solidFill>
                <a:cs typeface="Tahoma" pitchFamily="34" charset="0"/>
              </a:rPr>
              <a:t>infectious diseases  is in your hand</a:t>
            </a:r>
          </a:p>
          <a:p>
            <a:pPr>
              <a:lnSpc>
                <a:spcPct val="110000"/>
              </a:lnSpc>
              <a:spcAft>
                <a:spcPts val="600"/>
              </a:spcAft>
            </a:pPr>
            <a:r>
              <a:rPr lang="en-US" sz="2600" b="1" dirty="0" smtClean="0">
                <a:solidFill>
                  <a:srgbClr val="000000"/>
                </a:solidFill>
                <a:cs typeface="Tahoma" pitchFamily="34" charset="0"/>
              </a:rPr>
              <a:t>Partnership and collaboration is a key to success</a:t>
            </a:r>
          </a:p>
          <a:p>
            <a:pPr>
              <a:lnSpc>
                <a:spcPct val="110000"/>
              </a:lnSpc>
              <a:spcAft>
                <a:spcPts val="600"/>
              </a:spcAft>
            </a:pPr>
            <a:r>
              <a:rPr lang="en-US" sz="2600" b="1" dirty="0" smtClean="0">
                <a:solidFill>
                  <a:srgbClr val="000000"/>
                </a:solidFill>
                <a:cs typeface="Tahoma" pitchFamily="34" charset="0"/>
              </a:rPr>
              <a:t>The path forward requires a system, resources, and courage</a:t>
            </a:r>
          </a:p>
        </p:txBody>
      </p:sp>
      <p:pic>
        <p:nvPicPr>
          <p:cNvPr id="1030" name="Picture 6" descr="http://wallpapers4u.yolasite.com/resources/heath/1%20(11).jpg"/>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15761" t="17391"/>
          <a:stretch/>
        </p:blipFill>
        <p:spPr bwMode="auto">
          <a:xfrm>
            <a:off x="6477000" y="3124200"/>
            <a:ext cx="2548467" cy="28115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summary</a:t>
            </a:r>
            <a:endParaRPr lang="en-US" b="1" dirty="0"/>
          </a:p>
        </p:txBody>
      </p:sp>
    </p:spTree>
    <p:extLst>
      <p:ext uri="{BB962C8B-B14F-4D97-AF65-F5344CB8AC3E}">
        <p14:creationId xmlns:p14="http://schemas.microsoft.com/office/powerpoint/2010/main" val="84965061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800" b="1" cap="none" dirty="0" smtClean="0"/>
              <a:t>Risk Assessment Principles</a:t>
            </a:r>
            <a:endParaRPr lang="en-US" sz="2800" b="1" cap="none" dirty="0"/>
          </a:p>
        </p:txBody>
      </p:sp>
    </p:spTree>
    <p:extLst>
      <p:ext uri="{BB962C8B-B14F-4D97-AF65-F5344CB8AC3E}">
        <p14:creationId xmlns:p14="http://schemas.microsoft.com/office/powerpoint/2010/main" val="11015507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Risk Analysis</a:t>
            </a:r>
            <a:endParaRPr lang="en-US" b="1" dirty="0"/>
          </a:p>
        </p:txBody>
      </p:sp>
      <p:sp>
        <p:nvSpPr>
          <p:cNvPr id="3" name="Content Placeholder 2"/>
          <p:cNvSpPr>
            <a:spLocks noGrp="1"/>
          </p:cNvSpPr>
          <p:nvPr>
            <p:ph idx="1"/>
          </p:nvPr>
        </p:nvSpPr>
        <p:spPr/>
        <p:txBody>
          <a:bodyPr>
            <a:normAutofit/>
          </a:bodyPr>
          <a:lstStyle/>
          <a:p>
            <a:pPr marL="0" indent="0">
              <a:buNone/>
            </a:pPr>
            <a:r>
              <a:rPr lang="en-US" b="1" dirty="0"/>
              <a:t>Risk Analysis addresses/differentiates between:</a:t>
            </a:r>
          </a:p>
          <a:p>
            <a:endParaRPr lang="en-US" b="1" dirty="0"/>
          </a:p>
          <a:p>
            <a:r>
              <a:rPr lang="en-US" b="1" dirty="0"/>
              <a:t>	Perception </a:t>
            </a:r>
            <a:r>
              <a:rPr lang="en-US" b="1" dirty="0" smtClean="0"/>
              <a:t>vs. </a:t>
            </a:r>
            <a:r>
              <a:rPr lang="en-US" b="1" dirty="0"/>
              <a:t>Reality</a:t>
            </a:r>
          </a:p>
          <a:p>
            <a:endParaRPr lang="en-US" b="1" dirty="0"/>
          </a:p>
          <a:p>
            <a:r>
              <a:rPr lang="en-US" b="1" dirty="0"/>
              <a:t>	Fate </a:t>
            </a:r>
            <a:r>
              <a:rPr lang="en-US" b="1" dirty="0" smtClean="0"/>
              <a:t>vs. </a:t>
            </a:r>
            <a:r>
              <a:rPr lang="en-US" b="1" dirty="0"/>
              <a:t>Probability</a:t>
            </a:r>
          </a:p>
          <a:p>
            <a:endParaRPr lang="en-US" b="1" dirty="0"/>
          </a:p>
          <a:p>
            <a:r>
              <a:rPr lang="en-US" b="1" dirty="0"/>
              <a:t>	Risk = Likelihood X </a:t>
            </a:r>
            <a:r>
              <a:rPr lang="en-US" b="1" dirty="0" smtClean="0"/>
              <a:t>Magnitude</a:t>
            </a:r>
          </a:p>
          <a:p>
            <a:pPr marL="0" indent="0">
              <a:buNone/>
            </a:pPr>
            <a:endParaRPr lang="en-US" sz="1700" b="1" dirty="0" smtClean="0"/>
          </a:p>
          <a:p>
            <a:pPr marL="0" indent="0">
              <a:buNone/>
            </a:pPr>
            <a:endParaRPr lang="en-US" sz="1700" b="1" dirty="0"/>
          </a:p>
          <a:p>
            <a:pPr marL="0" indent="0">
              <a:buNone/>
            </a:pPr>
            <a:r>
              <a:rPr lang="en-US" sz="1700" b="1" dirty="0" smtClean="0"/>
              <a:t>Source:  D. Travis and B. Wilcox. 2012. MODULE </a:t>
            </a:r>
            <a:r>
              <a:rPr lang="en-US" sz="1700" b="1" dirty="0"/>
              <a:t>VIII: EMERGING ZOONOTIC DISEASE </a:t>
            </a:r>
            <a:r>
              <a:rPr lang="en-US" sz="1700" b="1" dirty="0" smtClean="0"/>
              <a:t>RISK. </a:t>
            </a:r>
            <a:r>
              <a:rPr lang="en-US" sz="1700" b="1" dirty="0" smtClean="0">
                <a:latin typeface="Calibri" pitchFamily="1" charset="0"/>
                <a:ea typeface="Calibri" pitchFamily="1" charset="0"/>
                <a:cs typeface="Calibri" pitchFamily="1" charset="0"/>
              </a:rPr>
              <a:t>EZD </a:t>
            </a:r>
            <a:r>
              <a:rPr lang="en-US" sz="1700" b="1" dirty="0">
                <a:latin typeface="Calibri" pitchFamily="1" charset="0"/>
                <a:ea typeface="Calibri" pitchFamily="1" charset="0"/>
                <a:cs typeface="Calibri" pitchFamily="1" charset="0"/>
              </a:rPr>
              <a:t>Short Course, April 2012, Hanoi</a:t>
            </a:r>
          </a:p>
          <a:p>
            <a:endParaRPr lang="en-US" b="1" dirty="0"/>
          </a:p>
          <a:p>
            <a:endParaRPr lang="en-US" dirty="0"/>
          </a:p>
          <a:p>
            <a:endParaRPr lang="en-US" dirty="0"/>
          </a:p>
          <a:p>
            <a:endParaRPr lang="en-US" dirty="0"/>
          </a:p>
        </p:txBody>
      </p:sp>
    </p:spTree>
    <p:extLst>
      <p:ext uri="{BB962C8B-B14F-4D97-AF65-F5344CB8AC3E}">
        <p14:creationId xmlns:p14="http://schemas.microsoft.com/office/powerpoint/2010/main" val="2524336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General Concepts of Risk</a:t>
            </a:r>
            <a:endParaRPr lang="en-US" b="1" dirty="0"/>
          </a:p>
        </p:txBody>
      </p:sp>
      <p:sp>
        <p:nvSpPr>
          <p:cNvPr id="3" name="Content Placeholder 2"/>
          <p:cNvSpPr>
            <a:spLocks noGrp="1"/>
          </p:cNvSpPr>
          <p:nvPr>
            <p:ph idx="1"/>
          </p:nvPr>
        </p:nvSpPr>
        <p:spPr/>
        <p:txBody>
          <a:bodyPr>
            <a:normAutofit/>
          </a:bodyPr>
          <a:lstStyle/>
          <a:p>
            <a:endParaRPr lang="en-US" dirty="0"/>
          </a:p>
          <a:p>
            <a:r>
              <a:rPr lang="en-US" b="1" dirty="0" smtClean="0"/>
              <a:t>Identify </a:t>
            </a:r>
            <a:r>
              <a:rPr lang="en-US" b="1" dirty="0"/>
              <a:t>Hazard(s) = what, </a:t>
            </a:r>
            <a:r>
              <a:rPr lang="en-US" b="1" dirty="0" smtClean="0"/>
              <a:t>specifically, </a:t>
            </a:r>
            <a:r>
              <a:rPr lang="en-US" b="1" dirty="0"/>
              <a:t>are we concerned about? </a:t>
            </a:r>
            <a:r>
              <a:rPr lang="en-US" b="1" dirty="0" smtClean="0"/>
              <a:t/>
            </a:r>
            <a:br>
              <a:rPr lang="en-US" b="1" dirty="0" smtClean="0"/>
            </a:br>
            <a:endParaRPr lang="en-US" b="1" dirty="0"/>
          </a:p>
          <a:p>
            <a:r>
              <a:rPr lang="en-US" b="1" dirty="0" smtClean="0"/>
              <a:t>Assess </a:t>
            </a:r>
            <a:r>
              <a:rPr lang="en-US" b="1" dirty="0"/>
              <a:t>Vulnerability = of whom</a:t>
            </a:r>
            <a:r>
              <a:rPr lang="en-US" b="1" dirty="0" smtClean="0"/>
              <a:t>?</a:t>
            </a:r>
            <a:br>
              <a:rPr lang="en-US" b="1" dirty="0" smtClean="0"/>
            </a:br>
            <a:endParaRPr lang="en-US" b="1" dirty="0"/>
          </a:p>
          <a:p>
            <a:r>
              <a:rPr lang="en-US" b="1" dirty="0" smtClean="0"/>
              <a:t>Assess </a:t>
            </a:r>
            <a:r>
              <a:rPr lang="en-US" b="1" dirty="0"/>
              <a:t>Impact = likelihood and magnitude</a:t>
            </a:r>
          </a:p>
          <a:p>
            <a:pPr marL="0" lvl="0" indent="0">
              <a:buNone/>
            </a:pPr>
            <a:endParaRPr lang="en-US" sz="1600" b="1" dirty="0" smtClean="0">
              <a:solidFill>
                <a:prstClr val="black"/>
              </a:solidFill>
            </a:endParaRPr>
          </a:p>
          <a:p>
            <a:pPr marL="0" lvl="0" indent="0">
              <a:buNone/>
            </a:pPr>
            <a:endParaRPr lang="en-US" sz="1600" b="1" dirty="0" smtClean="0">
              <a:solidFill>
                <a:prstClr val="black"/>
              </a:solidFill>
            </a:endParaRPr>
          </a:p>
          <a:p>
            <a:pPr marL="0" lvl="0" indent="0">
              <a:buNone/>
            </a:pPr>
            <a:r>
              <a:rPr lang="en-US" sz="1600" b="1" dirty="0" smtClean="0">
                <a:solidFill>
                  <a:prstClr val="black"/>
                </a:solidFill>
              </a:rPr>
              <a:t>Source</a:t>
            </a:r>
            <a:r>
              <a:rPr lang="en-US" sz="1600" b="1" dirty="0">
                <a:solidFill>
                  <a:prstClr val="black"/>
                </a:solidFill>
              </a:rPr>
              <a:t>:  D. Travis and B. Wilcox. 2012. MODULE VIII: EMERGING ZOONOTIC DISEASE RISK. </a:t>
            </a:r>
            <a:r>
              <a:rPr lang="en-US" sz="1600" b="1" dirty="0">
                <a:solidFill>
                  <a:prstClr val="black"/>
                </a:solidFill>
                <a:latin typeface="Calibri" pitchFamily="1" charset="0"/>
                <a:ea typeface="Calibri" pitchFamily="1" charset="0"/>
                <a:cs typeface="Calibri" pitchFamily="1" charset="0"/>
              </a:rPr>
              <a:t>EZD Short Course, April 2012, Hanoi</a:t>
            </a:r>
          </a:p>
          <a:p>
            <a:endParaRPr lang="en-US" dirty="0"/>
          </a:p>
        </p:txBody>
      </p:sp>
    </p:spTree>
    <p:extLst>
      <p:ext uri="{BB962C8B-B14F-4D97-AF65-F5344CB8AC3E}">
        <p14:creationId xmlns:p14="http://schemas.microsoft.com/office/powerpoint/2010/main" val="8838612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5035550" cy="262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094162"/>
            <a:ext cx="4067175"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510590"/>
            <a:ext cx="4343400" cy="268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rmAutofit fontScale="90000"/>
          </a:bodyPr>
          <a:lstStyle/>
          <a:p>
            <a:r>
              <a:rPr lang="en-US" b="1" dirty="0" smtClean="0"/>
              <a:t>Different TYPES of Risk Analysis</a:t>
            </a:r>
            <a:endParaRPr lang="en-US" b="1" dirty="0"/>
          </a:p>
        </p:txBody>
      </p:sp>
      <p:sp>
        <p:nvSpPr>
          <p:cNvPr id="5" name="Content Placeholder 4"/>
          <p:cNvSpPr>
            <a:spLocks noGrp="1"/>
          </p:cNvSpPr>
          <p:nvPr>
            <p:ph idx="1"/>
          </p:nvPr>
        </p:nvSpPr>
        <p:spPr/>
        <p:txBody>
          <a:bodyPr/>
          <a:lstStyle/>
          <a:p>
            <a:r>
              <a:rPr lang="en-US" dirty="0" smtClean="0"/>
              <a:t> </a:t>
            </a:r>
            <a:endParaRPr lang="en-US" dirty="0"/>
          </a:p>
        </p:txBody>
      </p:sp>
      <p:sp>
        <p:nvSpPr>
          <p:cNvPr id="6" name="Rectangle 5"/>
          <p:cNvSpPr/>
          <p:nvPr/>
        </p:nvSpPr>
        <p:spPr>
          <a:xfrm>
            <a:off x="3048000" y="6396335"/>
            <a:ext cx="6096000" cy="461665"/>
          </a:xfrm>
          <a:prstGeom prst="rect">
            <a:avLst/>
          </a:prstGeom>
        </p:spPr>
        <p:txBody>
          <a:bodyPr wrap="square">
            <a:spAutoFit/>
          </a:bodyPr>
          <a:lstStyle/>
          <a:p>
            <a:pPr lvl="0" eaLnBrk="1" fontAlgn="auto" hangingPunct="1">
              <a:spcBef>
                <a:spcPct val="20000"/>
              </a:spcBef>
              <a:spcAft>
                <a:spcPts val="0"/>
              </a:spcAft>
            </a:pPr>
            <a:r>
              <a:rPr lang="en-US" sz="1200" i="0" dirty="0">
                <a:solidFill>
                  <a:prstClr val="black"/>
                </a:solidFill>
                <a:latin typeface="Calibri"/>
              </a:rPr>
              <a:t>Source:  D. Travis and B. Wilcox. 2012. MODULE VIII: EMERGING ZOONOTIC DISEASE RISK. </a:t>
            </a:r>
            <a:r>
              <a:rPr lang="en-US" sz="1200" i="0" dirty="0">
                <a:solidFill>
                  <a:prstClr val="black"/>
                </a:solidFill>
                <a:latin typeface="Calibri" pitchFamily="1" charset="0"/>
                <a:ea typeface="Calibri" pitchFamily="1" charset="0"/>
                <a:cs typeface="Calibri" pitchFamily="1" charset="0"/>
              </a:rPr>
              <a:t>EZD Short Course, April 2012, Hanoi</a:t>
            </a:r>
          </a:p>
        </p:txBody>
      </p:sp>
    </p:spTree>
    <p:extLst>
      <p:ext uri="{BB962C8B-B14F-4D97-AF65-F5344CB8AC3E}">
        <p14:creationId xmlns:p14="http://schemas.microsoft.com/office/powerpoint/2010/main" val="883577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p:txBody>
          <a:bodyPr/>
          <a:lstStyle/>
          <a:p>
            <a:r>
              <a:rPr lang="en-US" altLang="en-US" b="1" dirty="0"/>
              <a:t>Risk Assessment Model</a:t>
            </a:r>
          </a:p>
        </p:txBody>
      </p:sp>
      <p:sp>
        <p:nvSpPr>
          <p:cNvPr id="3" name="Content Placeholder 2"/>
          <p:cNvSpPr>
            <a:spLocks noGrp="1"/>
          </p:cNvSpPr>
          <p:nvPr>
            <p:ph idx="1"/>
          </p:nvPr>
        </p:nvSpPr>
        <p:spPr>
          <a:xfrm>
            <a:off x="533400" y="1752600"/>
            <a:ext cx="7696200" cy="1295400"/>
          </a:xfrm>
        </p:spPr>
        <p:txBody>
          <a:bodyPr>
            <a:normAutofit fontScale="92500" lnSpcReduction="10000"/>
          </a:bodyPr>
          <a:lstStyle/>
          <a:p>
            <a:pPr marL="0" indent="0">
              <a:buNone/>
            </a:pPr>
            <a:r>
              <a:rPr lang="en-US" sz="4400" b="1" dirty="0" smtClean="0"/>
              <a:t>Risk = Chance x Hazard x Exposure x Consequence </a:t>
            </a:r>
          </a:p>
          <a:p>
            <a:pPr marL="0" indent="0">
              <a:buNone/>
            </a:pPr>
            <a:endParaRPr lang="en-US" sz="4400" dirty="0"/>
          </a:p>
          <a:p>
            <a:pPr marL="0" indent="0">
              <a:buNone/>
            </a:pPr>
            <a:endParaRPr lang="en-US" sz="4400" dirty="0"/>
          </a:p>
        </p:txBody>
      </p:sp>
      <p:sp>
        <p:nvSpPr>
          <p:cNvPr id="82948" name="Text Box 1028"/>
          <p:cNvSpPr txBox="1">
            <a:spLocks noChangeArrowheads="1"/>
          </p:cNvSpPr>
          <p:nvPr/>
        </p:nvSpPr>
        <p:spPr bwMode="auto">
          <a:xfrm>
            <a:off x="533400" y="3048000"/>
            <a:ext cx="7772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b="1" i="0" dirty="0" smtClean="0">
                <a:latin typeface="+mj-lt"/>
              </a:rPr>
              <a:t>The quality of the Risk Estimates depends on the quality of the input</a:t>
            </a:r>
            <a:endParaRPr lang="en-US" altLang="en-US" b="1" dirty="0" smtClean="0">
              <a:latin typeface="+mj-lt"/>
            </a:endParaRPr>
          </a:p>
        </p:txBody>
      </p:sp>
    </p:spTree>
    <p:extLst>
      <p:ext uri="{BB962C8B-B14F-4D97-AF65-F5344CB8AC3E}">
        <p14:creationId xmlns:p14="http://schemas.microsoft.com/office/powerpoint/2010/main" val="4978422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Fundamental </a:t>
            </a:r>
            <a:r>
              <a:rPr lang="en-US" b="1" dirty="0" smtClean="0"/>
              <a:t>Constraints in Risk Analysis</a:t>
            </a:r>
            <a:endParaRPr lang="en-US" dirty="0"/>
          </a:p>
        </p:txBody>
      </p:sp>
      <p:sp>
        <p:nvSpPr>
          <p:cNvPr id="3" name="Content Placeholder 2"/>
          <p:cNvSpPr>
            <a:spLocks noGrp="1"/>
          </p:cNvSpPr>
          <p:nvPr>
            <p:ph idx="1"/>
          </p:nvPr>
        </p:nvSpPr>
        <p:spPr/>
        <p:txBody>
          <a:bodyPr/>
          <a:lstStyle/>
          <a:p>
            <a:r>
              <a:rPr lang="en-US" b="1" dirty="0"/>
              <a:t>Data Availability/Quality</a:t>
            </a:r>
          </a:p>
          <a:p>
            <a:r>
              <a:rPr lang="en-US" b="1" dirty="0" smtClean="0"/>
              <a:t>Great </a:t>
            </a:r>
            <a:r>
              <a:rPr lang="en-US" b="1" dirty="0"/>
              <a:t>models rarely make data </a:t>
            </a:r>
            <a:r>
              <a:rPr lang="en-US" b="1" dirty="0" smtClean="0"/>
              <a:t>better</a:t>
            </a:r>
          </a:p>
          <a:p>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541" y="3048000"/>
            <a:ext cx="643255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5971575"/>
            <a:ext cx="795655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6761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81000"/>
            <a:ext cx="7772400" cy="1143000"/>
          </a:xfrm>
        </p:spPr>
        <p:txBody>
          <a:bodyPr>
            <a:normAutofit/>
          </a:bodyPr>
          <a:lstStyle/>
          <a:p>
            <a:r>
              <a:rPr lang="en-US" sz="3200" b="1" dirty="0" smtClean="0">
                <a:solidFill>
                  <a:srgbClr val="000000"/>
                </a:solidFill>
              </a:rPr>
              <a:t>Overall Risk Assessment Process</a:t>
            </a:r>
            <a:endParaRPr lang="en-US" sz="3200" b="1" dirty="0"/>
          </a:p>
        </p:txBody>
      </p:sp>
      <p:sp>
        <p:nvSpPr>
          <p:cNvPr id="13315" name="Rectangle 3"/>
          <p:cNvSpPr>
            <a:spLocks noChangeArrowheads="1"/>
          </p:cNvSpPr>
          <p:nvPr/>
        </p:nvSpPr>
        <p:spPr bwMode="auto">
          <a:xfrm>
            <a:off x="1905000" y="2057400"/>
            <a:ext cx="1600200" cy="1219200"/>
          </a:xfrm>
          <a:prstGeom prst="rect">
            <a:avLst/>
          </a:prstGeom>
          <a:solidFill>
            <a:srgbClr val="C3D69B"/>
          </a:solidFill>
          <a:ln w="28575">
            <a:solidFill>
              <a:srgbClr val="000000"/>
            </a:solidFill>
            <a:miter lim="800000"/>
            <a:headEnd/>
            <a:tailEn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16" name="Rectangle 4"/>
          <p:cNvSpPr>
            <a:spLocks noChangeArrowheads="1"/>
          </p:cNvSpPr>
          <p:nvPr/>
        </p:nvSpPr>
        <p:spPr bwMode="auto">
          <a:xfrm>
            <a:off x="5410200" y="2057400"/>
            <a:ext cx="1600200" cy="1219200"/>
          </a:xfrm>
          <a:prstGeom prst="rect">
            <a:avLst/>
          </a:prstGeom>
          <a:solidFill>
            <a:schemeClr val="accent3">
              <a:lumMod val="60000"/>
              <a:lumOff val="40000"/>
            </a:schemeClr>
          </a:solidFill>
          <a:ln w="28575">
            <a:solidFill>
              <a:srgbClr val="000000"/>
            </a:solidFill>
            <a:miter lim="800000"/>
            <a:headEnd/>
            <a:tailEn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17" name="Line 5"/>
          <p:cNvSpPr>
            <a:spLocks noChangeShapeType="1"/>
          </p:cNvSpPr>
          <p:nvPr/>
        </p:nvSpPr>
        <p:spPr bwMode="auto">
          <a:xfrm>
            <a:off x="3505200" y="2590800"/>
            <a:ext cx="1905000" cy="0"/>
          </a:xfrm>
          <a:prstGeom prst="line">
            <a:avLst/>
          </a:prstGeom>
          <a:noFill/>
          <a:ln w="76200">
            <a:solidFill>
              <a:srgbClr val="000000"/>
            </a:solidFill>
            <a:round/>
            <a:headEnd/>
            <a:tailEn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18" name="Line 6"/>
          <p:cNvSpPr>
            <a:spLocks noChangeShapeType="1"/>
          </p:cNvSpPr>
          <p:nvPr/>
        </p:nvSpPr>
        <p:spPr bwMode="auto">
          <a:xfrm>
            <a:off x="4495800" y="2590800"/>
            <a:ext cx="0" cy="1219200"/>
          </a:xfrm>
          <a:prstGeom prst="line">
            <a:avLst/>
          </a:prstGeom>
          <a:noFill/>
          <a:ln w="76200">
            <a:solidFill>
              <a:srgbClr val="000000"/>
            </a:solidFill>
            <a:round/>
            <a:headEnd/>
            <a:tailEnd type="triangle" w="med" len="me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20" name="Text Box 8"/>
          <p:cNvSpPr txBox="1">
            <a:spLocks noChangeArrowheads="1"/>
          </p:cNvSpPr>
          <p:nvPr/>
        </p:nvSpPr>
        <p:spPr bwMode="auto">
          <a:xfrm>
            <a:off x="5638800" y="2362200"/>
            <a:ext cx="1295400" cy="369332"/>
          </a:xfrm>
          <a:prstGeom prst="rect">
            <a:avLst/>
          </a:prstGeom>
          <a:noFill/>
          <a:ln w="9525">
            <a:noFill/>
            <a:miter lim="800000"/>
            <a:headEnd/>
            <a:tailEnd/>
          </a:ln>
          <a:effectLst/>
        </p:spPr>
        <p:txBody>
          <a:bodyPr>
            <a:prstTxWarp prst="textNoShape">
              <a:avLst/>
            </a:prstTxWarp>
            <a:spAutoFit/>
          </a:bodyPr>
          <a:lstStyle/>
          <a:p>
            <a:pPr algn="ctr" defTabSz="457200" fontAlgn="auto">
              <a:spcBef>
                <a:spcPct val="50000"/>
              </a:spcBef>
              <a:spcAft>
                <a:spcPts val="0"/>
              </a:spcAft>
            </a:pPr>
            <a:r>
              <a:rPr lang="en-US" sz="1800" b="1" i="0" dirty="0" smtClean="0">
                <a:solidFill>
                  <a:srgbClr val="000000"/>
                </a:solidFill>
                <a:latin typeface="Calibri"/>
              </a:rPr>
              <a:t>Pathway</a:t>
            </a:r>
            <a:endParaRPr lang="en-US" sz="1800" i="0" dirty="0">
              <a:solidFill>
                <a:prstClr val="black"/>
              </a:solidFill>
              <a:latin typeface="Calibri"/>
            </a:endParaRPr>
          </a:p>
        </p:txBody>
      </p:sp>
      <p:sp>
        <p:nvSpPr>
          <p:cNvPr id="13321" name="Rectangle 9"/>
          <p:cNvSpPr>
            <a:spLocks noChangeArrowheads="1"/>
          </p:cNvSpPr>
          <p:nvPr/>
        </p:nvSpPr>
        <p:spPr bwMode="auto">
          <a:xfrm>
            <a:off x="3200400" y="3810000"/>
            <a:ext cx="2514600" cy="914400"/>
          </a:xfrm>
          <a:prstGeom prst="rect">
            <a:avLst/>
          </a:prstGeom>
          <a:solidFill>
            <a:srgbClr val="FFCC99"/>
          </a:solidFill>
          <a:ln w="28575">
            <a:solidFill>
              <a:srgbClr val="000000"/>
            </a:solidFill>
            <a:miter lim="800000"/>
            <a:headEnd/>
            <a:tailEn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22" name="Text Box 10"/>
          <p:cNvSpPr txBox="1">
            <a:spLocks noChangeArrowheads="1"/>
          </p:cNvSpPr>
          <p:nvPr/>
        </p:nvSpPr>
        <p:spPr bwMode="auto">
          <a:xfrm>
            <a:off x="3733800" y="4038600"/>
            <a:ext cx="1447800" cy="457200"/>
          </a:xfrm>
          <a:prstGeom prst="rect">
            <a:avLst/>
          </a:prstGeom>
          <a:noFill/>
          <a:ln w="9525">
            <a:noFill/>
            <a:miter lim="800000"/>
            <a:headEnd/>
            <a:tailEnd/>
          </a:ln>
          <a:effectLst/>
        </p:spPr>
        <p:txBody>
          <a:bodyPr>
            <a:prstTxWarp prst="textNoShape">
              <a:avLst/>
            </a:prstTxWarp>
            <a:spAutoFit/>
          </a:bodyPr>
          <a:lstStyle/>
          <a:p>
            <a:pPr algn="ctr" defTabSz="457200" fontAlgn="auto">
              <a:spcBef>
                <a:spcPct val="50000"/>
              </a:spcBef>
              <a:spcAft>
                <a:spcPts val="0"/>
              </a:spcAft>
            </a:pPr>
            <a:r>
              <a:rPr lang="en-US" sz="1800" b="1" i="0">
                <a:solidFill>
                  <a:srgbClr val="000000"/>
                </a:solidFill>
                <a:latin typeface="Calibri"/>
              </a:rPr>
              <a:t>Model</a:t>
            </a:r>
            <a:endParaRPr lang="en-US" sz="1800" i="0">
              <a:solidFill>
                <a:prstClr val="black"/>
              </a:solidFill>
              <a:latin typeface="Calibri"/>
            </a:endParaRPr>
          </a:p>
        </p:txBody>
      </p:sp>
      <p:sp>
        <p:nvSpPr>
          <p:cNvPr id="13323" name="Text Box 11"/>
          <p:cNvSpPr txBox="1">
            <a:spLocks noChangeArrowheads="1"/>
          </p:cNvSpPr>
          <p:nvPr/>
        </p:nvSpPr>
        <p:spPr bwMode="auto">
          <a:xfrm>
            <a:off x="5562600" y="3657600"/>
            <a:ext cx="2362200" cy="1006475"/>
          </a:xfrm>
          <a:prstGeom prst="rect">
            <a:avLst/>
          </a:prstGeom>
          <a:noFill/>
          <a:ln w="9525">
            <a:noFill/>
            <a:miter lim="800000"/>
            <a:headEnd/>
            <a:tailEnd/>
          </a:ln>
          <a:effectLst/>
        </p:spPr>
        <p:txBody>
          <a:bodyPr>
            <a:prstTxWarp prst="textNoShape">
              <a:avLst/>
            </a:prstTxWarp>
            <a:spAutoFit/>
          </a:bodyPr>
          <a:lstStyle/>
          <a:p>
            <a:pPr algn="ctr" defTabSz="457200" fontAlgn="auto">
              <a:spcBef>
                <a:spcPct val="50000"/>
              </a:spcBef>
              <a:spcAft>
                <a:spcPts val="0"/>
              </a:spcAft>
            </a:pPr>
            <a:r>
              <a:rPr lang="en-US" sz="2000" b="1" i="0" dirty="0">
                <a:solidFill>
                  <a:srgbClr val="000000"/>
                </a:solidFill>
                <a:latin typeface="Calibri"/>
              </a:rPr>
              <a:t>Assumptions</a:t>
            </a:r>
            <a:br>
              <a:rPr lang="en-US" sz="2000" b="1" i="0" dirty="0">
                <a:solidFill>
                  <a:srgbClr val="000000"/>
                </a:solidFill>
                <a:latin typeface="Calibri"/>
              </a:rPr>
            </a:br>
            <a:r>
              <a:rPr lang="en-US" sz="2000" b="1" i="0" dirty="0">
                <a:solidFill>
                  <a:srgbClr val="000000"/>
                </a:solidFill>
                <a:latin typeface="Calibri"/>
              </a:rPr>
              <a:t>Rating scale</a:t>
            </a:r>
            <a:br>
              <a:rPr lang="en-US" sz="2000" b="1" i="0" dirty="0">
                <a:solidFill>
                  <a:srgbClr val="000000"/>
                </a:solidFill>
                <a:latin typeface="Calibri"/>
              </a:rPr>
            </a:br>
            <a:r>
              <a:rPr lang="en-US" sz="2000" b="1" i="0" dirty="0">
                <a:solidFill>
                  <a:srgbClr val="000000"/>
                </a:solidFill>
                <a:latin typeface="Calibri"/>
              </a:rPr>
              <a:t>Uncertainty</a:t>
            </a:r>
          </a:p>
        </p:txBody>
      </p:sp>
      <p:sp>
        <p:nvSpPr>
          <p:cNvPr id="13326" name="Line 14"/>
          <p:cNvSpPr>
            <a:spLocks noChangeShapeType="1"/>
          </p:cNvSpPr>
          <p:nvPr/>
        </p:nvSpPr>
        <p:spPr bwMode="auto">
          <a:xfrm>
            <a:off x="4495800" y="4724400"/>
            <a:ext cx="0" cy="609600"/>
          </a:xfrm>
          <a:prstGeom prst="line">
            <a:avLst/>
          </a:prstGeom>
          <a:noFill/>
          <a:ln w="76200">
            <a:solidFill>
              <a:srgbClr val="000000"/>
            </a:solidFill>
            <a:round/>
            <a:headEnd/>
            <a:tailEnd type="triangle" w="med" len="me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27" name="Rectangle 15"/>
          <p:cNvSpPr>
            <a:spLocks noChangeArrowheads="1"/>
          </p:cNvSpPr>
          <p:nvPr/>
        </p:nvSpPr>
        <p:spPr bwMode="auto">
          <a:xfrm>
            <a:off x="2590800" y="5334000"/>
            <a:ext cx="3733800" cy="685800"/>
          </a:xfrm>
          <a:prstGeom prst="rect">
            <a:avLst/>
          </a:prstGeom>
          <a:solidFill>
            <a:srgbClr val="FF3399"/>
          </a:solidFill>
          <a:ln w="28575">
            <a:solidFill>
              <a:srgbClr val="000000"/>
            </a:solidFill>
            <a:miter lim="800000"/>
            <a:headEnd/>
            <a:tailEn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3328" name="Text Box 16"/>
          <p:cNvSpPr txBox="1">
            <a:spLocks noChangeArrowheads="1"/>
          </p:cNvSpPr>
          <p:nvPr/>
        </p:nvSpPr>
        <p:spPr bwMode="auto">
          <a:xfrm>
            <a:off x="2971800" y="5410200"/>
            <a:ext cx="3124200" cy="457200"/>
          </a:xfrm>
          <a:prstGeom prst="rect">
            <a:avLst/>
          </a:prstGeom>
          <a:noFill/>
          <a:ln w="9525">
            <a:noFill/>
            <a:miter lim="800000"/>
            <a:headEnd/>
            <a:tailEnd/>
          </a:ln>
          <a:effectLst/>
        </p:spPr>
        <p:txBody>
          <a:bodyPr>
            <a:prstTxWarp prst="textNoShape">
              <a:avLst/>
            </a:prstTxWarp>
            <a:spAutoFit/>
          </a:bodyPr>
          <a:lstStyle/>
          <a:p>
            <a:pPr algn="ctr" defTabSz="457200" fontAlgn="auto">
              <a:spcBef>
                <a:spcPct val="50000"/>
              </a:spcBef>
              <a:spcAft>
                <a:spcPts val="0"/>
              </a:spcAft>
            </a:pPr>
            <a:r>
              <a:rPr lang="en-US" sz="1800" b="1" i="0">
                <a:solidFill>
                  <a:srgbClr val="000000"/>
                </a:solidFill>
                <a:latin typeface="Calibri"/>
              </a:rPr>
              <a:t>Risk Characterization</a:t>
            </a:r>
            <a:endParaRPr lang="en-US" sz="1800" i="0">
              <a:solidFill>
                <a:srgbClr val="000000"/>
              </a:solidFill>
              <a:latin typeface="Calibri"/>
            </a:endParaRPr>
          </a:p>
        </p:txBody>
      </p:sp>
      <p:sp>
        <p:nvSpPr>
          <p:cNvPr id="13329" name="Rectangle 17"/>
          <p:cNvSpPr>
            <a:spLocks noChangeArrowheads="1"/>
          </p:cNvSpPr>
          <p:nvPr/>
        </p:nvSpPr>
        <p:spPr bwMode="auto">
          <a:xfrm>
            <a:off x="1219200" y="1676400"/>
            <a:ext cx="6553200" cy="1752600"/>
          </a:xfrm>
          <a:prstGeom prst="rect">
            <a:avLst/>
          </a:prstGeom>
          <a:noFill/>
          <a:ln w="9525">
            <a:solidFill>
              <a:schemeClr val="tx1"/>
            </a:solidFill>
            <a:miter lim="800000"/>
            <a:headEnd/>
            <a:tailEnd/>
          </a:ln>
          <a:effectLst/>
        </p:spPr>
        <p:txBody>
          <a:bodyPr wrap="none" anchor="ct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7" name="Text Box 7"/>
          <p:cNvSpPr txBox="1">
            <a:spLocks noChangeArrowheads="1"/>
          </p:cNvSpPr>
          <p:nvPr/>
        </p:nvSpPr>
        <p:spPr bwMode="auto">
          <a:xfrm>
            <a:off x="1981200" y="2286000"/>
            <a:ext cx="1371600" cy="369332"/>
          </a:xfrm>
          <a:prstGeom prst="rect">
            <a:avLst/>
          </a:prstGeom>
          <a:solidFill>
            <a:srgbClr val="C3D69B"/>
          </a:solidFill>
          <a:ln w="9525">
            <a:noFill/>
            <a:miter lim="800000"/>
            <a:headEnd/>
            <a:tailEnd/>
          </a:ln>
          <a:effectLst/>
        </p:spPr>
        <p:txBody>
          <a:bodyPr>
            <a:prstTxWarp prst="textNoShape">
              <a:avLst/>
            </a:prstTxWarp>
            <a:spAutoFit/>
          </a:bodyPr>
          <a:lstStyle/>
          <a:p>
            <a:pPr algn="ctr" defTabSz="457200" fontAlgn="auto">
              <a:spcBef>
                <a:spcPct val="50000"/>
              </a:spcBef>
              <a:spcAft>
                <a:spcPts val="0"/>
              </a:spcAft>
            </a:pPr>
            <a:r>
              <a:rPr lang="en-US" sz="1800" b="1" i="0" dirty="0" smtClean="0">
                <a:solidFill>
                  <a:srgbClr val="000000"/>
                </a:solidFill>
                <a:latin typeface="Calibri"/>
              </a:rPr>
              <a:t>Hazard</a:t>
            </a:r>
            <a:endParaRPr lang="en-US" sz="1800" i="0" dirty="0">
              <a:solidFill>
                <a:prstClr val="black"/>
              </a:solidFill>
              <a:latin typeface="Calibri"/>
            </a:endParaRPr>
          </a:p>
        </p:txBody>
      </p:sp>
      <p:sp>
        <p:nvSpPr>
          <p:cNvPr id="16" name="TextBox 15"/>
          <p:cNvSpPr txBox="1"/>
          <p:nvPr/>
        </p:nvSpPr>
        <p:spPr>
          <a:xfrm>
            <a:off x="505650" y="2470666"/>
            <a:ext cx="988225"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defTabSz="457200" eaLnBrk="1" fontAlgn="auto" hangingPunct="1">
              <a:spcBef>
                <a:spcPts val="0"/>
              </a:spcBef>
              <a:spcAft>
                <a:spcPts val="0"/>
              </a:spcAft>
            </a:pPr>
            <a:r>
              <a:rPr lang="en-US" sz="1800" b="1" i="0" dirty="0" smtClean="0">
                <a:solidFill>
                  <a:prstClr val="black"/>
                </a:solidFill>
              </a:rPr>
              <a:t>WHAT</a:t>
            </a:r>
            <a:endParaRPr lang="en-US" sz="1800" b="1" i="0" dirty="0">
              <a:solidFill>
                <a:prstClr val="black"/>
              </a:solidFill>
            </a:endParaRPr>
          </a:p>
        </p:txBody>
      </p:sp>
      <p:sp>
        <p:nvSpPr>
          <p:cNvPr id="18" name="TextBox 17"/>
          <p:cNvSpPr txBox="1"/>
          <p:nvPr/>
        </p:nvSpPr>
        <p:spPr>
          <a:xfrm>
            <a:off x="7430687" y="2470666"/>
            <a:ext cx="988225"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defTabSz="457200" eaLnBrk="1" fontAlgn="auto" hangingPunct="1">
              <a:spcBef>
                <a:spcPts val="0"/>
              </a:spcBef>
              <a:spcAft>
                <a:spcPts val="0"/>
              </a:spcAft>
            </a:pPr>
            <a:r>
              <a:rPr lang="en-US" sz="1800" b="1" i="0" dirty="0" smtClean="0">
                <a:solidFill>
                  <a:prstClr val="black"/>
                </a:solidFill>
              </a:rPr>
              <a:t>HOW</a:t>
            </a:r>
            <a:endParaRPr lang="en-US" sz="1800" b="1" i="0" dirty="0">
              <a:solidFill>
                <a:prstClr val="black"/>
              </a:solidFill>
            </a:endParaRPr>
          </a:p>
        </p:txBody>
      </p:sp>
      <p:sp>
        <p:nvSpPr>
          <p:cNvPr id="2" name="TextBox 1"/>
          <p:cNvSpPr txBox="1"/>
          <p:nvPr/>
        </p:nvSpPr>
        <p:spPr>
          <a:xfrm>
            <a:off x="985373" y="3810000"/>
            <a:ext cx="1991654" cy="923330"/>
          </a:xfrm>
          <a:prstGeom prst="rect">
            <a:avLst/>
          </a:prstGeom>
          <a:noFill/>
        </p:spPr>
        <p:txBody>
          <a:bodyPr wrap="square" rtlCol="0">
            <a:spAutoFit/>
          </a:bodyPr>
          <a:lstStyle/>
          <a:p>
            <a:pPr algn="ctr" defTabSz="457200" eaLnBrk="1" fontAlgn="auto" hangingPunct="1">
              <a:spcBef>
                <a:spcPts val="0"/>
              </a:spcBef>
              <a:spcAft>
                <a:spcPts val="0"/>
              </a:spcAft>
            </a:pPr>
            <a:r>
              <a:rPr lang="en-US" sz="1800" b="1" i="0" dirty="0" smtClean="0">
                <a:solidFill>
                  <a:prstClr val="black"/>
                </a:solidFill>
                <a:latin typeface="Calibri"/>
              </a:rPr>
              <a:t>Release</a:t>
            </a:r>
          </a:p>
          <a:p>
            <a:pPr algn="ctr" defTabSz="457200" eaLnBrk="1" fontAlgn="auto" hangingPunct="1">
              <a:spcBef>
                <a:spcPts val="0"/>
              </a:spcBef>
              <a:spcAft>
                <a:spcPts val="0"/>
              </a:spcAft>
            </a:pPr>
            <a:r>
              <a:rPr lang="en-US" sz="1800" b="1" i="0" dirty="0" smtClean="0">
                <a:solidFill>
                  <a:prstClr val="black"/>
                </a:solidFill>
                <a:latin typeface="Calibri"/>
              </a:rPr>
              <a:t>Exposure</a:t>
            </a:r>
          </a:p>
          <a:p>
            <a:pPr algn="ctr" defTabSz="457200" eaLnBrk="1" fontAlgn="auto" hangingPunct="1">
              <a:spcBef>
                <a:spcPts val="0"/>
              </a:spcBef>
              <a:spcAft>
                <a:spcPts val="0"/>
              </a:spcAft>
            </a:pPr>
            <a:r>
              <a:rPr lang="en-US" sz="1800" b="1" i="0" dirty="0" smtClean="0">
                <a:solidFill>
                  <a:prstClr val="black"/>
                </a:solidFill>
                <a:latin typeface="Calibri"/>
              </a:rPr>
              <a:t>Consequences</a:t>
            </a:r>
            <a:endParaRPr lang="en-US" sz="1800" b="1" i="0" dirty="0">
              <a:solidFill>
                <a:prstClr val="black"/>
              </a:solidFill>
              <a:latin typeface="Calibri"/>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540500"/>
            <a:ext cx="795655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470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Risk Assessment Process</a:t>
            </a:r>
            <a:endParaRPr lang="en-US" b="1" dirty="0"/>
          </a:p>
        </p:txBody>
      </p:sp>
      <p:sp>
        <p:nvSpPr>
          <p:cNvPr id="3" name="Content Placeholder 2"/>
          <p:cNvSpPr>
            <a:spLocks noGrp="1"/>
          </p:cNvSpPr>
          <p:nvPr>
            <p:ph idx="1"/>
          </p:nvPr>
        </p:nvSpPr>
        <p:spPr/>
        <p:txBody>
          <a:bodyPr/>
          <a:lstStyle/>
          <a:p>
            <a:r>
              <a:rPr lang="en-US" b="1" dirty="0" smtClean="0"/>
              <a:t>Problem Formulation</a:t>
            </a:r>
          </a:p>
          <a:p>
            <a:r>
              <a:rPr lang="en-US" b="1" dirty="0" smtClean="0"/>
              <a:t>Hazard Identification</a:t>
            </a:r>
          </a:p>
          <a:p>
            <a:r>
              <a:rPr lang="en-US" b="1" dirty="0" smtClean="0"/>
              <a:t>Exposure Assessment</a:t>
            </a:r>
          </a:p>
          <a:p>
            <a:r>
              <a:rPr lang="en-US" b="1" dirty="0" smtClean="0"/>
              <a:t>Dose/Response</a:t>
            </a:r>
          </a:p>
          <a:p>
            <a:r>
              <a:rPr lang="en-US" b="1" dirty="0" smtClean="0"/>
              <a:t>Risk Characterization</a:t>
            </a:r>
          </a:p>
          <a:p>
            <a:r>
              <a:rPr lang="en-US" b="1" dirty="0" smtClean="0"/>
              <a:t>Risk Management</a:t>
            </a:r>
            <a:endParaRPr lang="en-US" b="1" dirty="0"/>
          </a:p>
        </p:txBody>
      </p:sp>
    </p:spTree>
    <p:extLst>
      <p:ext uri="{BB962C8B-B14F-4D97-AF65-F5344CB8AC3E}">
        <p14:creationId xmlns:p14="http://schemas.microsoft.com/office/powerpoint/2010/main" val="30011401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Problem Formulation</a:t>
            </a:r>
            <a:endParaRPr lang="en-US" b="1" dirty="0"/>
          </a:p>
        </p:txBody>
      </p:sp>
      <p:sp>
        <p:nvSpPr>
          <p:cNvPr id="3" name="Content Placeholder 2"/>
          <p:cNvSpPr>
            <a:spLocks noGrp="1"/>
          </p:cNvSpPr>
          <p:nvPr>
            <p:ph idx="1"/>
          </p:nvPr>
        </p:nvSpPr>
        <p:spPr/>
        <p:txBody>
          <a:bodyPr/>
          <a:lstStyle/>
          <a:p>
            <a:r>
              <a:rPr lang="en-US" b="1" dirty="0" smtClean="0"/>
              <a:t>What risk are you going to evaluate?</a:t>
            </a:r>
          </a:p>
          <a:p>
            <a:pPr lvl="1"/>
            <a:r>
              <a:rPr lang="en-US" b="1" dirty="0" smtClean="0"/>
              <a:t>What are the chances of wining the lottery?</a:t>
            </a:r>
          </a:p>
          <a:p>
            <a:pPr lvl="1"/>
            <a:r>
              <a:rPr lang="en-US" b="1" dirty="0" smtClean="0"/>
              <a:t>What is the risk of getting hit by a meteor?</a:t>
            </a:r>
          </a:p>
          <a:p>
            <a:pPr lvl="1"/>
            <a:r>
              <a:rPr lang="en-US" b="1" dirty="0" smtClean="0"/>
              <a:t>What is the risk of getting lung cancer if I smoke three packs of cigarette per day?</a:t>
            </a:r>
          </a:p>
          <a:p>
            <a:pPr lvl="1"/>
            <a:r>
              <a:rPr lang="en-US" b="1" dirty="0" smtClean="0"/>
              <a:t>What is the risk of a </a:t>
            </a:r>
            <a:r>
              <a:rPr lang="en-US" b="1" dirty="0" err="1" smtClean="0"/>
              <a:t>Nipah</a:t>
            </a:r>
            <a:r>
              <a:rPr lang="en-US" b="1" dirty="0" smtClean="0"/>
              <a:t> virus outbreak in villages in Bangladesh which tap date palm trees?</a:t>
            </a:r>
            <a:endParaRPr lang="en-US" b="1" dirty="0"/>
          </a:p>
        </p:txBody>
      </p:sp>
    </p:spTree>
    <p:extLst>
      <p:ext uri="{BB962C8B-B14F-4D97-AF65-F5344CB8AC3E}">
        <p14:creationId xmlns:p14="http://schemas.microsoft.com/office/powerpoint/2010/main" val="34108325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Hazard Identification</a:t>
            </a:r>
            <a:endParaRPr lang="en-US" b="1" dirty="0"/>
          </a:p>
        </p:txBody>
      </p:sp>
      <p:sp>
        <p:nvSpPr>
          <p:cNvPr id="3" name="Content Placeholder 2"/>
          <p:cNvSpPr>
            <a:spLocks noGrp="1"/>
          </p:cNvSpPr>
          <p:nvPr>
            <p:ph idx="1"/>
          </p:nvPr>
        </p:nvSpPr>
        <p:spPr/>
        <p:txBody>
          <a:bodyPr/>
          <a:lstStyle/>
          <a:p>
            <a:r>
              <a:rPr lang="en-US" b="1" dirty="0" smtClean="0"/>
              <a:t>Identify the pathogen and human illness and disease</a:t>
            </a:r>
          </a:p>
          <a:p>
            <a:pPr lvl="1"/>
            <a:r>
              <a:rPr lang="en-US" b="1" dirty="0" smtClean="0"/>
              <a:t>Characterize the pathogen</a:t>
            </a:r>
          </a:p>
          <a:p>
            <a:pPr lvl="1"/>
            <a:r>
              <a:rPr lang="en-US" b="1" dirty="0" smtClean="0"/>
              <a:t>Case fatality</a:t>
            </a:r>
          </a:p>
          <a:p>
            <a:pPr lvl="1"/>
            <a:r>
              <a:rPr lang="en-US" b="1" dirty="0" smtClean="0"/>
              <a:t>Transmission routes</a:t>
            </a:r>
          </a:p>
          <a:p>
            <a:pPr lvl="1"/>
            <a:r>
              <a:rPr lang="en-US" b="1" dirty="0" smtClean="0"/>
              <a:t>Incubation periods</a:t>
            </a:r>
            <a:endParaRPr lang="en-US" b="1" dirty="0"/>
          </a:p>
        </p:txBody>
      </p:sp>
    </p:spTree>
    <p:extLst>
      <p:ext uri="{BB962C8B-B14F-4D97-AF65-F5344CB8AC3E}">
        <p14:creationId xmlns:p14="http://schemas.microsoft.com/office/powerpoint/2010/main" val="1178945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b="1" dirty="0"/>
              <a:t>Sources of </a:t>
            </a:r>
            <a:r>
              <a:rPr lang="en-US" altLang="en-US" b="1" dirty="0" smtClean="0"/>
              <a:t>Data</a:t>
            </a:r>
            <a:endParaRPr lang="en-US" altLang="en-US" b="1" dirty="0"/>
          </a:p>
        </p:txBody>
      </p:sp>
      <p:sp>
        <p:nvSpPr>
          <p:cNvPr id="66563" name="Rectangle 3"/>
          <p:cNvSpPr>
            <a:spLocks noGrp="1" noChangeArrowheads="1"/>
          </p:cNvSpPr>
          <p:nvPr>
            <p:ph idx="1"/>
          </p:nvPr>
        </p:nvSpPr>
        <p:spPr/>
        <p:txBody>
          <a:bodyPr/>
          <a:lstStyle/>
          <a:p>
            <a:r>
              <a:rPr lang="en-US" altLang="en-US" b="1" dirty="0"/>
              <a:t>World Health Organization </a:t>
            </a:r>
          </a:p>
          <a:p>
            <a:pPr lvl="1"/>
            <a:r>
              <a:rPr lang="en-US" altLang="en-US" b="1" dirty="0"/>
              <a:t>International Agency for Research on Cancer (IARC)</a:t>
            </a:r>
          </a:p>
          <a:p>
            <a:r>
              <a:rPr lang="en-US" altLang="en-US" b="1" dirty="0"/>
              <a:t>USEPA Integrated Risk Information System (IRIS)</a:t>
            </a:r>
          </a:p>
          <a:p>
            <a:r>
              <a:rPr lang="en-US" altLang="en-US" b="1" dirty="0"/>
              <a:t>Other governmental agencies</a:t>
            </a:r>
          </a:p>
          <a:p>
            <a:r>
              <a:rPr lang="en-US" altLang="en-US" b="1" dirty="0"/>
              <a:t>Scientific </a:t>
            </a:r>
            <a:r>
              <a:rPr lang="en-US" altLang="en-US" b="1" dirty="0" smtClean="0"/>
              <a:t>literature</a:t>
            </a:r>
          </a:p>
          <a:p>
            <a:r>
              <a:rPr lang="en-US" altLang="en-US" b="1" dirty="0" smtClean="0"/>
              <a:t>RAIS Risk Assessment Information</a:t>
            </a:r>
            <a:endParaRPr lang="en-US" altLang="en-US" b="1" dirty="0"/>
          </a:p>
        </p:txBody>
      </p:sp>
    </p:spTree>
    <p:extLst>
      <p:ext uri="{BB962C8B-B14F-4D97-AF65-F5344CB8AC3E}">
        <p14:creationId xmlns:p14="http://schemas.microsoft.com/office/powerpoint/2010/main" val="27733539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b="1" dirty="0"/>
              <a:t>Exposure Assessment</a:t>
            </a:r>
          </a:p>
        </p:txBody>
      </p:sp>
      <p:sp>
        <p:nvSpPr>
          <p:cNvPr id="92163" name="Rectangle 3"/>
          <p:cNvSpPr>
            <a:spLocks noGrp="1" noChangeArrowheads="1"/>
          </p:cNvSpPr>
          <p:nvPr>
            <p:ph idx="1"/>
          </p:nvPr>
        </p:nvSpPr>
        <p:spPr/>
        <p:txBody>
          <a:bodyPr>
            <a:normAutofit/>
          </a:bodyPr>
          <a:lstStyle/>
          <a:p>
            <a:r>
              <a:rPr lang="en-US" altLang="en-US" b="1" dirty="0" smtClean="0"/>
              <a:t>Identifies potentially affected population</a:t>
            </a:r>
          </a:p>
          <a:p>
            <a:r>
              <a:rPr lang="en-US" altLang="en-US" b="1" dirty="0" smtClean="0"/>
              <a:t>Determines exposure/transmission pathways</a:t>
            </a:r>
          </a:p>
          <a:p>
            <a:r>
              <a:rPr lang="en-US" altLang="en-US" b="1" dirty="0" smtClean="0"/>
              <a:t>Estimate dose of exposure </a:t>
            </a:r>
            <a:endParaRPr lang="en-US" altLang="en-US" b="1" dirty="0"/>
          </a:p>
          <a:p>
            <a:r>
              <a:rPr lang="en-US" altLang="en-US" b="1" dirty="0"/>
              <a:t>Estimate exposure factors such as contact rates and the frequency and duration of exposure</a:t>
            </a:r>
          </a:p>
          <a:p>
            <a:r>
              <a:rPr lang="en-US" altLang="en-US" b="1" dirty="0"/>
              <a:t>Estimate physiological parameters such as inhalation and ingestion rates, absorption rates, body weight, and life expectancy</a:t>
            </a:r>
          </a:p>
        </p:txBody>
      </p:sp>
    </p:spTree>
    <p:extLst>
      <p:ext uri="{BB962C8B-B14F-4D97-AF65-F5344CB8AC3E}">
        <p14:creationId xmlns:p14="http://schemas.microsoft.com/office/powerpoint/2010/main" val="30108859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3700"/>
            <a:ext cx="9144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3397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2" descr="28"/>
          <p:cNvPicPr>
            <a:picLocks noChangeAspect="1" noChangeArrowheads="1"/>
          </p:cNvPicPr>
          <p:nvPr/>
        </p:nvPicPr>
        <p:blipFill>
          <a:blip r:embed="rId3">
            <a:extLst>
              <a:ext uri="{28A0092B-C50C-407E-A947-70E740481C1C}">
                <a14:useLocalDpi xmlns:a14="http://schemas.microsoft.com/office/drawing/2010/main" val="0"/>
              </a:ext>
            </a:extLst>
          </a:blip>
          <a:srcRect l="10837" t="11650" r="7468" b="19072"/>
          <a:stretch>
            <a:fillRect/>
          </a:stretch>
        </p:blipFill>
        <p:spPr bwMode="auto">
          <a:xfrm>
            <a:off x="838200" y="1447800"/>
            <a:ext cx="7467600" cy="4267200"/>
          </a:xfrm>
          <a:prstGeom prst="rect">
            <a:avLst/>
          </a:prstGeom>
          <a:noFill/>
          <a:extLst>
            <a:ext uri="{909E8E84-426E-40DD-AFC4-6F175D3DCCD1}">
              <a14:hiddenFill xmlns:a14="http://schemas.microsoft.com/office/drawing/2010/main">
                <a:solidFill>
                  <a:srgbClr val="FFFFFF"/>
                </a:solidFill>
              </a14:hiddenFill>
            </a:ext>
          </a:extLst>
        </p:spPr>
      </p:pic>
      <p:sp>
        <p:nvSpPr>
          <p:cNvPr id="314371" name="Rectangle 3"/>
          <p:cNvSpPr>
            <a:spLocks noGrp="1" noChangeArrowheads="1"/>
          </p:cNvSpPr>
          <p:nvPr>
            <p:ph type="title"/>
          </p:nvPr>
        </p:nvSpPr>
        <p:spPr/>
        <p:txBody>
          <a:bodyPr/>
          <a:lstStyle/>
          <a:p>
            <a:r>
              <a:rPr lang="en-US" altLang="en-US"/>
              <a:t>Routes of Exposure</a:t>
            </a:r>
          </a:p>
        </p:txBody>
      </p:sp>
      <p:sp>
        <p:nvSpPr>
          <p:cNvPr id="314372" name="Text Box 4"/>
          <p:cNvSpPr txBox="1">
            <a:spLocks noChangeArrowheads="1"/>
          </p:cNvSpPr>
          <p:nvPr/>
        </p:nvSpPr>
        <p:spPr bwMode="auto">
          <a:xfrm>
            <a:off x="1447800" y="5638800"/>
            <a:ext cx="6529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i="0" dirty="0" smtClean="0">
                <a:solidFill>
                  <a:srgbClr val="FF0000"/>
                </a:solidFill>
                <a:latin typeface="Swis721 BT" pitchFamily="34" charset="0"/>
              </a:rPr>
              <a:t>Ingestion		Dermal 	    Inhalation</a:t>
            </a:r>
            <a:endParaRPr lang="en-US" altLang="en-US" sz="2400" i="0" dirty="0" smtClean="0">
              <a:solidFill>
                <a:srgbClr val="FF0000"/>
              </a:solidFill>
              <a:latin typeface="Times New Roman" pitchFamily="18" charset="0"/>
            </a:endParaRPr>
          </a:p>
        </p:txBody>
      </p:sp>
    </p:spTree>
    <p:extLst>
      <p:ext uri="{BB962C8B-B14F-4D97-AF65-F5344CB8AC3E}">
        <p14:creationId xmlns:p14="http://schemas.microsoft.com/office/powerpoint/2010/main" val="577860001"/>
      </p:ext>
    </p:extLst>
  </p:cSld>
  <p:clrMapOvr>
    <a:masterClrMapping/>
  </p:clrMapOvr>
  <p:transition>
    <p:zoom/>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Img0037"/>
          <p:cNvPicPr>
            <a:picLocks noChangeAspect="1" noChangeArrowheads="1"/>
          </p:cNvPicPr>
          <p:nvPr/>
        </p:nvPicPr>
        <p:blipFill rotWithShape="1">
          <a:blip r:embed="rId3">
            <a:extLst>
              <a:ext uri="{28A0092B-C50C-407E-A947-70E740481C1C}">
                <a14:useLocalDpi xmlns:a14="http://schemas.microsoft.com/office/drawing/2010/main" val="0"/>
              </a:ext>
            </a:extLst>
          </a:blip>
          <a:srcRect l="15114" t="21219" r="15263" b="9788"/>
          <a:stretch/>
        </p:blipFill>
        <p:spPr bwMode="auto">
          <a:xfrm>
            <a:off x="1371600" y="1634067"/>
            <a:ext cx="6128809" cy="448733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b="1" dirty="0" smtClean="0"/>
              <a:t>Risk Factors</a:t>
            </a:r>
            <a:endParaRPr lang="en-US" b="1" dirty="0"/>
          </a:p>
        </p:txBody>
      </p:sp>
    </p:spTree>
    <p:extLst>
      <p:ext uri="{BB962C8B-B14F-4D97-AF65-F5344CB8AC3E}">
        <p14:creationId xmlns:p14="http://schemas.microsoft.com/office/powerpoint/2010/main" val="277182792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Img0048"/>
          <p:cNvPicPr>
            <a:picLocks noChangeAspect="1" noChangeArrowheads="1"/>
          </p:cNvPicPr>
          <p:nvPr/>
        </p:nvPicPr>
        <p:blipFill rotWithShape="1">
          <a:blip r:embed="rId3">
            <a:extLst>
              <a:ext uri="{28A0092B-C50C-407E-A947-70E740481C1C}">
                <a14:useLocalDpi xmlns:a14="http://schemas.microsoft.com/office/drawing/2010/main" val="0"/>
              </a:ext>
            </a:extLst>
          </a:blip>
          <a:srcRect l="7500" t="12778" r="6111" b="13199"/>
          <a:stretch/>
        </p:blipFill>
        <p:spPr bwMode="auto">
          <a:xfrm>
            <a:off x="609600" y="1600200"/>
            <a:ext cx="8032794" cy="458866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rmAutofit fontScale="90000"/>
          </a:bodyPr>
          <a:lstStyle/>
          <a:p>
            <a:r>
              <a:rPr lang="en-US" b="1" dirty="0" smtClean="0"/>
              <a:t>Subpopulations of Potential Concern</a:t>
            </a:r>
            <a:endParaRPr lang="en-US" b="1" dirty="0"/>
          </a:p>
        </p:txBody>
      </p:sp>
    </p:spTree>
    <p:extLst>
      <p:ext uri="{BB962C8B-B14F-4D97-AF65-F5344CB8AC3E}">
        <p14:creationId xmlns:p14="http://schemas.microsoft.com/office/powerpoint/2010/main" val="143724888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0" y="5937250"/>
            <a:ext cx="9144000" cy="319088"/>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i="0" smtClean="0">
              <a:solidFill>
                <a:srgbClr val="000000"/>
              </a:solidFill>
              <a:latin typeface="Times New Roman" pitchFamily="18" charset="0"/>
            </a:endParaRPr>
          </a:p>
        </p:txBody>
      </p:sp>
      <p:sp>
        <p:nvSpPr>
          <p:cNvPr id="49156" name="Rectangle 4"/>
          <p:cNvSpPr>
            <a:spLocks noChangeArrowheads="1"/>
          </p:cNvSpPr>
          <p:nvPr/>
        </p:nvSpPr>
        <p:spPr bwMode="auto">
          <a:xfrm>
            <a:off x="0" y="1311275"/>
            <a:ext cx="9144000" cy="319088"/>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i="0" smtClean="0">
              <a:solidFill>
                <a:srgbClr val="000000"/>
              </a:solidFill>
              <a:latin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86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759107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Dose Response</a:t>
            </a:r>
            <a:endParaRPr lang="en-US" b="1" dirty="0"/>
          </a:p>
        </p:txBody>
      </p:sp>
      <p:sp>
        <p:nvSpPr>
          <p:cNvPr id="3" name="Content Placeholder 2"/>
          <p:cNvSpPr>
            <a:spLocks noGrp="1"/>
          </p:cNvSpPr>
          <p:nvPr>
            <p:ph idx="1"/>
          </p:nvPr>
        </p:nvSpPr>
        <p:spPr/>
        <p:txBody>
          <a:bodyPr/>
          <a:lstStyle/>
          <a:p>
            <a:r>
              <a:rPr lang="en-US" b="1" dirty="0" smtClean="0"/>
              <a:t>Quantitative relationship between likelihood of adverse effects and the level of exposure</a:t>
            </a:r>
          </a:p>
          <a:p>
            <a:pPr lvl="1"/>
            <a:r>
              <a:rPr lang="en-US" b="1" dirty="0" smtClean="0"/>
              <a:t>Invective Dose – ID</a:t>
            </a:r>
            <a:r>
              <a:rPr lang="en-US" b="1" baseline="-25000" dirty="0" smtClean="0"/>
              <a:t>50</a:t>
            </a:r>
          </a:p>
          <a:p>
            <a:pPr lvl="1"/>
            <a:r>
              <a:rPr lang="en-US" b="1" dirty="0" smtClean="0"/>
              <a:t>Lethal Dose - LD</a:t>
            </a:r>
            <a:r>
              <a:rPr lang="en-US" b="1" baseline="-25000" dirty="0" smtClean="0"/>
              <a:t>50</a:t>
            </a:r>
          </a:p>
          <a:p>
            <a:pPr marL="457200" lvl="1" indent="0">
              <a:buNone/>
            </a:pPr>
            <a:endParaRPr lang="en-US" baseline="-25000" dirty="0"/>
          </a:p>
        </p:txBody>
      </p:sp>
    </p:spTree>
    <p:extLst>
      <p:ext uri="{BB962C8B-B14F-4D97-AF65-F5344CB8AC3E}">
        <p14:creationId xmlns:p14="http://schemas.microsoft.com/office/powerpoint/2010/main" val="17622546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ext Box 6"/>
          <p:cNvSpPr txBox="1">
            <a:spLocks noChangeArrowheads="1"/>
          </p:cNvSpPr>
          <p:nvPr/>
        </p:nvSpPr>
        <p:spPr bwMode="auto">
          <a:xfrm>
            <a:off x="1300163" y="1981200"/>
            <a:ext cx="7237879"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i="0" dirty="0" smtClean="0">
                <a:latin typeface="Arial" charset="0"/>
              </a:rPr>
              <a:t>All substances are poisons;</a:t>
            </a:r>
          </a:p>
          <a:p>
            <a:r>
              <a:rPr lang="en-US" altLang="en-US" sz="3200" b="1" i="0" dirty="0" smtClean="0">
                <a:latin typeface="Arial" charset="0"/>
              </a:rPr>
              <a:t>There is none which is not a poison.</a:t>
            </a:r>
          </a:p>
          <a:p>
            <a:r>
              <a:rPr lang="en-US" altLang="en-US" sz="3200" b="1" i="0" dirty="0" smtClean="0">
                <a:latin typeface="Arial" charset="0"/>
              </a:rPr>
              <a:t>The right dose differentiates</a:t>
            </a:r>
          </a:p>
          <a:p>
            <a:r>
              <a:rPr lang="en-US" altLang="en-US" sz="3200" b="1" i="0" dirty="0" smtClean="0">
                <a:latin typeface="Arial" charset="0"/>
              </a:rPr>
              <a:t>A poison and a remedy.</a:t>
            </a:r>
          </a:p>
          <a:p>
            <a:endParaRPr lang="en-US" altLang="en-US" sz="3200" b="1" i="0" dirty="0" smtClean="0">
              <a:solidFill>
                <a:srgbClr val="FF9900"/>
              </a:solidFill>
              <a:latin typeface="Arial" charset="0"/>
            </a:endParaRPr>
          </a:p>
          <a:p>
            <a:r>
              <a:rPr lang="en-US" altLang="en-US" sz="3600" b="1" i="0" dirty="0" smtClean="0">
                <a:solidFill>
                  <a:srgbClr val="FFFFFF"/>
                </a:solidFill>
                <a:latin typeface="Arial" charset="0"/>
              </a:rPr>
              <a:t>			</a:t>
            </a:r>
            <a:r>
              <a:rPr lang="en-US" altLang="en-US" sz="3200" b="1" i="0" dirty="0" smtClean="0">
                <a:solidFill>
                  <a:srgbClr val="FF0000"/>
                </a:solidFill>
                <a:latin typeface="Arial" charset="0"/>
              </a:rPr>
              <a:t>Paracelsus</a:t>
            </a:r>
          </a:p>
          <a:p>
            <a:r>
              <a:rPr lang="en-US" altLang="en-US" sz="3200" b="1" i="0" dirty="0" smtClean="0">
                <a:solidFill>
                  <a:srgbClr val="FF0000"/>
                </a:solidFill>
                <a:latin typeface="Arial" charset="0"/>
              </a:rPr>
              <a:t>			(1493-1541)</a:t>
            </a:r>
          </a:p>
        </p:txBody>
      </p:sp>
    </p:spTree>
    <p:extLst>
      <p:ext uri="{BB962C8B-B14F-4D97-AF65-F5344CB8AC3E}">
        <p14:creationId xmlns:p14="http://schemas.microsoft.com/office/powerpoint/2010/main" val="42452177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b="1" dirty="0"/>
              <a:t>Risk Characterization</a:t>
            </a:r>
          </a:p>
        </p:txBody>
      </p:sp>
      <p:sp>
        <p:nvSpPr>
          <p:cNvPr id="67587" name="Rectangle 3"/>
          <p:cNvSpPr>
            <a:spLocks noGrp="1" noChangeArrowheads="1"/>
          </p:cNvSpPr>
          <p:nvPr>
            <p:ph idx="1"/>
          </p:nvPr>
        </p:nvSpPr>
        <p:spPr/>
        <p:txBody>
          <a:bodyPr/>
          <a:lstStyle/>
          <a:p>
            <a:r>
              <a:rPr lang="en-US" altLang="en-US" b="1" dirty="0"/>
              <a:t>Summarize the numerical risk estimates for all exposure scenarios and receptor groups evaluated</a:t>
            </a:r>
          </a:p>
          <a:p>
            <a:r>
              <a:rPr lang="en-US" altLang="en-US" b="1" dirty="0"/>
              <a:t>Identify the major risks, and the pathways and chemicals most responsible</a:t>
            </a:r>
          </a:p>
          <a:p>
            <a:r>
              <a:rPr lang="en-US" altLang="en-US" b="1" dirty="0"/>
              <a:t>Review  the nature of the potential adverse health effects</a:t>
            </a:r>
          </a:p>
        </p:txBody>
      </p:sp>
    </p:spTree>
    <p:extLst>
      <p:ext uri="{BB962C8B-B14F-4D97-AF65-F5344CB8AC3E}">
        <p14:creationId xmlns:p14="http://schemas.microsoft.com/office/powerpoint/2010/main" val="171189816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357188" y="957263"/>
            <a:ext cx="1144587" cy="844550"/>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a:solidFill>
                  <a:srgbClr val="000000"/>
                </a:solidFill>
                <a:latin typeface="Calibri" panose="020F0502020204030204" pitchFamily="34" charset="0"/>
              </a:rPr>
              <a:t>Agent or </a:t>
            </a:r>
          </a:p>
          <a:p>
            <a:pPr defTabSz="457200" fontAlgn="auto">
              <a:spcBef>
                <a:spcPts val="0"/>
              </a:spcBef>
              <a:spcAft>
                <a:spcPts val="0"/>
              </a:spcAft>
            </a:pPr>
            <a:r>
              <a:rPr lang="en-US" sz="1800" i="0" dirty="0">
                <a:solidFill>
                  <a:srgbClr val="000000"/>
                </a:solidFill>
                <a:latin typeface="Calibri" panose="020F0502020204030204" pitchFamily="34" charset="0"/>
              </a:rPr>
              <a:t>Disease</a:t>
            </a:r>
          </a:p>
        </p:txBody>
      </p:sp>
      <p:sp>
        <p:nvSpPr>
          <p:cNvPr id="121859" name="Text Box 3"/>
          <p:cNvSpPr txBox="1">
            <a:spLocks noChangeArrowheads="1"/>
          </p:cNvSpPr>
          <p:nvPr/>
        </p:nvSpPr>
        <p:spPr bwMode="auto">
          <a:xfrm>
            <a:off x="7183438" y="957263"/>
            <a:ext cx="1514475" cy="844550"/>
          </a:xfrm>
          <a:prstGeom prst="rect">
            <a:avLst/>
          </a:prstGeom>
          <a:solidFill>
            <a:srgbClr val="FFFFFF"/>
          </a:solidFill>
          <a:ln w="38100">
            <a:solidFill>
              <a:srgbClr val="000000"/>
            </a:solidFill>
            <a:miter lim="800000"/>
            <a:headEnd/>
            <a:tailEnd/>
          </a:ln>
        </p:spPr>
        <p:txBody>
          <a:bodyPr>
            <a:prstTxWarp prst="textNoShape">
              <a:avLst/>
            </a:prstTxWarp>
          </a:bodyPr>
          <a:lstStyle/>
          <a:p>
            <a:pPr algn="ctr" defTabSz="457200" fontAlgn="auto">
              <a:spcBef>
                <a:spcPts val="0"/>
              </a:spcBef>
              <a:spcAft>
                <a:spcPts val="0"/>
              </a:spcAft>
            </a:pPr>
            <a:r>
              <a:rPr lang="en-US" sz="1800" i="0" dirty="0">
                <a:solidFill>
                  <a:srgbClr val="000000"/>
                </a:solidFill>
                <a:latin typeface="Calibri" panose="020F0502020204030204" pitchFamily="34" charset="0"/>
              </a:rPr>
              <a:t>Population</a:t>
            </a:r>
          </a:p>
          <a:p>
            <a:pPr algn="ctr" defTabSz="457200" fontAlgn="auto">
              <a:spcBef>
                <a:spcPts val="0"/>
              </a:spcBef>
              <a:spcAft>
                <a:spcPts val="0"/>
              </a:spcAft>
            </a:pPr>
            <a:r>
              <a:rPr lang="en-US" sz="1800" i="0" dirty="0">
                <a:solidFill>
                  <a:srgbClr val="000000"/>
                </a:solidFill>
                <a:latin typeface="Calibri" panose="020F0502020204030204" pitchFamily="34" charset="0"/>
              </a:rPr>
              <a:t>Dynamics</a:t>
            </a:r>
          </a:p>
        </p:txBody>
      </p:sp>
      <p:sp>
        <p:nvSpPr>
          <p:cNvPr id="121860" name="Text Box 4"/>
          <p:cNvSpPr txBox="1">
            <a:spLocks noChangeArrowheads="1"/>
          </p:cNvSpPr>
          <p:nvPr/>
        </p:nvSpPr>
        <p:spPr bwMode="auto">
          <a:xfrm>
            <a:off x="1989138" y="957263"/>
            <a:ext cx="1428750" cy="844550"/>
          </a:xfrm>
          <a:prstGeom prst="rect">
            <a:avLst/>
          </a:prstGeom>
          <a:solidFill>
            <a:srgbClr val="FFFFFF"/>
          </a:solidFill>
          <a:ln w="38100">
            <a:solidFill>
              <a:srgbClr val="000000"/>
            </a:solidFill>
            <a:miter lim="800000"/>
            <a:headEnd/>
            <a:tailEnd/>
          </a:ln>
        </p:spPr>
        <p:txBody>
          <a:bodyPr>
            <a:prstTxWarp prst="textNoShape">
              <a:avLst/>
            </a:prstTxWarp>
          </a:bodyPr>
          <a:lstStyle/>
          <a:p>
            <a:pPr algn="ctr" defTabSz="457200" fontAlgn="auto">
              <a:spcBef>
                <a:spcPts val="0"/>
              </a:spcBef>
              <a:spcAft>
                <a:spcPts val="0"/>
              </a:spcAft>
            </a:pPr>
            <a:r>
              <a:rPr lang="en-US" sz="1800" i="0" dirty="0">
                <a:solidFill>
                  <a:srgbClr val="000000"/>
                </a:solidFill>
                <a:latin typeface="Calibri" panose="020F0502020204030204" pitchFamily="34" charset="0"/>
              </a:rPr>
              <a:t>Route(s) of transmission</a:t>
            </a:r>
          </a:p>
        </p:txBody>
      </p:sp>
      <p:sp>
        <p:nvSpPr>
          <p:cNvPr id="121861" name="Text Box 5"/>
          <p:cNvSpPr txBox="1">
            <a:spLocks noChangeArrowheads="1"/>
          </p:cNvSpPr>
          <p:nvPr/>
        </p:nvSpPr>
        <p:spPr bwMode="auto">
          <a:xfrm>
            <a:off x="403225" y="2462213"/>
            <a:ext cx="1298575" cy="422275"/>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a:solidFill>
                  <a:srgbClr val="000000"/>
                </a:solidFill>
                <a:latin typeface="Calibri" panose="020F0502020204030204" pitchFamily="34" charset="0"/>
              </a:rPr>
              <a:t>Agent class</a:t>
            </a:r>
          </a:p>
        </p:txBody>
      </p:sp>
      <p:sp>
        <p:nvSpPr>
          <p:cNvPr id="121862" name="Line 6"/>
          <p:cNvSpPr>
            <a:spLocks noChangeShapeType="1"/>
          </p:cNvSpPr>
          <p:nvPr/>
        </p:nvSpPr>
        <p:spPr bwMode="auto">
          <a:xfrm>
            <a:off x="1501775" y="3700463"/>
            <a:ext cx="973138" cy="0"/>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63" name="Line 7"/>
          <p:cNvSpPr>
            <a:spLocks noChangeShapeType="1"/>
          </p:cNvSpPr>
          <p:nvPr/>
        </p:nvSpPr>
        <p:spPr bwMode="auto">
          <a:xfrm flipV="1">
            <a:off x="2474913" y="1801813"/>
            <a:ext cx="0" cy="1898650"/>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64" name="Line 8"/>
          <p:cNvSpPr>
            <a:spLocks noChangeShapeType="1"/>
          </p:cNvSpPr>
          <p:nvPr/>
        </p:nvSpPr>
        <p:spPr bwMode="auto">
          <a:xfrm>
            <a:off x="1501775" y="1379538"/>
            <a:ext cx="487363" cy="0"/>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65" name="Text Box 9"/>
          <p:cNvSpPr txBox="1">
            <a:spLocks noChangeArrowheads="1"/>
          </p:cNvSpPr>
          <p:nvPr/>
        </p:nvSpPr>
        <p:spPr bwMode="auto">
          <a:xfrm>
            <a:off x="3775075" y="957263"/>
            <a:ext cx="1298575" cy="1055687"/>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eaLnBrk="1" fontAlgn="auto" hangingPunct="1">
              <a:spcBef>
                <a:spcPts val="0"/>
              </a:spcBef>
              <a:spcAft>
                <a:spcPts val="0"/>
              </a:spcAft>
            </a:pPr>
            <a:r>
              <a:rPr lang="en-US" sz="1800" i="0" dirty="0">
                <a:solidFill>
                  <a:prstClr val="black"/>
                </a:solidFill>
                <a:latin typeface="Calibri"/>
              </a:rPr>
              <a:t>Methods of exposure or contact</a:t>
            </a:r>
          </a:p>
        </p:txBody>
      </p:sp>
      <p:sp>
        <p:nvSpPr>
          <p:cNvPr id="121866" name="Line 10"/>
          <p:cNvSpPr>
            <a:spLocks noChangeShapeType="1"/>
          </p:cNvSpPr>
          <p:nvPr/>
        </p:nvSpPr>
        <p:spPr bwMode="auto">
          <a:xfrm>
            <a:off x="3449639" y="1379538"/>
            <a:ext cx="325436" cy="0"/>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67" name="Text Box 11"/>
          <p:cNvSpPr txBox="1">
            <a:spLocks noChangeArrowheads="1"/>
          </p:cNvSpPr>
          <p:nvPr/>
        </p:nvSpPr>
        <p:spPr bwMode="auto">
          <a:xfrm>
            <a:off x="5561013" y="957263"/>
            <a:ext cx="1136650" cy="844550"/>
          </a:xfrm>
          <a:prstGeom prst="rect">
            <a:avLst/>
          </a:prstGeom>
          <a:solidFill>
            <a:srgbClr val="FFFFFF"/>
          </a:solidFill>
          <a:ln w="38100">
            <a:solidFill>
              <a:srgbClr val="000000"/>
            </a:solidFill>
            <a:miter lim="800000"/>
            <a:headEnd/>
            <a:tailEnd/>
          </a:ln>
        </p:spPr>
        <p:txBody>
          <a:bodyPr>
            <a:prstTxWarp prst="textNoShape">
              <a:avLst/>
            </a:prstTxWarp>
          </a:bodyPr>
          <a:lstStyle/>
          <a:p>
            <a:pPr algn="ctr" defTabSz="457200" fontAlgn="auto">
              <a:spcBef>
                <a:spcPts val="0"/>
              </a:spcBef>
              <a:spcAft>
                <a:spcPts val="0"/>
              </a:spcAft>
            </a:pPr>
            <a:r>
              <a:rPr lang="en-US" sz="1800" i="0" dirty="0">
                <a:solidFill>
                  <a:srgbClr val="000000"/>
                </a:solidFill>
                <a:latin typeface="Calibri" panose="020F0502020204030204" pitchFamily="34" charset="0"/>
              </a:rPr>
              <a:t>Result of contact</a:t>
            </a:r>
          </a:p>
        </p:txBody>
      </p:sp>
      <p:sp>
        <p:nvSpPr>
          <p:cNvPr id="121868" name="Text Box 12"/>
          <p:cNvSpPr txBox="1">
            <a:spLocks noChangeArrowheads="1"/>
          </p:cNvSpPr>
          <p:nvPr/>
        </p:nvSpPr>
        <p:spPr bwMode="auto">
          <a:xfrm>
            <a:off x="5299075" y="2147888"/>
            <a:ext cx="2114550" cy="420687"/>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a:solidFill>
                  <a:srgbClr val="000000"/>
                </a:solidFill>
                <a:latin typeface="Calibri" panose="020F0502020204030204" pitchFamily="34" charset="0"/>
              </a:rPr>
              <a:t>Pathogenicit</a:t>
            </a:r>
            <a:r>
              <a:rPr lang="en-US" sz="2000" i="0" dirty="0">
                <a:solidFill>
                  <a:srgbClr val="000000"/>
                </a:solidFill>
                <a:latin typeface="Calibri" panose="020F0502020204030204" pitchFamily="34" charset="0"/>
              </a:rPr>
              <a:t>y</a:t>
            </a:r>
            <a:endParaRPr lang="en-US" sz="1800" i="0" dirty="0">
              <a:solidFill>
                <a:srgbClr val="000000"/>
              </a:solidFill>
              <a:latin typeface="Calibri" panose="020F0502020204030204" pitchFamily="34" charset="0"/>
            </a:endParaRPr>
          </a:p>
        </p:txBody>
      </p:sp>
      <p:sp>
        <p:nvSpPr>
          <p:cNvPr id="121869" name="Text Box 13"/>
          <p:cNvSpPr txBox="1">
            <a:spLocks noChangeArrowheads="1"/>
          </p:cNvSpPr>
          <p:nvPr/>
        </p:nvSpPr>
        <p:spPr bwMode="auto">
          <a:xfrm>
            <a:off x="5262563" y="3067050"/>
            <a:ext cx="2052637" cy="422275"/>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smtClean="0">
                <a:solidFill>
                  <a:srgbClr val="000000"/>
                </a:solidFill>
                <a:latin typeface="Calibri" panose="020F0502020204030204" pitchFamily="34" charset="0"/>
              </a:rPr>
              <a:t>Infectivity (ID50</a:t>
            </a:r>
            <a:r>
              <a:rPr lang="en-US" sz="1800" i="0" dirty="0">
                <a:solidFill>
                  <a:srgbClr val="000000"/>
                </a:solidFill>
                <a:latin typeface="+mn-lt"/>
              </a:rPr>
              <a:t>)</a:t>
            </a:r>
          </a:p>
          <a:p>
            <a:pPr defTabSz="457200" fontAlgn="auto">
              <a:spcBef>
                <a:spcPts val="0"/>
              </a:spcBef>
              <a:spcAft>
                <a:spcPts val="0"/>
              </a:spcAft>
            </a:pPr>
            <a:r>
              <a:rPr lang="en-US" sz="2400" i="0" dirty="0" smtClean="0">
                <a:solidFill>
                  <a:srgbClr val="000000"/>
                </a:solidFill>
                <a:latin typeface="Times New Roman" charset="0"/>
              </a:rPr>
              <a:t> </a:t>
            </a:r>
            <a:endParaRPr lang="en-US" sz="2400" i="0" dirty="0">
              <a:solidFill>
                <a:srgbClr val="000000"/>
              </a:solidFill>
              <a:latin typeface="Times New Roman" charset="0"/>
            </a:endParaRPr>
          </a:p>
        </p:txBody>
      </p:sp>
      <p:sp>
        <p:nvSpPr>
          <p:cNvPr id="121870" name="Line 14"/>
          <p:cNvSpPr>
            <a:spLocks noChangeShapeType="1"/>
          </p:cNvSpPr>
          <p:nvPr/>
        </p:nvSpPr>
        <p:spPr bwMode="auto">
          <a:xfrm>
            <a:off x="6129338" y="2594791"/>
            <a:ext cx="0" cy="422275"/>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71" name="Line 15"/>
          <p:cNvSpPr>
            <a:spLocks noChangeShapeType="1"/>
          </p:cNvSpPr>
          <p:nvPr/>
        </p:nvSpPr>
        <p:spPr bwMode="auto">
          <a:xfrm>
            <a:off x="1014413" y="2855913"/>
            <a:ext cx="0" cy="633412"/>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72" name="Line 16"/>
          <p:cNvSpPr>
            <a:spLocks noChangeShapeType="1"/>
          </p:cNvSpPr>
          <p:nvPr/>
        </p:nvSpPr>
        <p:spPr bwMode="auto">
          <a:xfrm>
            <a:off x="1014413" y="1801813"/>
            <a:ext cx="0" cy="631825"/>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73" name="Text Box 17"/>
          <p:cNvSpPr txBox="1">
            <a:spLocks noChangeArrowheads="1"/>
          </p:cNvSpPr>
          <p:nvPr/>
        </p:nvSpPr>
        <p:spPr bwMode="auto">
          <a:xfrm>
            <a:off x="2852738" y="2673350"/>
            <a:ext cx="2125662" cy="1266825"/>
          </a:xfrm>
          <a:prstGeom prst="rect">
            <a:avLst/>
          </a:prstGeom>
          <a:noFill/>
          <a:ln w="38100">
            <a:solidFill>
              <a:srgbClr val="000000"/>
            </a:solidFill>
            <a:round/>
            <a:headEnd/>
            <a:tailEnd type="triangle" w="med" len="med"/>
          </a:ln>
        </p:spPr>
        <p:txBody>
          <a:bodyPr>
            <a:prstTxWarp prst="textNoShape">
              <a:avLst/>
            </a:prstTxWarp>
          </a:bodyPr>
          <a:lstStyle>
            <a:defPPr>
              <a:defRPr lang="en-US"/>
            </a:defPPr>
            <a:lvl1pPr defTabSz="457200" eaLnBrk="1" fontAlgn="auto" hangingPunct="1">
              <a:spcBef>
                <a:spcPts val="0"/>
              </a:spcBef>
              <a:spcAft>
                <a:spcPts val="0"/>
              </a:spcAft>
              <a:defRPr sz="1800" i="0">
                <a:solidFill>
                  <a:prstClr val="black"/>
                </a:solidFill>
                <a:latin typeface="Calibri"/>
              </a:defRPr>
            </a:lvl1pPr>
          </a:lstStyle>
          <a:p>
            <a:r>
              <a:rPr lang="en-US" dirty="0"/>
              <a:t>Air borne</a:t>
            </a:r>
          </a:p>
          <a:p>
            <a:r>
              <a:rPr lang="en-US" dirty="0"/>
              <a:t>Direct contact</a:t>
            </a:r>
          </a:p>
          <a:p>
            <a:r>
              <a:rPr lang="en-US" dirty="0"/>
              <a:t>Vector borne</a:t>
            </a:r>
          </a:p>
          <a:p>
            <a:r>
              <a:rPr lang="en-US" dirty="0"/>
              <a:t>Cross contamination</a:t>
            </a:r>
          </a:p>
        </p:txBody>
      </p:sp>
      <p:sp>
        <p:nvSpPr>
          <p:cNvPr id="121874" name="Line 18"/>
          <p:cNvSpPr>
            <a:spLocks noChangeShapeType="1"/>
          </p:cNvSpPr>
          <p:nvPr/>
        </p:nvSpPr>
        <p:spPr bwMode="auto">
          <a:xfrm>
            <a:off x="5073650" y="1379538"/>
            <a:ext cx="487363" cy="0"/>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75" name="Text Box 19"/>
          <p:cNvSpPr txBox="1">
            <a:spLocks noChangeArrowheads="1"/>
          </p:cNvSpPr>
          <p:nvPr/>
        </p:nvSpPr>
        <p:spPr bwMode="auto">
          <a:xfrm>
            <a:off x="5685396" y="4756150"/>
            <a:ext cx="2792412" cy="633413"/>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a:solidFill>
                  <a:srgbClr val="000000"/>
                </a:solidFill>
                <a:latin typeface="Calibri" panose="020F0502020204030204" pitchFamily="34" charset="0"/>
              </a:rPr>
              <a:t>Exposure dose</a:t>
            </a:r>
          </a:p>
          <a:p>
            <a:pPr defTabSz="457200" fontAlgn="auto">
              <a:spcBef>
                <a:spcPts val="0"/>
              </a:spcBef>
              <a:spcAft>
                <a:spcPts val="0"/>
              </a:spcAft>
            </a:pPr>
            <a:r>
              <a:rPr lang="en-US" sz="1800" i="0" dirty="0">
                <a:solidFill>
                  <a:srgbClr val="000000"/>
                </a:solidFill>
                <a:latin typeface="Calibri" panose="020F0502020204030204" pitchFamily="34" charset="0"/>
              </a:rPr>
              <a:t>(Amount X Time X Route</a:t>
            </a:r>
            <a:r>
              <a:rPr lang="en-US" sz="1800" i="0" dirty="0">
                <a:solidFill>
                  <a:srgbClr val="000000"/>
                </a:solidFill>
                <a:latin typeface="+mn-lt"/>
              </a:rPr>
              <a:t>)</a:t>
            </a:r>
          </a:p>
        </p:txBody>
      </p:sp>
      <p:sp>
        <p:nvSpPr>
          <p:cNvPr id="121876" name="Line 20"/>
          <p:cNvSpPr>
            <a:spLocks noChangeShapeType="1"/>
          </p:cNvSpPr>
          <p:nvPr/>
        </p:nvSpPr>
        <p:spPr bwMode="auto">
          <a:xfrm>
            <a:off x="6048375" y="3489325"/>
            <a:ext cx="0" cy="422275"/>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77" name="Line 21"/>
          <p:cNvSpPr>
            <a:spLocks noChangeShapeType="1"/>
          </p:cNvSpPr>
          <p:nvPr/>
        </p:nvSpPr>
        <p:spPr bwMode="auto">
          <a:xfrm>
            <a:off x="6697663" y="1379538"/>
            <a:ext cx="485775" cy="0"/>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78" name="Text Box 22"/>
          <p:cNvSpPr txBox="1">
            <a:spLocks noChangeArrowheads="1"/>
          </p:cNvSpPr>
          <p:nvPr/>
        </p:nvSpPr>
        <p:spPr bwMode="auto">
          <a:xfrm>
            <a:off x="5575300" y="3911600"/>
            <a:ext cx="2138363" cy="422275"/>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a:solidFill>
                  <a:srgbClr val="000000"/>
                </a:solidFill>
                <a:latin typeface="Calibri" panose="020F0502020204030204" pitchFamily="34" charset="0"/>
              </a:rPr>
              <a:t>Virulence (LD50)</a:t>
            </a:r>
          </a:p>
        </p:txBody>
      </p:sp>
      <p:sp>
        <p:nvSpPr>
          <p:cNvPr id="121879" name="Line 23"/>
          <p:cNvSpPr>
            <a:spLocks noChangeShapeType="1"/>
          </p:cNvSpPr>
          <p:nvPr/>
        </p:nvSpPr>
        <p:spPr bwMode="auto">
          <a:xfrm>
            <a:off x="6048375" y="4333875"/>
            <a:ext cx="0" cy="422275"/>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0" name="Text Box 24"/>
          <p:cNvSpPr txBox="1">
            <a:spLocks noChangeArrowheads="1"/>
          </p:cNvSpPr>
          <p:nvPr/>
        </p:nvSpPr>
        <p:spPr bwMode="auto">
          <a:xfrm>
            <a:off x="7508875" y="2147888"/>
            <a:ext cx="1136650" cy="628650"/>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600" i="0" dirty="0">
                <a:solidFill>
                  <a:srgbClr val="000000"/>
                </a:solidFill>
                <a:latin typeface="Calibri" panose="020F0502020204030204" pitchFamily="34" charset="0"/>
              </a:rPr>
              <a:t>Potential for spread</a:t>
            </a:r>
          </a:p>
        </p:txBody>
      </p:sp>
      <p:sp>
        <p:nvSpPr>
          <p:cNvPr id="121881" name="Text Box 25"/>
          <p:cNvSpPr txBox="1">
            <a:spLocks noChangeArrowheads="1"/>
          </p:cNvSpPr>
          <p:nvPr/>
        </p:nvSpPr>
        <p:spPr bwMode="auto">
          <a:xfrm>
            <a:off x="6946385" y="5704681"/>
            <a:ext cx="1947863" cy="422275"/>
          </a:xfrm>
          <a:prstGeom prst="rect">
            <a:avLst/>
          </a:prstGeom>
          <a:solidFill>
            <a:srgbClr val="FFFFFF"/>
          </a:solidFill>
          <a:ln w="38100">
            <a:solidFill>
              <a:srgbClr val="000000"/>
            </a:solidFill>
            <a:miter lim="800000"/>
            <a:headEnd/>
            <a:tailEnd/>
          </a:ln>
        </p:spPr>
        <p:txBody>
          <a:bodyPr>
            <a:prstTxWarp prst="textNoShape">
              <a:avLst/>
            </a:prstTxWarp>
          </a:bodyPr>
          <a:lstStyle/>
          <a:p>
            <a:pPr algn="ctr" defTabSz="457200" fontAlgn="auto">
              <a:spcBef>
                <a:spcPts val="0"/>
              </a:spcBef>
              <a:spcAft>
                <a:spcPts val="0"/>
              </a:spcAft>
            </a:pPr>
            <a:r>
              <a:rPr lang="en-US" sz="1800" i="0" dirty="0">
                <a:solidFill>
                  <a:srgbClr val="000000"/>
                </a:solidFill>
                <a:latin typeface="Calibri" panose="020F0502020204030204" pitchFamily="34" charset="0"/>
              </a:rPr>
              <a:t>Host susceptibility</a:t>
            </a:r>
          </a:p>
        </p:txBody>
      </p:sp>
      <p:sp>
        <p:nvSpPr>
          <p:cNvPr id="121882" name="Text Box 26"/>
          <p:cNvSpPr txBox="1">
            <a:spLocks noChangeArrowheads="1"/>
          </p:cNvSpPr>
          <p:nvPr/>
        </p:nvSpPr>
        <p:spPr bwMode="auto">
          <a:xfrm>
            <a:off x="1784350" y="4635500"/>
            <a:ext cx="3451225" cy="754063"/>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eaLnBrk="1" fontAlgn="auto" hangingPunct="1">
              <a:spcBef>
                <a:spcPts val="0"/>
              </a:spcBef>
              <a:spcAft>
                <a:spcPts val="0"/>
              </a:spcAft>
            </a:pPr>
            <a:r>
              <a:rPr lang="en-US" sz="1800" i="0" dirty="0">
                <a:solidFill>
                  <a:prstClr val="black"/>
                </a:solidFill>
                <a:latin typeface="Calibri"/>
              </a:rPr>
              <a:t>Environmental factors contributing to agent survivability</a:t>
            </a:r>
          </a:p>
        </p:txBody>
      </p:sp>
      <p:sp>
        <p:nvSpPr>
          <p:cNvPr id="121883" name="Line 27"/>
          <p:cNvSpPr>
            <a:spLocks noChangeShapeType="1"/>
          </p:cNvSpPr>
          <p:nvPr/>
        </p:nvSpPr>
        <p:spPr bwMode="auto">
          <a:xfrm flipV="1">
            <a:off x="3449638" y="3911600"/>
            <a:ext cx="0" cy="715962"/>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4" name="Line 28"/>
          <p:cNvSpPr>
            <a:spLocks noChangeShapeType="1"/>
          </p:cNvSpPr>
          <p:nvPr/>
        </p:nvSpPr>
        <p:spPr bwMode="auto">
          <a:xfrm flipV="1">
            <a:off x="8399226" y="2773770"/>
            <a:ext cx="157163" cy="2991621"/>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5" name="Line 29"/>
          <p:cNvSpPr>
            <a:spLocks noChangeShapeType="1"/>
          </p:cNvSpPr>
          <p:nvPr/>
        </p:nvSpPr>
        <p:spPr bwMode="auto">
          <a:xfrm flipH="1">
            <a:off x="6588919" y="5915818"/>
            <a:ext cx="323850" cy="0"/>
          </a:xfrm>
          <a:prstGeom prst="line">
            <a:avLst/>
          </a:prstGeom>
          <a:noFill/>
          <a:ln w="38100">
            <a:solidFill>
              <a:srgbClr val="000000"/>
            </a:solidFill>
            <a:round/>
            <a:headEnd/>
            <a:tailEn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6" name="Line 30"/>
          <p:cNvSpPr>
            <a:spLocks noChangeShapeType="1"/>
          </p:cNvSpPr>
          <p:nvPr/>
        </p:nvSpPr>
        <p:spPr bwMode="auto">
          <a:xfrm flipV="1">
            <a:off x="6588919" y="5389563"/>
            <a:ext cx="0" cy="492125"/>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7" name="Line 31"/>
          <p:cNvSpPr>
            <a:spLocks noChangeShapeType="1"/>
          </p:cNvSpPr>
          <p:nvPr/>
        </p:nvSpPr>
        <p:spPr bwMode="auto">
          <a:xfrm flipH="1" flipV="1">
            <a:off x="3125787" y="1801813"/>
            <a:ext cx="487363" cy="844550"/>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8" name="Line 32"/>
          <p:cNvSpPr>
            <a:spLocks noChangeShapeType="1"/>
          </p:cNvSpPr>
          <p:nvPr/>
        </p:nvSpPr>
        <p:spPr bwMode="auto">
          <a:xfrm flipV="1">
            <a:off x="3613150" y="2012950"/>
            <a:ext cx="811212" cy="633412"/>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89" name="Line 33"/>
          <p:cNvSpPr>
            <a:spLocks noChangeShapeType="1"/>
          </p:cNvSpPr>
          <p:nvPr/>
        </p:nvSpPr>
        <p:spPr bwMode="auto">
          <a:xfrm flipV="1">
            <a:off x="6147616" y="1801812"/>
            <a:ext cx="0" cy="422275"/>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90" name="Line 34"/>
          <p:cNvSpPr>
            <a:spLocks noChangeShapeType="1"/>
          </p:cNvSpPr>
          <p:nvPr/>
        </p:nvSpPr>
        <p:spPr bwMode="auto">
          <a:xfrm flipV="1">
            <a:off x="7834313" y="1695450"/>
            <a:ext cx="0" cy="422275"/>
          </a:xfrm>
          <a:prstGeom prst="line">
            <a:avLst/>
          </a:prstGeom>
          <a:noFill/>
          <a:ln w="38100">
            <a:solidFill>
              <a:srgbClr val="000000"/>
            </a:solidFill>
            <a:round/>
            <a:headEnd/>
            <a:tailEnd type="triangle" w="med" len="med"/>
          </a:ln>
        </p:spPr>
        <p:txBody>
          <a:bodyPr>
            <a:prstTxWarp prst="textNoShape">
              <a:avLst/>
            </a:prstTxWarp>
          </a:bodyPr>
          <a:lstStyle/>
          <a:p>
            <a:pPr defTabSz="457200" eaLnBrk="1" fontAlgn="auto" hangingPunct="1">
              <a:spcBef>
                <a:spcPts val="0"/>
              </a:spcBef>
              <a:spcAft>
                <a:spcPts val="0"/>
              </a:spcAft>
            </a:pPr>
            <a:endParaRPr lang="en-US" sz="1800" i="0">
              <a:solidFill>
                <a:prstClr val="black"/>
              </a:solidFill>
              <a:latin typeface="Calibri"/>
            </a:endParaRPr>
          </a:p>
        </p:txBody>
      </p:sp>
      <p:sp>
        <p:nvSpPr>
          <p:cNvPr id="121891" name="Text Box 35"/>
          <p:cNvSpPr txBox="1">
            <a:spLocks noChangeArrowheads="1"/>
          </p:cNvSpPr>
          <p:nvPr/>
        </p:nvSpPr>
        <p:spPr bwMode="auto">
          <a:xfrm>
            <a:off x="796668" y="3517900"/>
            <a:ext cx="1131888" cy="422275"/>
          </a:xfrm>
          <a:prstGeom prst="rect">
            <a:avLst/>
          </a:prstGeom>
          <a:solidFill>
            <a:srgbClr val="FFFFFF"/>
          </a:solidFill>
          <a:ln w="38100">
            <a:solidFill>
              <a:srgbClr val="000000"/>
            </a:solidFill>
            <a:miter lim="800000"/>
            <a:headEnd/>
            <a:tailEnd/>
          </a:ln>
        </p:spPr>
        <p:txBody>
          <a:bodyPr>
            <a:prstTxWarp prst="textNoShape">
              <a:avLst/>
            </a:prstTxWarp>
          </a:bodyPr>
          <a:lstStyle/>
          <a:p>
            <a:pPr defTabSz="457200" fontAlgn="auto">
              <a:spcBef>
                <a:spcPts val="0"/>
              </a:spcBef>
              <a:spcAft>
                <a:spcPts val="0"/>
              </a:spcAft>
            </a:pPr>
            <a:r>
              <a:rPr lang="en-US" sz="1800" i="0" dirty="0">
                <a:solidFill>
                  <a:srgbClr val="000000"/>
                </a:solidFill>
                <a:latin typeface="Calibri" panose="020F0502020204030204" pitchFamily="34" charset="0"/>
              </a:rPr>
              <a:t>Reservoir</a:t>
            </a:r>
          </a:p>
        </p:txBody>
      </p:sp>
      <p:sp>
        <p:nvSpPr>
          <p:cNvPr id="121892" name="Text Box 36"/>
          <p:cNvSpPr txBox="1">
            <a:spLocks noChangeArrowheads="1"/>
          </p:cNvSpPr>
          <p:nvPr/>
        </p:nvSpPr>
        <p:spPr bwMode="auto">
          <a:xfrm>
            <a:off x="929481" y="257415"/>
            <a:ext cx="7716043" cy="584775"/>
          </a:xfrm>
          <a:prstGeom prst="rect">
            <a:avLst/>
          </a:prstGeom>
          <a:noFill/>
          <a:ln w="9525">
            <a:noFill/>
            <a:miter lim="800000"/>
            <a:headEnd/>
            <a:tailEnd/>
          </a:ln>
          <a:effectLst/>
        </p:spPr>
        <p:txBody>
          <a:bodyPr wrap="square">
            <a:prstTxWarp prst="textNoShape">
              <a:avLst/>
            </a:prstTxWarp>
            <a:spAutoFit/>
          </a:bodyPr>
          <a:lstStyle/>
          <a:p>
            <a:pPr algn="ctr" defTabSz="457200" eaLnBrk="1" fontAlgn="auto" hangingPunct="1">
              <a:spcBef>
                <a:spcPct val="50000"/>
              </a:spcBef>
              <a:spcAft>
                <a:spcPts val="0"/>
              </a:spcAft>
            </a:pPr>
            <a:r>
              <a:rPr lang="en-US" sz="3200" i="0" dirty="0" smtClean="0">
                <a:solidFill>
                  <a:prstClr val="black"/>
                </a:solidFill>
                <a:latin typeface="Calibri"/>
              </a:rPr>
              <a:t> Infectious Disease Risk Analysis Factors</a:t>
            </a:r>
            <a:endParaRPr lang="en-US" sz="3200" i="0" dirty="0">
              <a:solidFill>
                <a:prstClr val="black"/>
              </a:solidFill>
              <a:latin typeface="Calibri"/>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419" y="6477000"/>
            <a:ext cx="5953919" cy="239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8583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Img00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09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03" name="Line 7"/>
          <p:cNvSpPr>
            <a:spLocks noChangeShapeType="1"/>
          </p:cNvSpPr>
          <p:nvPr/>
        </p:nvSpPr>
        <p:spPr bwMode="auto">
          <a:xfrm flipH="1">
            <a:off x="3001963" y="3517900"/>
            <a:ext cx="1509712" cy="835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i="0" smtClean="0">
              <a:solidFill>
                <a:srgbClr val="000000"/>
              </a:solidFill>
              <a:latin typeface="Times New Roman" pitchFamily="18" charset="0"/>
            </a:endParaRPr>
          </a:p>
        </p:txBody>
      </p:sp>
    </p:spTree>
    <p:extLst>
      <p:ext uri="{BB962C8B-B14F-4D97-AF65-F5344CB8AC3E}">
        <p14:creationId xmlns:p14="http://schemas.microsoft.com/office/powerpoint/2010/main" val="179228377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Risk Managemen</a:t>
            </a:r>
            <a:r>
              <a:rPr lang="en-US" b="1" dirty="0"/>
              <a:t>t</a:t>
            </a:r>
          </a:p>
        </p:txBody>
      </p:sp>
      <p:sp>
        <p:nvSpPr>
          <p:cNvPr id="5" name="Content Placeholder 4"/>
          <p:cNvSpPr>
            <a:spLocks noGrp="1"/>
          </p:cNvSpPr>
          <p:nvPr>
            <p:ph idx="1"/>
          </p:nvPr>
        </p:nvSpPr>
        <p:spPr>
          <a:xfrm>
            <a:off x="533400" y="1600200"/>
            <a:ext cx="7848600" cy="4114800"/>
          </a:xfrm>
        </p:spPr>
        <p:txBody>
          <a:bodyPr/>
          <a:lstStyle/>
          <a:p>
            <a:r>
              <a:rPr lang="en-US" sz="3600" dirty="0" smtClean="0"/>
              <a:t>Process of evaluating alternative options and selecting among them; a risk assessment may be one of the bases of risk management</a:t>
            </a:r>
          </a:p>
          <a:p>
            <a:endParaRPr lang="en-US" sz="3600" dirty="0"/>
          </a:p>
        </p:txBody>
      </p:sp>
    </p:spTree>
    <p:extLst>
      <p:ext uri="{BB962C8B-B14F-4D97-AF65-F5344CB8AC3E}">
        <p14:creationId xmlns:p14="http://schemas.microsoft.com/office/powerpoint/2010/main" val="352683744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smtClean="0"/>
              <a:t>Risk Communication</a:t>
            </a:r>
            <a:endParaRPr lang="en-US" sz="4000" b="1" dirty="0"/>
          </a:p>
        </p:txBody>
      </p:sp>
      <p:sp>
        <p:nvSpPr>
          <p:cNvPr id="5" name="Content Placeholder 4"/>
          <p:cNvSpPr>
            <a:spLocks noGrp="1"/>
          </p:cNvSpPr>
          <p:nvPr>
            <p:ph idx="1"/>
          </p:nvPr>
        </p:nvSpPr>
        <p:spPr/>
        <p:txBody>
          <a:bodyPr/>
          <a:lstStyle/>
          <a:p>
            <a:pPr marL="0" indent="0">
              <a:buNone/>
            </a:pPr>
            <a:r>
              <a:rPr lang="en-US" sz="4000" b="1" dirty="0" smtClean="0">
                <a:solidFill>
                  <a:srgbClr val="0070C0"/>
                </a:solidFill>
              </a:rPr>
              <a:t>Audience:</a:t>
            </a:r>
          </a:p>
          <a:p>
            <a:r>
              <a:rPr lang="en-US" sz="4000" b="1" dirty="0" smtClean="0"/>
              <a:t> Management</a:t>
            </a:r>
          </a:p>
          <a:p>
            <a:r>
              <a:rPr lang="en-US" sz="4000" b="1" dirty="0" smtClean="0"/>
              <a:t> Government</a:t>
            </a:r>
          </a:p>
          <a:p>
            <a:r>
              <a:rPr lang="en-US" sz="4000" b="1" dirty="0" smtClean="0"/>
              <a:t> Public</a:t>
            </a:r>
            <a:endParaRPr lang="en-US" sz="4000" b="1" dirty="0"/>
          </a:p>
        </p:txBody>
      </p:sp>
    </p:spTree>
    <p:extLst>
      <p:ext uri="{BB962C8B-B14F-4D97-AF65-F5344CB8AC3E}">
        <p14:creationId xmlns:p14="http://schemas.microsoft.com/office/powerpoint/2010/main" val="183630955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5450" y="304800"/>
            <a:ext cx="8261350" cy="1039812"/>
          </a:xfrm>
        </p:spPr>
        <p:txBody>
          <a:bodyPr/>
          <a:lstStyle/>
          <a:p>
            <a:r>
              <a:rPr lang="en-US" b="1" dirty="0" smtClean="0"/>
              <a:t>Risk Assessment: QMRA Wiki</a:t>
            </a:r>
            <a:endParaRPr lang="en-US" b="1" dirty="0"/>
          </a:p>
        </p:txBody>
      </p:sp>
      <p:pic>
        <p:nvPicPr>
          <p:cNvPr id="4" name="Picture 3"/>
          <p:cNvPicPr>
            <a:picLocks noChangeAspect="1"/>
          </p:cNvPicPr>
          <p:nvPr/>
        </p:nvPicPr>
        <p:blipFill rotWithShape="1">
          <a:blip r:embed="rId3"/>
          <a:srcRect l="-191" t="3938" r="191" b="8454"/>
          <a:stretch/>
        </p:blipFill>
        <p:spPr>
          <a:xfrm>
            <a:off x="626752" y="1744980"/>
            <a:ext cx="8060048" cy="3970020"/>
          </a:xfrm>
          <a:prstGeom prst="rect">
            <a:avLst/>
          </a:prstGeom>
          <a:ln>
            <a:solidFill>
              <a:schemeClr val="accent5">
                <a:lumMod val="75000"/>
              </a:schemeClr>
            </a:solidFill>
          </a:ln>
        </p:spPr>
      </p:pic>
      <p:sp>
        <p:nvSpPr>
          <p:cNvPr id="6" name="TextBox 5"/>
          <p:cNvSpPr txBox="1"/>
          <p:nvPr/>
        </p:nvSpPr>
        <p:spPr>
          <a:xfrm>
            <a:off x="664017" y="1062335"/>
            <a:ext cx="7914346" cy="461665"/>
          </a:xfrm>
          <a:prstGeom prst="rect">
            <a:avLst/>
          </a:prstGeom>
          <a:noFill/>
        </p:spPr>
        <p:txBody>
          <a:bodyPr wrap="none" rtlCol="0">
            <a:spAutoFit/>
          </a:bodyPr>
          <a:lstStyle/>
          <a:p>
            <a:pPr algn="ctr"/>
            <a:r>
              <a:rPr lang="en-US" sz="2400" b="1" dirty="0">
                <a:solidFill>
                  <a:schemeClr val="accent1">
                    <a:lumMod val="75000"/>
                  </a:schemeClr>
                </a:solidFill>
              </a:rPr>
              <a:t>Quantitative Microbial Risk Assessment (QMRA) Wiki</a:t>
            </a:r>
          </a:p>
        </p:txBody>
      </p:sp>
    </p:spTree>
    <p:extLst>
      <p:ext uri="{BB962C8B-B14F-4D97-AF65-F5344CB8AC3E}">
        <p14:creationId xmlns:p14="http://schemas.microsoft.com/office/powerpoint/2010/main" val="13607604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a:t>
            </a:r>
            <a:endParaRPr lang="en-US" b="1" dirty="0"/>
          </a:p>
        </p:txBody>
      </p:sp>
      <p:sp>
        <p:nvSpPr>
          <p:cNvPr id="3" name="Content Placeholder 2"/>
          <p:cNvSpPr>
            <a:spLocks noGrp="1"/>
          </p:cNvSpPr>
          <p:nvPr>
            <p:ph idx="1"/>
          </p:nvPr>
        </p:nvSpPr>
        <p:spPr/>
        <p:txBody>
          <a:bodyPr/>
          <a:lstStyle/>
          <a:p>
            <a:r>
              <a:rPr lang="en-US" b="1" dirty="0" smtClean="0"/>
              <a:t>In teams of 4 or 5, review one of the case studies from </a:t>
            </a:r>
            <a:r>
              <a:rPr lang="en-US" b="1" dirty="0" smtClean="0">
                <a:hlinkClick r:id="rId2"/>
              </a:rPr>
              <a:t>http</a:t>
            </a:r>
            <a:r>
              <a:rPr lang="en-US" b="1" dirty="0">
                <a:hlinkClick r:id="rId2"/>
              </a:rPr>
              <a:t>://qmrawiki.msu.edu/index.php?title=Case_Studies#tab=QMRAII_Workshop</a:t>
            </a:r>
            <a:endParaRPr lang="en-US" b="1" dirty="0"/>
          </a:p>
          <a:p>
            <a:r>
              <a:rPr lang="en-US" b="1" dirty="0" smtClean="0"/>
              <a:t>Each group has 30 minutes to review a case study and determine what type of data was used in each component, and what was the source of the data.</a:t>
            </a:r>
          </a:p>
          <a:p>
            <a:r>
              <a:rPr lang="en-US" b="1" dirty="0" smtClean="0"/>
              <a:t>Be prepared to present your results</a:t>
            </a:r>
            <a:endParaRPr lang="en-US" b="1" dirty="0"/>
          </a:p>
        </p:txBody>
      </p:sp>
    </p:spTree>
    <p:extLst>
      <p:ext uri="{BB962C8B-B14F-4D97-AF65-F5344CB8AC3E}">
        <p14:creationId xmlns:p14="http://schemas.microsoft.com/office/powerpoint/2010/main" val="27369420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800" b="1" cap="none" dirty="0" smtClean="0"/>
              <a:t>Collect Community-Based Data to Support Infectious Disease Investigations or Risk Assessments</a:t>
            </a:r>
            <a:endParaRPr lang="en-US" sz="2800" b="1" cap="none" dirty="0"/>
          </a:p>
        </p:txBody>
      </p:sp>
    </p:spTree>
    <p:extLst>
      <p:ext uri="{BB962C8B-B14F-4D97-AF65-F5344CB8AC3E}">
        <p14:creationId xmlns:p14="http://schemas.microsoft.com/office/powerpoint/2010/main" val="25679606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Field </a:t>
            </a:r>
            <a:r>
              <a:rPr lang="en-US" b="1" dirty="0"/>
              <a:t>trip </a:t>
            </a:r>
          </a:p>
        </p:txBody>
      </p:sp>
      <p:sp>
        <p:nvSpPr>
          <p:cNvPr id="3" name="Content Placeholder 2"/>
          <p:cNvSpPr>
            <a:spLocks noGrp="1"/>
          </p:cNvSpPr>
          <p:nvPr>
            <p:ph idx="1"/>
          </p:nvPr>
        </p:nvSpPr>
        <p:spPr/>
        <p:txBody>
          <a:bodyPr/>
          <a:lstStyle/>
          <a:p>
            <a:pPr>
              <a:spcAft>
                <a:spcPts val="600"/>
              </a:spcAft>
            </a:pPr>
            <a:r>
              <a:rPr lang="en-US" b="1" dirty="0" smtClean="0"/>
              <a:t>Guideline is available in </a:t>
            </a:r>
            <a:r>
              <a:rPr lang="en-US" b="1" dirty="0">
                <a:hlinkClick r:id="rId2"/>
              </a:rPr>
              <a:t>http://</a:t>
            </a:r>
            <a:r>
              <a:rPr lang="en-US" b="1" dirty="0" smtClean="0">
                <a:hlinkClick r:id="rId2"/>
              </a:rPr>
              <a:t>www.uic.edu/depts/crwg/cwitguide/04_EvalGuide_STAGE2.pdf</a:t>
            </a:r>
            <a:r>
              <a:rPr lang="en-US" b="1" dirty="0" smtClean="0"/>
              <a:t>  (Method 7)</a:t>
            </a:r>
          </a:p>
          <a:p>
            <a:pPr>
              <a:spcAft>
                <a:spcPts val="600"/>
              </a:spcAft>
            </a:pPr>
            <a:r>
              <a:rPr lang="en-US" b="1" dirty="0" smtClean="0"/>
              <a:t>Purposes</a:t>
            </a:r>
          </a:p>
          <a:p>
            <a:pPr lvl="1">
              <a:spcAft>
                <a:spcPts val="600"/>
              </a:spcAft>
            </a:pPr>
            <a:r>
              <a:rPr lang="en-US" b="1" dirty="0"/>
              <a:t>To learn about the types of information that can be obtained using </a:t>
            </a:r>
            <a:r>
              <a:rPr lang="en-US" b="1" dirty="0" smtClean="0"/>
              <a:t>data </a:t>
            </a:r>
            <a:r>
              <a:rPr lang="en-US" b="1" dirty="0"/>
              <a:t>collected </a:t>
            </a:r>
            <a:r>
              <a:rPr lang="en-US" b="1" dirty="0" smtClean="0"/>
              <a:t>about a community </a:t>
            </a:r>
            <a:endParaRPr lang="en-US" b="1" dirty="0"/>
          </a:p>
          <a:p>
            <a:pPr lvl="1">
              <a:spcAft>
                <a:spcPts val="600"/>
              </a:spcAft>
            </a:pPr>
            <a:r>
              <a:rPr lang="en-US" b="1" dirty="0"/>
              <a:t>To understand when community measures are useful to </a:t>
            </a:r>
            <a:r>
              <a:rPr lang="en-US" b="1" dirty="0" smtClean="0"/>
              <a:t>evaluation</a:t>
            </a:r>
            <a:endParaRPr lang="en-US" b="1" dirty="0"/>
          </a:p>
          <a:p>
            <a:endParaRPr lang="en-US" dirty="0"/>
          </a:p>
        </p:txBody>
      </p:sp>
    </p:spTree>
    <p:extLst>
      <p:ext uri="{BB962C8B-B14F-4D97-AF65-F5344CB8AC3E}">
        <p14:creationId xmlns:p14="http://schemas.microsoft.com/office/powerpoint/2010/main" val="249011399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Field Trip</a:t>
            </a:r>
            <a:endParaRPr lang="en-US" b="1" dirty="0"/>
          </a:p>
        </p:txBody>
      </p:sp>
      <p:sp>
        <p:nvSpPr>
          <p:cNvPr id="3" name="Content Placeholder 2"/>
          <p:cNvSpPr>
            <a:spLocks noGrp="1"/>
          </p:cNvSpPr>
          <p:nvPr>
            <p:ph idx="1"/>
          </p:nvPr>
        </p:nvSpPr>
        <p:spPr/>
        <p:txBody>
          <a:bodyPr/>
          <a:lstStyle/>
          <a:p>
            <a:r>
              <a:rPr lang="en-US" b="1" dirty="0" smtClean="0"/>
              <a:t>Advantages</a:t>
            </a:r>
          </a:p>
          <a:p>
            <a:pPr lvl="1"/>
            <a:r>
              <a:rPr lang="en-US" sz="2200" b="1" dirty="0" smtClean="0"/>
              <a:t>Evaluate the issue </a:t>
            </a:r>
            <a:r>
              <a:rPr lang="en-US" sz="2200" b="1" dirty="0"/>
              <a:t>the </a:t>
            </a:r>
            <a:r>
              <a:rPr lang="en-US" sz="2200" b="1" dirty="0" smtClean="0"/>
              <a:t>context </a:t>
            </a:r>
            <a:r>
              <a:rPr lang="en-US" sz="2200" b="1" dirty="0"/>
              <a:t>of </a:t>
            </a:r>
            <a:r>
              <a:rPr lang="en-US" sz="2200" b="1" dirty="0" smtClean="0"/>
              <a:t>a community</a:t>
            </a:r>
            <a:endParaRPr lang="en-US" sz="2200" b="1" dirty="0"/>
          </a:p>
          <a:p>
            <a:pPr lvl="1"/>
            <a:r>
              <a:rPr lang="en-US" sz="2200" b="1" dirty="0" smtClean="0"/>
              <a:t>Help </a:t>
            </a:r>
            <a:r>
              <a:rPr lang="en-US" sz="2200" b="1" dirty="0"/>
              <a:t>in understanding the broader impact of </a:t>
            </a:r>
            <a:r>
              <a:rPr lang="en-US" sz="2200" b="1" dirty="0" smtClean="0"/>
              <a:t>the issue</a:t>
            </a:r>
          </a:p>
          <a:p>
            <a:pPr lvl="1"/>
            <a:r>
              <a:rPr lang="en-US" sz="2200" b="1" dirty="0" smtClean="0"/>
              <a:t>Some types of data are collected regularly and are publicly available</a:t>
            </a:r>
            <a:endParaRPr lang="en-US" sz="2200" b="1" dirty="0"/>
          </a:p>
        </p:txBody>
      </p:sp>
    </p:spTree>
    <p:extLst>
      <p:ext uri="{BB962C8B-B14F-4D97-AF65-F5344CB8AC3E}">
        <p14:creationId xmlns:p14="http://schemas.microsoft.com/office/powerpoint/2010/main" val="33853975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Field Trip</a:t>
            </a:r>
            <a:endParaRPr lang="en-US" b="1" dirty="0"/>
          </a:p>
        </p:txBody>
      </p:sp>
      <p:sp>
        <p:nvSpPr>
          <p:cNvPr id="3" name="Content Placeholder 2"/>
          <p:cNvSpPr>
            <a:spLocks noGrp="1"/>
          </p:cNvSpPr>
          <p:nvPr>
            <p:ph idx="1"/>
          </p:nvPr>
        </p:nvSpPr>
        <p:spPr>
          <a:xfrm>
            <a:off x="323528" y="1700809"/>
            <a:ext cx="8363272" cy="4968552"/>
          </a:xfrm>
        </p:spPr>
        <p:txBody>
          <a:bodyPr>
            <a:normAutofit/>
          </a:bodyPr>
          <a:lstStyle/>
          <a:p>
            <a:r>
              <a:rPr lang="en-US" b="1" dirty="0" smtClean="0"/>
              <a:t>Disadvantages</a:t>
            </a:r>
          </a:p>
          <a:p>
            <a:pPr lvl="1"/>
            <a:r>
              <a:rPr lang="en-US" sz="2200" b="1" dirty="0" smtClean="0"/>
              <a:t>Data </a:t>
            </a:r>
            <a:r>
              <a:rPr lang="en-US" sz="2200" b="1" dirty="0"/>
              <a:t>may be difficult or time-consuming </a:t>
            </a:r>
            <a:r>
              <a:rPr lang="en-US" sz="2200" b="1" dirty="0" smtClean="0"/>
              <a:t>to locate </a:t>
            </a:r>
            <a:endParaRPr lang="en-US" sz="2200" b="1" dirty="0"/>
          </a:p>
          <a:p>
            <a:pPr lvl="1"/>
            <a:r>
              <a:rPr lang="en-US" sz="2200" b="1" dirty="0" smtClean="0"/>
              <a:t>May be </a:t>
            </a:r>
            <a:r>
              <a:rPr lang="en-US" sz="2200" b="1" dirty="0"/>
              <a:t>limited to </a:t>
            </a:r>
            <a:r>
              <a:rPr lang="en-US" sz="2200" b="1" dirty="0" smtClean="0">
                <a:solidFill>
                  <a:schemeClr val="tx1"/>
                </a:solidFill>
              </a:rPr>
              <a:t>qualitative data </a:t>
            </a:r>
            <a:endParaRPr lang="en-US" sz="2200" b="1" dirty="0">
              <a:solidFill>
                <a:schemeClr val="tx1"/>
              </a:solidFill>
            </a:endParaRPr>
          </a:p>
          <a:p>
            <a:pPr lvl="1"/>
            <a:r>
              <a:rPr lang="en-US" sz="2200" b="1" dirty="0" smtClean="0"/>
              <a:t>Data </a:t>
            </a:r>
            <a:r>
              <a:rPr lang="en-US" sz="2200" b="1" dirty="0"/>
              <a:t>are limited to what has already </a:t>
            </a:r>
            <a:r>
              <a:rPr lang="en-US" sz="2200" b="1" dirty="0" smtClean="0"/>
              <a:t>been collected previously and </a:t>
            </a:r>
            <a:r>
              <a:rPr lang="en-US" sz="2200" b="1" dirty="0"/>
              <a:t>may not </a:t>
            </a:r>
            <a:r>
              <a:rPr lang="en-US" sz="2200" b="1" dirty="0" smtClean="0"/>
              <a:t>be </a:t>
            </a:r>
            <a:r>
              <a:rPr lang="en-US" sz="2200" b="1" dirty="0"/>
              <a:t>relevant </a:t>
            </a:r>
            <a:endParaRPr lang="en-US" sz="2200" b="1" dirty="0" smtClean="0"/>
          </a:p>
        </p:txBody>
      </p:sp>
    </p:spTree>
    <p:extLst>
      <p:ext uri="{BB962C8B-B14F-4D97-AF65-F5344CB8AC3E}">
        <p14:creationId xmlns:p14="http://schemas.microsoft.com/office/powerpoint/2010/main" val="8586141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field trip assignment</a:t>
            </a:r>
            <a:endParaRPr lang="en-US" b="1" dirty="0"/>
          </a:p>
        </p:txBody>
      </p:sp>
      <p:sp>
        <p:nvSpPr>
          <p:cNvPr id="3" name="Content Placeholder 2"/>
          <p:cNvSpPr>
            <a:spLocks noGrp="1"/>
          </p:cNvSpPr>
          <p:nvPr>
            <p:ph idx="1"/>
          </p:nvPr>
        </p:nvSpPr>
        <p:spPr/>
        <p:txBody>
          <a:bodyPr>
            <a:normAutofit fontScale="92500"/>
          </a:bodyPr>
          <a:lstStyle/>
          <a:p>
            <a:pPr>
              <a:spcAft>
                <a:spcPts val="600"/>
              </a:spcAft>
            </a:pPr>
            <a:r>
              <a:rPr lang="en-US" b="1" dirty="0" smtClean="0">
                <a:solidFill>
                  <a:schemeClr val="tx1"/>
                </a:solidFill>
              </a:rPr>
              <a:t>Prior to the field trip, learn about disease (e.g., acute gastroenteritis due to </a:t>
            </a:r>
            <a:r>
              <a:rPr lang="en-US" b="1" i="1" dirty="0" smtClean="0">
                <a:solidFill>
                  <a:schemeClr val="tx1"/>
                </a:solidFill>
              </a:rPr>
              <a:t>E. Coli </a:t>
            </a:r>
            <a:r>
              <a:rPr lang="en-US" b="1" dirty="0" smtClean="0">
                <a:solidFill>
                  <a:schemeClr val="tx1"/>
                </a:solidFill>
              </a:rPr>
              <a:t>or other infectious agent)</a:t>
            </a:r>
          </a:p>
          <a:p>
            <a:pPr>
              <a:spcAft>
                <a:spcPts val="600"/>
              </a:spcAft>
            </a:pPr>
            <a:r>
              <a:rPr lang="en-US" b="1" dirty="0" smtClean="0">
                <a:solidFill>
                  <a:schemeClr val="tx1"/>
                </a:solidFill>
              </a:rPr>
              <a:t>Assume outbreak in the neighboring community among school-aged children and elderly.  The potential source of the </a:t>
            </a:r>
            <a:r>
              <a:rPr lang="en-US" b="1" i="1" dirty="0" smtClean="0">
                <a:solidFill>
                  <a:schemeClr val="tx1"/>
                </a:solidFill>
              </a:rPr>
              <a:t>E. Coli</a:t>
            </a:r>
            <a:r>
              <a:rPr lang="en-US" b="1" dirty="0" smtClean="0">
                <a:solidFill>
                  <a:schemeClr val="tx1"/>
                </a:solidFill>
              </a:rPr>
              <a:t> outbreak is under-cooked hamburger meat served in institutional settings.  It is possible that same batch of hamburger patties was sent to community, but no method to check batch numbers.  What is the risk of outbreak in this community? Create a plan to:</a:t>
            </a:r>
          </a:p>
          <a:p>
            <a:pPr lvl="1">
              <a:spcAft>
                <a:spcPts val="600"/>
              </a:spcAft>
            </a:pPr>
            <a:r>
              <a:rPr lang="en-US" b="1" dirty="0" smtClean="0">
                <a:solidFill>
                  <a:schemeClr val="tx1"/>
                </a:solidFill>
              </a:rPr>
              <a:t>Determine what are the important issues about </a:t>
            </a:r>
            <a:r>
              <a:rPr lang="en-US" b="1" i="1" dirty="0" smtClean="0">
                <a:solidFill>
                  <a:schemeClr val="tx1"/>
                </a:solidFill>
              </a:rPr>
              <a:t>E. </a:t>
            </a:r>
            <a:r>
              <a:rPr lang="en-US" b="1" i="1" dirty="0">
                <a:solidFill>
                  <a:schemeClr val="tx1"/>
                </a:solidFill>
              </a:rPr>
              <a:t>C</a:t>
            </a:r>
            <a:r>
              <a:rPr lang="en-US" b="1" i="1" dirty="0" smtClean="0">
                <a:solidFill>
                  <a:schemeClr val="tx1"/>
                </a:solidFill>
              </a:rPr>
              <a:t>oli </a:t>
            </a:r>
            <a:r>
              <a:rPr lang="en-US" b="1" dirty="0" smtClean="0">
                <a:solidFill>
                  <a:schemeClr val="tx1"/>
                </a:solidFill>
              </a:rPr>
              <a:t>and impact possible in community</a:t>
            </a:r>
          </a:p>
          <a:p>
            <a:pPr lvl="1">
              <a:spcAft>
                <a:spcPts val="600"/>
              </a:spcAft>
            </a:pPr>
            <a:r>
              <a:rPr lang="en-US" b="1" dirty="0" smtClean="0">
                <a:solidFill>
                  <a:schemeClr val="tx1"/>
                </a:solidFill>
              </a:rPr>
              <a:t>What are potential points of exposure?</a:t>
            </a:r>
          </a:p>
          <a:p>
            <a:pPr lvl="1">
              <a:spcAft>
                <a:spcPts val="600"/>
              </a:spcAft>
            </a:pPr>
            <a:endParaRPr lang="en-US" dirty="0"/>
          </a:p>
        </p:txBody>
      </p:sp>
    </p:spTree>
    <p:extLst>
      <p:ext uri="{BB962C8B-B14F-4D97-AF65-F5344CB8AC3E}">
        <p14:creationId xmlns:p14="http://schemas.microsoft.com/office/powerpoint/2010/main" val="38470806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Preparing for A Field Trip</a:t>
            </a:r>
            <a:endParaRPr lang="en-US" b="1" dirty="0"/>
          </a:p>
        </p:txBody>
      </p:sp>
      <p:sp>
        <p:nvSpPr>
          <p:cNvPr id="3" name="Content Placeholder 2"/>
          <p:cNvSpPr>
            <a:spLocks noGrp="1"/>
          </p:cNvSpPr>
          <p:nvPr>
            <p:ph idx="1"/>
          </p:nvPr>
        </p:nvSpPr>
        <p:spPr>
          <a:xfrm>
            <a:off x="323528" y="1700809"/>
            <a:ext cx="8363272" cy="4968552"/>
          </a:xfrm>
        </p:spPr>
        <p:txBody>
          <a:bodyPr>
            <a:normAutofit/>
          </a:bodyPr>
          <a:lstStyle/>
          <a:p>
            <a:pPr>
              <a:spcAft>
                <a:spcPts val="600"/>
              </a:spcAft>
            </a:pPr>
            <a:r>
              <a:rPr lang="en-US" b="1" dirty="0"/>
              <a:t>Steps for planning to use community </a:t>
            </a:r>
            <a:r>
              <a:rPr lang="en-US" b="1" dirty="0" smtClean="0"/>
              <a:t>measures</a:t>
            </a:r>
          </a:p>
          <a:p>
            <a:pPr lvl="1">
              <a:spcAft>
                <a:spcPts val="600"/>
              </a:spcAft>
            </a:pPr>
            <a:r>
              <a:rPr lang="en-US" sz="1800" b="1" dirty="0" smtClean="0"/>
              <a:t>Review  the </a:t>
            </a:r>
            <a:r>
              <a:rPr lang="en-US" sz="1800" b="1" dirty="0"/>
              <a:t>objectives and research questions to </a:t>
            </a:r>
            <a:r>
              <a:rPr lang="en-US" sz="1800" b="1" dirty="0" smtClean="0"/>
              <a:t>determine whether </a:t>
            </a:r>
            <a:r>
              <a:rPr lang="en-US" sz="1800" b="1" dirty="0"/>
              <a:t>community measures are useful to your </a:t>
            </a:r>
            <a:r>
              <a:rPr lang="en-US" sz="1800" b="1" dirty="0" smtClean="0"/>
              <a:t>evaluation</a:t>
            </a:r>
            <a:endParaRPr lang="en-US" sz="1800" b="1" dirty="0"/>
          </a:p>
          <a:p>
            <a:pPr lvl="1">
              <a:spcAft>
                <a:spcPts val="600"/>
              </a:spcAft>
            </a:pPr>
            <a:r>
              <a:rPr lang="en-US" sz="1800" b="1" dirty="0" smtClean="0"/>
              <a:t>Determine </a:t>
            </a:r>
            <a:r>
              <a:rPr lang="en-US" sz="1800" b="1" dirty="0"/>
              <a:t>the type of data about the community that would </a:t>
            </a:r>
            <a:r>
              <a:rPr lang="en-US" sz="1800" b="1" dirty="0" smtClean="0"/>
              <a:t>be useful to obtain</a:t>
            </a:r>
          </a:p>
          <a:p>
            <a:pPr lvl="1">
              <a:spcAft>
                <a:spcPts val="600"/>
              </a:spcAft>
            </a:pPr>
            <a:r>
              <a:rPr lang="en-US" sz="1800" b="1" dirty="0" smtClean="0"/>
              <a:t>Evaluate the available data and determine if </a:t>
            </a:r>
            <a:r>
              <a:rPr lang="en-US" sz="1800" b="1" dirty="0"/>
              <a:t>additional information is </a:t>
            </a:r>
            <a:r>
              <a:rPr lang="en-US" sz="1800" b="1" dirty="0" smtClean="0"/>
              <a:t>needed</a:t>
            </a:r>
          </a:p>
          <a:p>
            <a:pPr lvl="1">
              <a:spcAft>
                <a:spcPts val="600"/>
              </a:spcAft>
            </a:pPr>
            <a:r>
              <a:rPr lang="en-US" sz="1800" b="1" dirty="0" smtClean="0"/>
              <a:t>Design appropriate, standardized instrument to collect data, pilot test and train on the use of questionnaire</a:t>
            </a:r>
            <a:endParaRPr lang="en-US" sz="1800" b="1" dirty="0"/>
          </a:p>
          <a:p>
            <a:pPr lvl="1">
              <a:spcAft>
                <a:spcPts val="600"/>
              </a:spcAft>
            </a:pPr>
            <a:r>
              <a:rPr lang="en-US" sz="1800" b="1" dirty="0" smtClean="0"/>
              <a:t>Conduct </a:t>
            </a:r>
            <a:r>
              <a:rPr lang="en-US" sz="1800" b="1" dirty="0"/>
              <a:t>data </a:t>
            </a:r>
            <a:r>
              <a:rPr lang="en-US" sz="1800" b="1" dirty="0" smtClean="0"/>
              <a:t>collection </a:t>
            </a:r>
          </a:p>
          <a:p>
            <a:pPr lvl="1">
              <a:spcAft>
                <a:spcPts val="600"/>
              </a:spcAft>
            </a:pPr>
            <a:r>
              <a:rPr lang="en-US" sz="1800" b="1" dirty="0" smtClean="0"/>
              <a:t>Obtain proper permission from local health authorities, keep village elders informed (consider using local guide)</a:t>
            </a:r>
            <a:endParaRPr lang="en-US" sz="1800" b="1" dirty="0"/>
          </a:p>
        </p:txBody>
      </p:sp>
    </p:spTree>
    <p:extLst>
      <p:ext uri="{BB962C8B-B14F-4D97-AF65-F5344CB8AC3E}">
        <p14:creationId xmlns:p14="http://schemas.microsoft.com/office/powerpoint/2010/main" val="139999084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Field Trip</a:t>
            </a:r>
            <a:endParaRPr lang="en-US" b="1" dirty="0"/>
          </a:p>
        </p:txBody>
      </p:sp>
      <p:sp>
        <p:nvSpPr>
          <p:cNvPr id="3" name="Content Placeholder 2"/>
          <p:cNvSpPr>
            <a:spLocks noGrp="1"/>
          </p:cNvSpPr>
          <p:nvPr>
            <p:ph idx="1"/>
          </p:nvPr>
        </p:nvSpPr>
        <p:spPr/>
        <p:txBody>
          <a:bodyPr>
            <a:normAutofit/>
          </a:bodyPr>
          <a:lstStyle/>
          <a:p>
            <a:pPr>
              <a:lnSpc>
                <a:spcPct val="120000"/>
              </a:lnSpc>
            </a:pPr>
            <a:r>
              <a:rPr lang="en-US" b="1" dirty="0" smtClean="0"/>
              <a:t>Tips for using community measures</a:t>
            </a:r>
          </a:p>
          <a:p>
            <a:pPr lvl="1">
              <a:lnSpc>
                <a:spcPct val="120000"/>
              </a:lnSpc>
            </a:pPr>
            <a:r>
              <a:rPr lang="en-US" b="1" dirty="0" smtClean="0"/>
              <a:t>Community data are available from a variety sources i.e. agency, www, government, local government</a:t>
            </a:r>
          </a:p>
          <a:p>
            <a:pPr lvl="1">
              <a:lnSpc>
                <a:spcPct val="120000"/>
              </a:lnSpc>
            </a:pPr>
            <a:r>
              <a:rPr lang="en-US" b="1" dirty="0"/>
              <a:t>Pay attention </a:t>
            </a:r>
            <a:r>
              <a:rPr lang="en-US" b="1" dirty="0" smtClean="0"/>
              <a:t> to how, when, and where the data was collected</a:t>
            </a:r>
          </a:p>
          <a:p>
            <a:pPr lvl="1">
              <a:lnSpc>
                <a:spcPct val="120000"/>
              </a:lnSpc>
            </a:pPr>
            <a:r>
              <a:rPr lang="en-US" b="1" dirty="0" smtClean="0"/>
              <a:t>Interpreting </a:t>
            </a:r>
            <a:r>
              <a:rPr lang="en-US" b="1" dirty="0"/>
              <a:t>data that was not collected </a:t>
            </a:r>
            <a:r>
              <a:rPr lang="en-US" b="1" dirty="0" smtClean="0"/>
              <a:t>by others requires caution</a:t>
            </a:r>
            <a:endParaRPr lang="en-US" b="1" dirty="0"/>
          </a:p>
        </p:txBody>
      </p:sp>
    </p:spTree>
    <p:extLst>
      <p:ext uri="{BB962C8B-B14F-4D97-AF65-F5344CB8AC3E}">
        <p14:creationId xmlns:p14="http://schemas.microsoft.com/office/powerpoint/2010/main" val="47225801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Develop a risk assessment</a:t>
            </a:r>
            <a:endParaRPr lang="en-US" b="1" dirty="0"/>
          </a:p>
        </p:txBody>
      </p:sp>
      <p:sp>
        <p:nvSpPr>
          <p:cNvPr id="3" name="Content Placeholder 2"/>
          <p:cNvSpPr>
            <a:spLocks noGrp="1"/>
          </p:cNvSpPr>
          <p:nvPr>
            <p:ph idx="1"/>
          </p:nvPr>
        </p:nvSpPr>
        <p:spPr/>
        <p:txBody>
          <a:bodyPr/>
          <a:lstStyle/>
          <a:p>
            <a:r>
              <a:rPr lang="en-US" b="1" dirty="0" smtClean="0"/>
              <a:t>Assemble the data gathered from the community and from other sources</a:t>
            </a:r>
          </a:p>
          <a:p>
            <a:pPr lvl="1"/>
            <a:r>
              <a:rPr lang="en-US" b="1" dirty="0" smtClean="0"/>
              <a:t>Characterize the hazard</a:t>
            </a:r>
          </a:p>
          <a:p>
            <a:pPr lvl="1"/>
            <a:r>
              <a:rPr lang="en-US" b="1" dirty="0" smtClean="0"/>
              <a:t>What are the potential sources and exposure pathways in the community</a:t>
            </a:r>
          </a:p>
          <a:p>
            <a:pPr lvl="1"/>
            <a:r>
              <a:rPr lang="en-US" b="1" dirty="0" smtClean="0"/>
              <a:t>What is the important information about dose for this pathogen</a:t>
            </a:r>
          </a:p>
          <a:p>
            <a:pPr lvl="1"/>
            <a:r>
              <a:rPr lang="en-US" b="1" dirty="0" smtClean="0"/>
              <a:t>How would you characterize the potential risks in this community</a:t>
            </a:r>
            <a:endParaRPr lang="en-US" b="1" dirty="0"/>
          </a:p>
        </p:txBody>
      </p:sp>
    </p:spTree>
    <p:extLst>
      <p:ext uri="{BB962C8B-B14F-4D97-AF65-F5344CB8AC3E}">
        <p14:creationId xmlns:p14="http://schemas.microsoft.com/office/powerpoint/2010/main" val="40655888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800" b="1" cap="none" dirty="0" smtClean="0"/>
              <a:t>Developing </a:t>
            </a:r>
            <a:r>
              <a:rPr lang="en-US" sz="2800" b="1" cap="none" dirty="0"/>
              <a:t>Infectious Disease </a:t>
            </a:r>
            <a:r>
              <a:rPr lang="en-US" sz="2800" b="1" cap="none" dirty="0" smtClean="0"/>
              <a:t>and Public Awareness Materials</a:t>
            </a:r>
            <a:endParaRPr lang="en-US" sz="2800" b="1" cap="none" dirty="0"/>
          </a:p>
        </p:txBody>
      </p:sp>
    </p:spTree>
    <p:extLst>
      <p:ext uri="{BB962C8B-B14F-4D97-AF65-F5344CB8AC3E}">
        <p14:creationId xmlns:p14="http://schemas.microsoft.com/office/powerpoint/2010/main" val="207048870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Topics FOR TODAY’s DISCUSSION</a:t>
            </a:r>
            <a:endParaRPr lang="en-US" sz="3600" b="1" dirty="0"/>
          </a:p>
        </p:txBody>
      </p:sp>
      <p:sp>
        <p:nvSpPr>
          <p:cNvPr id="3" name="Content Placeholder 2"/>
          <p:cNvSpPr>
            <a:spLocks noGrp="1"/>
          </p:cNvSpPr>
          <p:nvPr>
            <p:ph idx="1"/>
          </p:nvPr>
        </p:nvSpPr>
        <p:spPr/>
        <p:txBody>
          <a:bodyPr/>
          <a:lstStyle/>
          <a:p>
            <a:r>
              <a:rPr lang="en-US" sz="2800" b="1" dirty="0" smtClean="0"/>
              <a:t>Key Concepts</a:t>
            </a:r>
          </a:p>
          <a:p>
            <a:r>
              <a:rPr lang="en-US" sz="2800" b="1" dirty="0" smtClean="0"/>
              <a:t>Components:</a:t>
            </a:r>
          </a:p>
          <a:p>
            <a:pPr marL="917575"/>
            <a:r>
              <a:rPr lang="en-US" sz="2800" b="1" dirty="0" smtClean="0"/>
              <a:t>Audiences</a:t>
            </a:r>
          </a:p>
          <a:p>
            <a:pPr marL="917575"/>
            <a:r>
              <a:rPr lang="en-US" sz="2800" b="1" dirty="0" smtClean="0"/>
              <a:t>Messages</a:t>
            </a:r>
          </a:p>
          <a:p>
            <a:pPr marL="917575"/>
            <a:r>
              <a:rPr lang="en-US" sz="2800" b="1" dirty="0" smtClean="0"/>
              <a:t>Materials/approaches</a:t>
            </a:r>
          </a:p>
          <a:p>
            <a:r>
              <a:rPr lang="en-US" sz="2800" b="1" dirty="0" smtClean="0"/>
              <a:t>Example(s)</a:t>
            </a:r>
          </a:p>
        </p:txBody>
      </p:sp>
    </p:spTree>
    <p:extLst>
      <p:ext uri="{BB962C8B-B14F-4D97-AF65-F5344CB8AC3E}">
        <p14:creationId xmlns:p14="http://schemas.microsoft.com/office/powerpoint/2010/main" val="95915154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Key concept</a:t>
            </a:r>
            <a:endParaRPr lang="en-US" sz="3600" b="1" dirty="0"/>
          </a:p>
        </p:txBody>
      </p:sp>
      <p:sp>
        <p:nvSpPr>
          <p:cNvPr id="3" name="Content Placeholder 2"/>
          <p:cNvSpPr>
            <a:spLocks noGrp="1"/>
          </p:cNvSpPr>
          <p:nvPr>
            <p:ph idx="1"/>
          </p:nvPr>
        </p:nvSpPr>
        <p:spPr/>
        <p:txBody>
          <a:bodyPr/>
          <a:lstStyle/>
          <a:p>
            <a:r>
              <a:rPr lang="en-US" sz="2800" b="1" dirty="0"/>
              <a:t>Public </a:t>
            </a:r>
            <a:r>
              <a:rPr lang="en-US" sz="2800" b="1" dirty="0" smtClean="0"/>
              <a:t>awareness: </a:t>
            </a:r>
          </a:p>
          <a:p>
            <a:pPr lvl="1">
              <a:spcAft>
                <a:spcPts val="600"/>
              </a:spcAft>
            </a:pPr>
            <a:r>
              <a:rPr lang="en-US" sz="2400" b="1" dirty="0" smtClean="0"/>
              <a:t>Informing</a:t>
            </a:r>
            <a:endParaRPr lang="en-US" sz="2400" b="1" dirty="0"/>
          </a:p>
          <a:p>
            <a:pPr lvl="1">
              <a:spcAft>
                <a:spcPts val="600"/>
              </a:spcAft>
            </a:pPr>
            <a:r>
              <a:rPr lang="en-US" sz="2400" b="1" dirty="0" smtClean="0"/>
              <a:t>Sensitizing</a:t>
            </a:r>
          </a:p>
          <a:p>
            <a:pPr lvl="1">
              <a:spcAft>
                <a:spcPts val="600"/>
              </a:spcAft>
            </a:pPr>
            <a:r>
              <a:rPr lang="en-US" sz="2400" b="1" dirty="0"/>
              <a:t>D</a:t>
            </a:r>
            <a:r>
              <a:rPr lang="en-US" sz="2400" b="1" dirty="0" smtClean="0"/>
              <a:t>rawing attention of community to a particular issue </a:t>
            </a:r>
            <a:r>
              <a:rPr lang="en-US" sz="2400" b="1" dirty="0"/>
              <a:t>through </a:t>
            </a:r>
            <a:r>
              <a:rPr lang="en-US" sz="2400" b="1" dirty="0" smtClean="0"/>
              <a:t>awareness materials</a:t>
            </a:r>
          </a:p>
          <a:p>
            <a:pPr marL="0" indent="0">
              <a:buNone/>
            </a:pPr>
            <a:endParaRPr lang="en-US" dirty="0"/>
          </a:p>
        </p:txBody>
      </p:sp>
    </p:spTree>
    <p:extLst>
      <p:ext uri="{BB962C8B-B14F-4D97-AF65-F5344CB8AC3E}">
        <p14:creationId xmlns:p14="http://schemas.microsoft.com/office/powerpoint/2010/main" val="146394831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t>Audiences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spcAft>
                <a:spcPts val="600"/>
              </a:spcAft>
            </a:pPr>
            <a:r>
              <a:rPr lang="en-US" sz="2800" b="1" dirty="0" smtClean="0"/>
              <a:t>To </a:t>
            </a:r>
            <a:r>
              <a:rPr lang="en-US" sz="2800" b="1" dirty="0"/>
              <a:t>have effective material, target audiences should be carefully </a:t>
            </a:r>
            <a:r>
              <a:rPr lang="en-US" sz="2800" b="1" dirty="0" smtClean="0"/>
              <a:t>identified </a:t>
            </a:r>
          </a:p>
          <a:p>
            <a:pPr>
              <a:spcAft>
                <a:spcPts val="600"/>
              </a:spcAft>
            </a:pPr>
            <a:r>
              <a:rPr lang="en-US" sz="2800" b="1" dirty="0" smtClean="0"/>
              <a:t>Some </a:t>
            </a:r>
            <a:r>
              <a:rPr lang="en-US" sz="2800" b="1" dirty="0"/>
              <a:t>educational topics, material and approaches may suit a broad spectrum of audiences, but in other activities should be tailored to a specific </a:t>
            </a:r>
            <a:r>
              <a:rPr lang="en-US" sz="2800" b="1" dirty="0" smtClean="0"/>
              <a:t>audience</a:t>
            </a:r>
          </a:p>
          <a:p>
            <a:pPr>
              <a:spcAft>
                <a:spcPts val="600"/>
              </a:spcAft>
            </a:pPr>
            <a:r>
              <a:rPr lang="en-US" sz="2800" b="1" dirty="0" smtClean="0"/>
              <a:t>Consider a One Health perspective  </a:t>
            </a:r>
            <a:endParaRPr lang="en-US" sz="2800" b="1" dirty="0"/>
          </a:p>
          <a:p>
            <a:pPr marL="0" indent="0">
              <a:spcAft>
                <a:spcPts val="600"/>
              </a:spcAft>
              <a:buNone/>
            </a:pPr>
            <a:endParaRPr lang="en-US" sz="2800" dirty="0" smtClean="0"/>
          </a:p>
          <a:p>
            <a:pPr marL="0" indent="0">
              <a:buNone/>
            </a:pPr>
            <a:endParaRPr lang="en-US" dirty="0"/>
          </a:p>
        </p:txBody>
      </p:sp>
    </p:spTree>
    <p:extLst>
      <p:ext uri="{BB962C8B-B14F-4D97-AF65-F5344CB8AC3E}">
        <p14:creationId xmlns:p14="http://schemas.microsoft.com/office/powerpoint/2010/main" val="236168265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t>Type </a:t>
            </a:r>
            <a:r>
              <a:rPr lang="en-US" sz="4000" b="1" dirty="0"/>
              <a:t>of </a:t>
            </a:r>
            <a:r>
              <a:rPr lang="en-US" sz="4000" b="1" dirty="0" smtClean="0"/>
              <a:t>audiences</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1">
              <a:buFont typeface="Arial" panose="020B0604020202020204" pitchFamily="34" charset="0"/>
              <a:buChar char="•"/>
            </a:pPr>
            <a:r>
              <a:rPr lang="en-US" sz="2800" b="1" dirty="0" smtClean="0"/>
              <a:t>Children/Teenagers/Adults</a:t>
            </a:r>
            <a:endParaRPr lang="en-US" sz="2800" b="1" dirty="0"/>
          </a:p>
          <a:p>
            <a:pPr lvl="1">
              <a:buFont typeface="Arial" panose="020B0604020202020204" pitchFamily="34" charset="0"/>
              <a:buChar char="•"/>
            </a:pPr>
            <a:r>
              <a:rPr lang="en-US" sz="2800" b="1" dirty="0"/>
              <a:t>General / specific audiences </a:t>
            </a:r>
          </a:p>
          <a:p>
            <a:pPr lvl="1">
              <a:buFont typeface="Arial" panose="020B0604020202020204" pitchFamily="34" charset="0"/>
              <a:buChar char="•"/>
            </a:pPr>
            <a:r>
              <a:rPr lang="en-US" sz="2800" b="1" dirty="0"/>
              <a:t>Government sectors</a:t>
            </a:r>
          </a:p>
          <a:p>
            <a:endParaRPr lang="en-US" sz="2800" dirty="0"/>
          </a:p>
        </p:txBody>
      </p:sp>
    </p:spTree>
    <p:extLst>
      <p:ext uri="{BB962C8B-B14F-4D97-AF65-F5344CB8AC3E}">
        <p14:creationId xmlns:p14="http://schemas.microsoft.com/office/powerpoint/2010/main" val="305853724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t>Messages</a:t>
            </a:r>
            <a:r>
              <a:rPr lang="en-US" sz="4000" dirty="0" smtClean="0"/>
              <a:t/>
            </a:r>
            <a:br>
              <a:rPr lang="en-US" sz="4000" dirty="0" smtClean="0"/>
            </a:br>
            <a:endParaRPr lang="en-US" sz="4000" dirty="0"/>
          </a:p>
        </p:txBody>
      </p:sp>
      <p:sp>
        <p:nvSpPr>
          <p:cNvPr id="3" name="Content Placeholder 2"/>
          <p:cNvSpPr>
            <a:spLocks noGrp="1"/>
          </p:cNvSpPr>
          <p:nvPr>
            <p:ph idx="1"/>
          </p:nvPr>
        </p:nvSpPr>
        <p:spPr>
          <a:xfrm>
            <a:off x="457200" y="1600200"/>
            <a:ext cx="8229600" cy="3810000"/>
          </a:xfrm>
        </p:spPr>
        <p:txBody>
          <a:bodyPr>
            <a:noAutofit/>
          </a:bodyPr>
          <a:lstStyle/>
          <a:p>
            <a:pPr>
              <a:lnSpc>
                <a:spcPct val="112000"/>
              </a:lnSpc>
              <a:spcAft>
                <a:spcPts val="600"/>
              </a:spcAft>
            </a:pPr>
            <a:r>
              <a:rPr lang="en-US" sz="2800" b="1" dirty="0"/>
              <a:t>M</a:t>
            </a:r>
            <a:r>
              <a:rPr lang="en-US" sz="2800" b="1" dirty="0" smtClean="0"/>
              <a:t>essages </a:t>
            </a:r>
            <a:r>
              <a:rPr lang="en-US" sz="2800" b="1" dirty="0"/>
              <a:t>delivered </a:t>
            </a:r>
            <a:r>
              <a:rPr lang="en-US" sz="2800" b="1" dirty="0" smtClean="0"/>
              <a:t>should </a:t>
            </a:r>
            <a:r>
              <a:rPr lang="en-US" sz="2800" b="1" dirty="0"/>
              <a:t>be appropriate for each target </a:t>
            </a:r>
            <a:r>
              <a:rPr lang="en-US" sz="2800" b="1" dirty="0" smtClean="0"/>
              <a:t>audience </a:t>
            </a:r>
          </a:p>
          <a:p>
            <a:pPr>
              <a:lnSpc>
                <a:spcPct val="112000"/>
              </a:lnSpc>
              <a:spcAft>
                <a:spcPts val="600"/>
              </a:spcAft>
            </a:pPr>
            <a:r>
              <a:rPr lang="en-US" sz="2800" b="1" dirty="0"/>
              <a:t>After </a:t>
            </a:r>
            <a:r>
              <a:rPr lang="en-US" sz="2800" b="1" dirty="0" smtClean="0"/>
              <a:t>analyzing </a:t>
            </a:r>
            <a:r>
              <a:rPr lang="en-US" sz="2800" b="1" dirty="0"/>
              <a:t>your audience, </a:t>
            </a:r>
            <a:r>
              <a:rPr lang="en-US" sz="2800" b="1" dirty="0" smtClean="0"/>
              <a:t>design </a:t>
            </a:r>
            <a:r>
              <a:rPr lang="en-US" sz="2800" b="1" dirty="0"/>
              <a:t>and </a:t>
            </a:r>
            <a:r>
              <a:rPr lang="en-US" sz="2800" b="1" dirty="0" smtClean="0"/>
              <a:t>package </a:t>
            </a:r>
            <a:r>
              <a:rPr lang="en-US" sz="2800" b="1" dirty="0"/>
              <a:t>your messages </a:t>
            </a:r>
            <a:r>
              <a:rPr lang="en-US" sz="2800" b="1" dirty="0" smtClean="0"/>
              <a:t>accordingly</a:t>
            </a:r>
            <a:endParaRPr lang="en-US" sz="2800" b="1" dirty="0"/>
          </a:p>
          <a:p>
            <a:pPr>
              <a:lnSpc>
                <a:spcPct val="112000"/>
              </a:lnSpc>
              <a:spcAft>
                <a:spcPts val="600"/>
              </a:spcAft>
            </a:pPr>
            <a:r>
              <a:rPr lang="en-US" sz="2800" b="1" dirty="0"/>
              <a:t>Standard rules: </a:t>
            </a:r>
          </a:p>
          <a:p>
            <a:pPr lvl="1">
              <a:lnSpc>
                <a:spcPct val="112000"/>
              </a:lnSpc>
              <a:spcAft>
                <a:spcPts val="600"/>
              </a:spcAft>
              <a:tabLst>
                <a:tab pos="973138" algn="l"/>
              </a:tabLst>
            </a:pPr>
            <a:r>
              <a:rPr lang="en-US" sz="2400" b="1" dirty="0"/>
              <a:t>Keep it simple and </a:t>
            </a:r>
            <a:r>
              <a:rPr lang="en-US" sz="2400" b="1" dirty="0" smtClean="0"/>
              <a:t>short, but interesting</a:t>
            </a:r>
            <a:endParaRPr lang="en-US" sz="2400" b="1" dirty="0"/>
          </a:p>
          <a:p>
            <a:pPr lvl="1">
              <a:lnSpc>
                <a:spcPct val="112000"/>
              </a:lnSpc>
              <a:spcAft>
                <a:spcPts val="600"/>
              </a:spcAft>
              <a:tabLst>
                <a:tab pos="973138" algn="l"/>
              </a:tabLst>
            </a:pPr>
            <a:r>
              <a:rPr lang="en-US" sz="2400" b="1" dirty="0"/>
              <a:t>Avoid </a:t>
            </a:r>
            <a:r>
              <a:rPr lang="en-US" sz="2400" b="1" dirty="0" smtClean="0"/>
              <a:t>unnecessary/ </a:t>
            </a:r>
            <a:r>
              <a:rPr lang="en-US" sz="2400" b="1" dirty="0"/>
              <a:t>meaningless </a:t>
            </a:r>
            <a:r>
              <a:rPr lang="en-US" sz="2400" b="1" dirty="0" smtClean="0"/>
              <a:t>words</a:t>
            </a:r>
            <a:endParaRPr lang="en-US" sz="2400" b="1" dirty="0"/>
          </a:p>
        </p:txBody>
      </p:sp>
    </p:spTree>
    <p:extLst>
      <p:ext uri="{BB962C8B-B14F-4D97-AF65-F5344CB8AC3E}">
        <p14:creationId xmlns:p14="http://schemas.microsoft.com/office/powerpoint/2010/main" val="12908654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Preparing effective messages</a:t>
            </a:r>
            <a:endParaRPr lang="en-US" sz="3600" b="1" dirty="0"/>
          </a:p>
        </p:txBody>
      </p:sp>
      <p:sp>
        <p:nvSpPr>
          <p:cNvPr id="3" name="Content Placeholder 2"/>
          <p:cNvSpPr>
            <a:spLocks noGrp="1"/>
          </p:cNvSpPr>
          <p:nvPr>
            <p:ph idx="1"/>
          </p:nvPr>
        </p:nvSpPr>
        <p:spPr>
          <a:xfrm>
            <a:off x="304800" y="1600200"/>
            <a:ext cx="8229600" cy="4525963"/>
          </a:xfrm>
        </p:spPr>
        <p:txBody>
          <a:bodyPr>
            <a:noAutofit/>
          </a:bodyPr>
          <a:lstStyle/>
          <a:p>
            <a:pPr>
              <a:tabLst>
                <a:tab pos="2168525" algn="l"/>
              </a:tabLst>
            </a:pPr>
            <a:r>
              <a:rPr lang="en-US" b="1" dirty="0" smtClean="0">
                <a:solidFill>
                  <a:srgbClr val="0070C0"/>
                </a:solidFill>
              </a:rPr>
              <a:t>Concise</a:t>
            </a:r>
            <a:r>
              <a:rPr lang="en-US" b="1" dirty="0">
                <a:solidFill>
                  <a:srgbClr val="0070C0"/>
                </a:solidFill>
              </a:rPr>
              <a:t>: </a:t>
            </a:r>
            <a:r>
              <a:rPr lang="en-US" b="1" dirty="0" smtClean="0"/>
              <a:t>As </a:t>
            </a:r>
            <a:r>
              <a:rPr lang="en-US" b="1" dirty="0"/>
              <a:t>few words as possible, but no fewer</a:t>
            </a:r>
          </a:p>
          <a:p>
            <a:pPr>
              <a:tabLst>
                <a:tab pos="2168525" algn="l"/>
              </a:tabLst>
            </a:pPr>
            <a:r>
              <a:rPr lang="en-US" b="1" dirty="0">
                <a:solidFill>
                  <a:srgbClr val="0070C0"/>
                </a:solidFill>
              </a:rPr>
              <a:t>Clear: </a:t>
            </a:r>
            <a:r>
              <a:rPr lang="en-US" b="1" dirty="0" smtClean="0"/>
              <a:t>Your </a:t>
            </a:r>
            <a:r>
              <a:rPr lang="en-US" b="1" dirty="0"/>
              <a:t>grandparents can understand it</a:t>
            </a:r>
          </a:p>
          <a:p>
            <a:pPr>
              <a:tabLst>
                <a:tab pos="2168525" algn="l"/>
              </a:tabLst>
            </a:pPr>
            <a:r>
              <a:rPr lang="en-US" b="1" dirty="0">
                <a:solidFill>
                  <a:srgbClr val="0070C0"/>
                </a:solidFill>
              </a:rPr>
              <a:t>Compelling</a:t>
            </a:r>
            <a:r>
              <a:rPr lang="en-US" b="1" dirty="0" smtClean="0">
                <a:solidFill>
                  <a:srgbClr val="0070C0"/>
                </a:solidFill>
              </a:rPr>
              <a:t>: </a:t>
            </a:r>
            <a:r>
              <a:rPr lang="en-US" b="1" dirty="0" smtClean="0"/>
              <a:t>Explains </a:t>
            </a:r>
            <a:r>
              <a:rPr lang="en-US" b="1" dirty="0"/>
              <a:t>the problem</a:t>
            </a:r>
          </a:p>
          <a:p>
            <a:pPr>
              <a:tabLst>
                <a:tab pos="2168525" algn="l"/>
              </a:tabLst>
            </a:pPr>
            <a:r>
              <a:rPr lang="en-US" b="1" dirty="0">
                <a:solidFill>
                  <a:srgbClr val="0070C0"/>
                </a:solidFill>
              </a:rPr>
              <a:t>Credible: </a:t>
            </a:r>
            <a:r>
              <a:rPr lang="en-US" b="1" dirty="0" smtClean="0"/>
              <a:t>Explains </a:t>
            </a:r>
            <a:r>
              <a:rPr lang="en-US" b="1" dirty="0"/>
              <a:t>how you solved the problem</a:t>
            </a:r>
          </a:p>
          <a:p>
            <a:pPr>
              <a:tabLst>
                <a:tab pos="2168525" algn="l"/>
              </a:tabLst>
            </a:pPr>
            <a:r>
              <a:rPr lang="en-US" b="1" dirty="0">
                <a:solidFill>
                  <a:srgbClr val="0070C0"/>
                </a:solidFill>
              </a:rPr>
              <a:t>Conceptual</a:t>
            </a:r>
            <a:r>
              <a:rPr lang="en-US" b="1" dirty="0" smtClean="0">
                <a:solidFill>
                  <a:srgbClr val="0070C0"/>
                </a:solidFill>
              </a:rPr>
              <a:t>:  </a:t>
            </a:r>
            <a:r>
              <a:rPr lang="en-US" b="1" dirty="0" smtClean="0"/>
              <a:t>Not </a:t>
            </a:r>
            <a:r>
              <a:rPr lang="en-US" b="1" dirty="0"/>
              <a:t>unnecessary detail</a:t>
            </a:r>
          </a:p>
          <a:p>
            <a:pPr>
              <a:tabLst>
                <a:tab pos="2168525" algn="l"/>
              </a:tabLst>
            </a:pPr>
            <a:r>
              <a:rPr lang="en-US" b="1" dirty="0">
                <a:solidFill>
                  <a:srgbClr val="0070C0"/>
                </a:solidFill>
              </a:rPr>
              <a:t>Concrete: </a:t>
            </a:r>
            <a:r>
              <a:rPr lang="en-US" b="1" dirty="0" smtClean="0"/>
              <a:t>Specific </a:t>
            </a:r>
            <a:r>
              <a:rPr lang="en-US" b="1" dirty="0"/>
              <a:t>and tangible</a:t>
            </a:r>
          </a:p>
          <a:p>
            <a:pPr>
              <a:tabLst>
                <a:tab pos="2344738" algn="l"/>
              </a:tabLst>
            </a:pPr>
            <a:r>
              <a:rPr lang="en-US" b="1" dirty="0">
                <a:solidFill>
                  <a:srgbClr val="0070C0"/>
                </a:solidFill>
              </a:rPr>
              <a:t>Customized: </a:t>
            </a:r>
            <a:r>
              <a:rPr lang="en-US" b="1" dirty="0"/>
              <a:t>Addresses audience’s interests</a:t>
            </a:r>
          </a:p>
          <a:p>
            <a:pPr>
              <a:tabLst>
                <a:tab pos="2227263" algn="l"/>
              </a:tabLst>
            </a:pPr>
            <a:r>
              <a:rPr lang="en-US" b="1" dirty="0">
                <a:solidFill>
                  <a:srgbClr val="0070C0"/>
                </a:solidFill>
              </a:rPr>
              <a:t>Consistent: </a:t>
            </a:r>
            <a:r>
              <a:rPr lang="en-US" b="1" dirty="0"/>
              <a:t>S</a:t>
            </a:r>
            <a:r>
              <a:rPr lang="en-US" b="1" dirty="0" smtClean="0"/>
              <a:t>ame </a:t>
            </a:r>
            <a:r>
              <a:rPr lang="en-US" b="1" dirty="0"/>
              <a:t>basic message</a:t>
            </a:r>
          </a:p>
          <a:p>
            <a:r>
              <a:rPr lang="en-US" b="1" dirty="0">
                <a:solidFill>
                  <a:srgbClr val="0070C0"/>
                </a:solidFill>
              </a:rPr>
              <a:t>Conversational: </a:t>
            </a:r>
            <a:r>
              <a:rPr lang="en-US" b="1" dirty="0" smtClean="0">
                <a:solidFill>
                  <a:srgbClr val="0070C0"/>
                </a:solidFill>
              </a:rPr>
              <a:t> </a:t>
            </a:r>
            <a:r>
              <a:rPr lang="en-US" b="1" dirty="0" smtClean="0"/>
              <a:t>Aims </a:t>
            </a:r>
            <a:r>
              <a:rPr lang="en-US" b="1" dirty="0"/>
              <a:t>to engage the audience</a:t>
            </a:r>
          </a:p>
          <a:p>
            <a:endParaRPr lang="en-US" dirty="0"/>
          </a:p>
        </p:txBody>
      </p:sp>
    </p:spTree>
    <p:extLst>
      <p:ext uri="{BB962C8B-B14F-4D97-AF65-F5344CB8AC3E}">
        <p14:creationId xmlns:p14="http://schemas.microsoft.com/office/powerpoint/2010/main" val="241691632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key contents</a:t>
            </a:r>
            <a:endParaRPr lang="en-US" sz="3600" b="1" dirty="0"/>
          </a:p>
        </p:txBody>
      </p:sp>
      <p:sp>
        <p:nvSpPr>
          <p:cNvPr id="3" name="Content Placeholder 2"/>
          <p:cNvSpPr>
            <a:spLocks noGrp="1"/>
          </p:cNvSpPr>
          <p:nvPr>
            <p:ph idx="1"/>
          </p:nvPr>
        </p:nvSpPr>
        <p:spPr>
          <a:xfrm>
            <a:off x="304800" y="1752600"/>
            <a:ext cx="8382000" cy="4724400"/>
          </a:xfrm>
        </p:spPr>
        <p:txBody>
          <a:bodyPr>
            <a:normAutofit/>
          </a:bodyPr>
          <a:lstStyle/>
          <a:p>
            <a:r>
              <a:rPr lang="en-US" b="1" dirty="0" smtClean="0"/>
              <a:t>General </a:t>
            </a:r>
            <a:r>
              <a:rPr lang="en-US" b="1" dirty="0"/>
              <a:t>information </a:t>
            </a:r>
            <a:r>
              <a:rPr lang="en-US" b="1" dirty="0" smtClean="0"/>
              <a:t>about </a:t>
            </a:r>
            <a:r>
              <a:rPr lang="en-US" b="1" dirty="0"/>
              <a:t>infectious diseases</a:t>
            </a:r>
          </a:p>
          <a:p>
            <a:pPr marL="746125" indent="-395288">
              <a:buClr>
                <a:schemeClr val="accent2">
                  <a:lumMod val="75000"/>
                </a:schemeClr>
              </a:buClr>
            </a:pPr>
            <a:r>
              <a:rPr lang="en-US" sz="2200" b="1" dirty="0"/>
              <a:t>Pathogen</a:t>
            </a:r>
          </a:p>
          <a:p>
            <a:pPr marL="746125" indent="-395288">
              <a:buClr>
                <a:schemeClr val="accent2">
                  <a:lumMod val="75000"/>
                </a:schemeClr>
              </a:buClr>
            </a:pPr>
            <a:r>
              <a:rPr lang="en-US" sz="2200" b="1" dirty="0"/>
              <a:t>Host </a:t>
            </a:r>
          </a:p>
          <a:p>
            <a:pPr marL="746125" indent="-395288">
              <a:buClr>
                <a:schemeClr val="accent2">
                  <a:lumMod val="75000"/>
                </a:schemeClr>
              </a:buClr>
            </a:pPr>
            <a:r>
              <a:rPr lang="en-US" sz="2200" b="1" dirty="0"/>
              <a:t>Vector</a:t>
            </a:r>
          </a:p>
          <a:p>
            <a:pPr marL="746125" indent="-395288">
              <a:buClr>
                <a:schemeClr val="accent2">
                  <a:lumMod val="75000"/>
                </a:schemeClr>
              </a:buClr>
            </a:pPr>
            <a:r>
              <a:rPr lang="en-US" sz="2200" b="1" dirty="0" smtClean="0"/>
              <a:t>Route(s) </a:t>
            </a:r>
            <a:r>
              <a:rPr lang="en-US" sz="2200" b="1" dirty="0"/>
              <a:t>of transmission/transmission dynamics</a:t>
            </a:r>
          </a:p>
          <a:p>
            <a:r>
              <a:rPr lang="en-US" b="1" dirty="0"/>
              <a:t>Disease symptoms</a:t>
            </a:r>
          </a:p>
          <a:p>
            <a:r>
              <a:rPr lang="en-US" b="1" dirty="0"/>
              <a:t>Risk factors</a:t>
            </a:r>
          </a:p>
          <a:p>
            <a:r>
              <a:rPr lang="en-US" b="1" dirty="0"/>
              <a:t>Protection and prevention </a:t>
            </a:r>
          </a:p>
          <a:p>
            <a:pPr marL="0" indent="0">
              <a:buNone/>
            </a:pPr>
            <a:endParaRPr lang="en-US" dirty="0"/>
          </a:p>
        </p:txBody>
      </p:sp>
    </p:spTree>
    <p:extLst>
      <p:ext uri="{BB962C8B-B14F-4D97-AF65-F5344CB8AC3E}">
        <p14:creationId xmlns:p14="http://schemas.microsoft.com/office/powerpoint/2010/main" val="385805927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t/>
            </a:r>
            <a:br>
              <a:rPr lang="en-US" dirty="0" smtClean="0"/>
            </a:br>
            <a:r>
              <a:rPr lang="en-US" sz="4000" b="1" dirty="0" smtClean="0"/>
              <a:t>Materials/approaches</a:t>
            </a:r>
            <a:r>
              <a:rPr lang="en-US" dirty="0" smtClean="0"/>
              <a:t/>
            </a:r>
            <a:br>
              <a:rPr lang="en-US" dirty="0" smtClean="0"/>
            </a:br>
            <a:endParaRPr lang="en-US" dirty="0"/>
          </a:p>
        </p:txBody>
      </p:sp>
      <p:sp>
        <p:nvSpPr>
          <p:cNvPr id="3" name="Content Placeholder 2"/>
          <p:cNvSpPr>
            <a:spLocks noGrp="1"/>
          </p:cNvSpPr>
          <p:nvPr>
            <p:ph idx="1"/>
          </p:nvPr>
        </p:nvSpPr>
        <p:spPr>
          <a:xfrm>
            <a:off x="457200" y="1676400"/>
            <a:ext cx="8229600" cy="4876800"/>
          </a:xfrm>
        </p:spPr>
        <p:txBody>
          <a:bodyPr>
            <a:noAutofit/>
          </a:bodyPr>
          <a:lstStyle/>
          <a:p>
            <a:r>
              <a:rPr lang="en-US" sz="2000" b="1" dirty="0" smtClean="0"/>
              <a:t>Seminars/ workshops/ conferences</a:t>
            </a:r>
            <a:endParaRPr lang="en-US" sz="2000" b="1" dirty="0"/>
          </a:p>
          <a:p>
            <a:r>
              <a:rPr lang="en-US" sz="2000" b="1" dirty="0" smtClean="0"/>
              <a:t>Exhibitions</a:t>
            </a:r>
          </a:p>
          <a:p>
            <a:pPr lvl="0"/>
            <a:r>
              <a:rPr lang="en-US" sz="2000" b="1" dirty="0"/>
              <a:t>Publications  </a:t>
            </a:r>
            <a:r>
              <a:rPr lang="en-US" sz="2000" b="1" dirty="0" smtClean="0"/>
              <a:t>(posters</a:t>
            </a:r>
            <a:r>
              <a:rPr lang="en-US" sz="2000" b="1" dirty="0"/>
              <a:t>, guidelines, flyers, brochures, booklets, activity books, paper models, comic books, story books, coloring </a:t>
            </a:r>
            <a:r>
              <a:rPr lang="en-US" sz="2000" b="1" dirty="0" smtClean="0"/>
              <a:t>books)</a:t>
            </a:r>
            <a:endParaRPr lang="en-US" sz="2000" b="1" dirty="0"/>
          </a:p>
          <a:p>
            <a:pPr>
              <a:tabLst>
                <a:tab pos="855663" algn="l"/>
              </a:tabLst>
            </a:pPr>
            <a:r>
              <a:rPr lang="en-US" sz="2000" b="1" dirty="0" smtClean="0"/>
              <a:t>Public </a:t>
            </a:r>
            <a:r>
              <a:rPr lang="en-US" sz="2000" b="1" dirty="0"/>
              <a:t>awareness events </a:t>
            </a:r>
            <a:r>
              <a:rPr lang="en-US" sz="2000" b="1" dirty="0" smtClean="0"/>
              <a:t>(Visitors</a:t>
            </a:r>
            <a:r>
              <a:rPr lang="en-US" sz="2000" b="1" dirty="0"/>
              <a:t>' </a:t>
            </a:r>
            <a:r>
              <a:rPr lang="en-US" sz="2000" b="1" dirty="0" smtClean="0"/>
              <a:t>/ field days)</a:t>
            </a:r>
            <a:endParaRPr lang="en-US" sz="2000" b="1" dirty="0"/>
          </a:p>
          <a:p>
            <a:pPr>
              <a:tabLst>
                <a:tab pos="855663" algn="l"/>
              </a:tabLst>
            </a:pPr>
            <a:r>
              <a:rPr lang="en-US" sz="2000" b="1" dirty="0" smtClean="0"/>
              <a:t>Media </a:t>
            </a:r>
            <a:r>
              <a:rPr lang="en-US" sz="2000" b="1" dirty="0"/>
              <a:t>(newspapers, radio, </a:t>
            </a:r>
            <a:r>
              <a:rPr lang="en-US" sz="2000" b="1" dirty="0" smtClean="0"/>
              <a:t>TV)</a:t>
            </a:r>
            <a:endParaRPr lang="en-US" sz="2000" b="1" dirty="0"/>
          </a:p>
          <a:p>
            <a:r>
              <a:rPr lang="en-US" sz="2000" b="1" dirty="0"/>
              <a:t>Websites and other </a:t>
            </a:r>
            <a:r>
              <a:rPr lang="en-US" sz="2000" b="1" dirty="0" smtClean="0"/>
              <a:t>internet</a:t>
            </a:r>
            <a:r>
              <a:rPr lang="en-US" sz="2000" b="1" dirty="0"/>
              <a:t> </a:t>
            </a:r>
            <a:r>
              <a:rPr lang="en-US" sz="2000" b="1" dirty="0" smtClean="0"/>
              <a:t>based tools</a:t>
            </a:r>
          </a:p>
          <a:p>
            <a:r>
              <a:rPr lang="en-US" sz="2000" b="1" dirty="0" smtClean="0"/>
              <a:t>Social </a:t>
            </a:r>
            <a:r>
              <a:rPr lang="en-US" sz="2000" b="1" dirty="0"/>
              <a:t>media (Facebook, Twitter, YouTube, LinkedIn, blogs</a:t>
            </a:r>
            <a:r>
              <a:rPr lang="en-US" sz="2000" b="1" dirty="0" smtClean="0"/>
              <a:t>)</a:t>
            </a:r>
          </a:p>
          <a:p>
            <a:r>
              <a:rPr lang="en-US" sz="2000" b="1" dirty="0" smtClean="0"/>
              <a:t>Performing </a:t>
            </a:r>
            <a:r>
              <a:rPr lang="en-US" sz="2000" b="1" dirty="0"/>
              <a:t>and cultural </a:t>
            </a:r>
            <a:r>
              <a:rPr lang="en-US" sz="2000" b="1" dirty="0" smtClean="0"/>
              <a:t>arts (plays</a:t>
            </a:r>
            <a:r>
              <a:rPr lang="en-US" sz="2000" b="1" dirty="0"/>
              <a:t>, dances, poems, songs, street theatre, puppet </a:t>
            </a:r>
            <a:r>
              <a:rPr lang="en-US" sz="2000" b="1" dirty="0" smtClean="0"/>
              <a:t>theatre)</a:t>
            </a:r>
          </a:p>
          <a:p>
            <a:r>
              <a:rPr lang="en-US" sz="2000" b="1" dirty="0"/>
              <a:t>International day </a:t>
            </a:r>
          </a:p>
        </p:txBody>
      </p:sp>
    </p:spTree>
    <p:extLst>
      <p:ext uri="{BB962C8B-B14F-4D97-AF65-F5344CB8AC3E}">
        <p14:creationId xmlns:p14="http://schemas.microsoft.com/office/powerpoint/2010/main" val="419372702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676400"/>
            <a:ext cx="8534399" cy="3585597"/>
          </a:xfrm>
          <a:prstGeom prst="rect">
            <a:avLst/>
          </a:prstGeom>
        </p:spPr>
        <p:txBody>
          <a:bodyPr wrap="square">
            <a:spAutoFit/>
          </a:bodyPr>
          <a:lstStyle/>
          <a:p>
            <a:pPr marL="517525" indent="-349250">
              <a:spcAft>
                <a:spcPts val="600"/>
              </a:spcAft>
              <a:buClr>
                <a:schemeClr val="accent5">
                  <a:lumMod val="75000"/>
                </a:schemeClr>
              </a:buClr>
              <a:buFont typeface="Arial" panose="020B0604020202020204" pitchFamily="34" charset="0"/>
              <a:buChar char="•"/>
            </a:pPr>
            <a:r>
              <a:rPr lang="en-US" sz="2400" b="1" dirty="0" smtClean="0"/>
              <a:t>Discussions </a:t>
            </a:r>
            <a:r>
              <a:rPr lang="en-US" sz="2400" b="1" dirty="0"/>
              <a:t>with </a:t>
            </a:r>
            <a:r>
              <a:rPr lang="en-US" sz="2400" b="1" dirty="0" smtClean="0"/>
              <a:t>target audiences </a:t>
            </a:r>
            <a:r>
              <a:rPr lang="en-US" sz="2400" b="1" dirty="0"/>
              <a:t>on specific themes</a:t>
            </a:r>
          </a:p>
          <a:p>
            <a:pPr marL="974725" lvl="1" indent="-349250">
              <a:spcAft>
                <a:spcPts val="600"/>
              </a:spcAft>
              <a:buClr>
                <a:srgbClr val="C00000"/>
              </a:buClr>
              <a:buFont typeface="Arial" panose="020B0604020202020204" pitchFamily="34" charset="0"/>
              <a:buChar char="•"/>
            </a:pPr>
            <a:r>
              <a:rPr lang="en-US" sz="2400" b="1" dirty="0" smtClean="0"/>
              <a:t>Develop </a:t>
            </a:r>
            <a:r>
              <a:rPr lang="en-US" sz="2400" b="1" dirty="0"/>
              <a:t>common understanding </a:t>
            </a:r>
          </a:p>
          <a:p>
            <a:pPr marL="974725" lvl="1" indent="-349250">
              <a:spcAft>
                <a:spcPts val="600"/>
              </a:spcAft>
              <a:buClr>
                <a:srgbClr val="C00000"/>
              </a:buClr>
              <a:buFont typeface="Arial" panose="020B0604020202020204" pitchFamily="34" charset="0"/>
              <a:buChar char="•"/>
            </a:pPr>
            <a:r>
              <a:rPr lang="en-US" sz="2400" b="1" dirty="0" smtClean="0"/>
              <a:t>Develop </a:t>
            </a:r>
            <a:r>
              <a:rPr lang="en-US" sz="2400" b="1" dirty="0"/>
              <a:t>strategy or plan action</a:t>
            </a:r>
          </a:p>
          <a:p>
            <a:pPr marL="974725" lvl="1" indent="-349250">
              <a:spcAft>
                <a:spcPts val="600"/>
              </a:spcAft>
              <a:buClr>
                <a:srgbClr val="C00000"/>
              </a:buClr>
              <a:buFont typeface="Arial" panose="020B0604020202020204" pitchFamily="34" charset="0"/>
              <a:buChar char="•"/>
            </a:pPr>
            <a:r>
              <a:rPr lang="en-US" sz="2400" b="1" dirty="0" smtClean="0"/>
              <a:t>Improve </a:t>
            </a:r>
            <a:r>
              <a:rPr lang="en-US" sz="2400" b="1" dirty="0"/>
              <a:t>interaction</a:t>
            </a:r>
          </a:p>
          <a:p>
            <a:pPr marL="974725" lvl="1" indent="-349250">
              <a:spcAft>
                <a:spcPts val="600"/>
              </a:spcAft>
              <a:buClr>
                <a:srgbClr val="C00000"/>
              </a:buClr>
              <a:buFont typeface="Arial" panose="020B0604020202020204" pitchFamily="34" charset="0"/>
              <a:buChar char="•"/>
            </a:pPr>
            <a:r>
              <a:rPr lang="en-US" sz="2400" b="1" dirty="0" smtClean="0"/>
              <a:t>Ensure </a:t>
            </a:r>
            <a:r>
              <a:rPr lang="en-US" sz="2400" b="1" dirty="0"/>
              <a:t>participation in </a:t>
            </a:r>
            <a:r>
              <a:rPr lang="en-US" sz="2400" b="1" dirty="0" smtClean="0"/>
              <a:t>decision-making</a:t>
            </a:r>
            <a:endParaRPr lang="en-US" sz="2400" b="1" dirty="0"/>
          </a:p>
          <a:p>
            <a:pPr marL="974725" lvl="1" indent="-349250">
              <a:spcAft>
                <a:spcPts val="600"/>
              </a:spcAft>
              <a:buClr>
                <a:srgbClr val="C00000"/>
              </a:buClr>
              <a:buFont typeface="Arial" panose="020B0604020202020204" pitchFamily="34" charset="0"/>
              <a:buChar char="•"/>
            </a:pPr>
            <a:r>
              <a:rPr lang="en-US" sz="2400" b="1" dirty="0" smtClean="0"/>
              <a:t>Facilitate </a:t>
            </a:r>
            <a:r>
              <a:rPr lang="en-US" sz="2400" b="1" dirty="0"/>
              <a:t>identification of problems </a:t>
            </a:r>
          </a:p>
          <a:p>
            <a:pPr marL="517525" indent="-349250">
              <a:spcAft>
                <a:spcPts val="600"/>
              </a:spcAft>
              <a:buClr>
                <a:schemeClr val="accent5">
                  <a:lumMod val="75000"/>
                </a:schemeClr>
              </a:buClr>
              <a:buFont typeface="Arial" panose="020B0604020202020204" pitchFamily="34" charset="0"/>
              <a:buChar char="•"/>
            </a:pPr>
            <a:r>
              <a:rPr lang="en-US" sz="2400" b="1" dirty="0" smtClean="0"/>
              <a:t>Deliver </a:t>
            </a:r>
            <a:r>
              <a:rPr lang="en-US" sz="2400" b="1" dirty="0"/>
              <a:t>general </a:t>
            </a:r>
            <a:r>
              <a:rPr lang="en-US" sz="2400" b="1" dirty="0" smtClean="0"/>
              <a:t>information to target audiences </a:t>
            </a:r>
          </a:p>
          <a:p>
            <a:pPr marL="517525" indent="-349250">
              <a:spcAft>
                <a:spcPts val="600"/>
              </a:spcAft>
              <a:buClr>
                <a:schemeClr val="accent5">
                  <a:lumMod val="75000"/>
                </a:schemeClr>
              </a:buClr>
              <a:buFont typeface="Arial" panose="020B0604020202020204" pitchFamily="34" charset="0"/>
              <a:buChar char="•"/>
            </a:pPr>
            <a:r>
              <a:rPr lang="en-US" sz="2400" b="1" dirty="0" smtClean="0"/>
              <a:t>Invite </a:t>
            </a:r>
            <a:r>
              <a:rPr lang="en-US" sz="2400" b="1" dirty="0"/>
              <a:t>questions and discussion from </a:t>
            </a:r>
            <a:r>
              <a:rPr lang="en-US" sz="2400" b="1" dirty="0" smtClean="0"/>
              <a:t>audiences</a:t>
            </a:r>
            <a:endParaRPr lang="en-US" sz="2400" b="1" dirty="0"/>
          </a:p>
        </p:txBody>
      </p:sp>
      <p:sp>
        <p:nvSpPr>
          <p:cNvPr id="5" name="Title 1"/>
          <p:cNvSpPr>
            <a:spLocks noGrp="1"/>
          </p:cNvSpPr>
          <p:nvPr>
            <p:ph type="title"/>
          </p:nvPr>
        </p:nvSpPr>
        <p:spPr>
          <a:xfrm>
            <a:off x="457200" y="381000"/>
            <a:ext cx="8229600" cy="1143000"/>
          </a:xfrm>
        </p:spPr>
        <p:txBody>
          <a:bodyPr>
            <a:normAutofit fontScale="90000"/>
          </a:bodyPr>
          <a:lstStyle/>
          <a:p>
            <a:r>
              <a:rPr lang="en-US" dirty="0" smtClean="0"/>
              <a:t/>
            </a:r>
            <a:br>
              <a:rPr lang="en-US" dirty="0" smtClean="0"/>
            </a:br>
            <a:r>
              <a:rPr lang="en-US" sz="4000" b="1" dirty="0" smtClean="0"/>
              <a:t>Seminars, workshops</a:t>
            </a:r>
            <a:r>
              <a:rPr lang="en-US" sz="4000" b="1" dirty="0"/>
              <a:t> </a:t>
            </a:r>
            <a:r>
              <a:rPr lang="en-US" sz="4000" b="1" dirty="0" smtClean="0"/>
              <a:t>and </a:t>
            </a:r>
            <a:r>
              <a:rPr lang="en-US" sz="4000" b="1" dirty="0"/>
              <a:t>conferences</a:t>
            </a:r>
            <a:r>
              <a:rPr lang="en-US" sz="4000" dirty="0"/>
              <a:t/>
            </a:r>
            <a:br>
              <a:rPr lang="en-US" sz="4000" dirty="0"/>
            </a:br>
            <a:endParaRPr lang="en-US" dirty="0"/>
          </a:p>
        </p:txBody>
      </p:sp>
    </p:spTree>
    <p:extLst>
      <p:ext uri="{BB962C8B-B14F-4D97-AF65-F5344CB8AC3E}">
        <p14:creationId xmlns:p14="http://schemas.microsoft.com/office/powerpoint/2010/main" val="263876644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t>Exhibitions</a:t>
            </a:r>
            <a:r>
              <a:rPr lang="en-US" dirty="0"/>
              <a:t/>
            </a:r>
            <a:br>
              <a:rPr lang="en-US" dirty="0"/>
            </a:br>
            <a:endParaRPr lang="en-US" dirty="0"/>
          </a:p>
        </p:txBody>
      </p:sp>
      <p:sp>
        <p:nvSpPr>
          <p:cNvPr id="3" name="Content Placeholder 2"/>
          <p:cNvSpPr>
            <a:spLocks noGrp="1"/>
          </p:cNvSpPr>
          <p:nvPr>
            <p:ph idx="1"/>
          </p:nvPr>
        </p:nvSpPr>
        <p:spPr>
          <a:xfrm>
            <a:off x="304800" y="1676400"/>
            <a:ext cx="8686800" cy="5105400"/>
          </a:xfrm>
        </p:spPr>
        <p:txBody>
          <a:bodyPr>
            <a:normAutofit/>
          </a:bodyPr>
          <a:lstStyle/>
          <a:p>
            <a:r>
              <a:rPr lang="en-US" b="1" dirty="0" smtClean="0"/>
              <a:t>Present </a:t>
            </a:r>
            <a:r>
              <a:rPr lang="en-US" b="1" dirty="0"/>
              <a:t>and demonstrate the </a:t>
            </a:r>
            <a:r>
              <a:rPr lang="en-US" b="1" dirty="0" smtClean="0"/>
              <a:t>information to </a:t>
            </a:r>
            <a:r>
              <a:rPr lang="en-US" b="1" dirty="0"/>
              <a:t>mixed audience in various ways </a:t>
            </a:r>
          </a:p>
          <a:p>
            <a:r>
              <a:rPr lang="en-US" b="1" dirty="0" smtClean="0"/>
              <a:t>Allow </a:t>
            </a:r>
            <a:r>
              <a:rPr lang="en-US" b="1" dirty="0"/>
              <a:t>interaction with public</a:t>
            </a:r>
          </a:p>
          <a:p>
            <a:r>
              <a:rPr lang="en-US" b="1" dirty="0" smtClean="0"/>
              <a:t>Inform </a:t>
            </a:r>
            <a:r>
              <a:rPr lang="en-US" b="1" dirty="0"/>
              <a:t>and get instant feedback</a:t>
            </a:r>
          </a:p>
          <a:p>
            <a:r>
              <a:rPr lang="en-US" b="1" dirty="0" smtClean="0"/>
              <a:t>International</a:t>
            </a:r>
            <a:r>
              <a:rPr lang="en-US" b="1" dirty="0"/>
              <a:t>, national and local exhibitions</a:t>
            </a:r>
          </a:p>
          <a:p>
            <a:pPr marL="808038" indent="-411163">
              <a:buClr>
                <a:srgbClr val="C00000"/>
              </a:buClr>
            </a:pPr>
            <a:r>
              <a:rPr lang="en-US" sz="2200" b="1" dirty="0" smtClean="0"/>
              <a:t>Create </a:t>
            </a:r>
            <a:r>
              <a:rPr lang="en-US" sz="2200" b="1" dirty="0"/>
              <a:t>general public awareness</a:t>
            </a:r>
          </a:p>
          <a:p>
            <a:pPr marL="808038" indent="-411163">
              <a:buClr>
                <a:srgbClr val="C00000"/>
              </a:buClr>
            </a:pPr>
            <a:r>
              <a:rPr lang="en-US" sz="2200" b="1" dirty="0" smtClean="0"/>
              <a:t> Attract </a:t>
            </a:r>
            <a:r>
              <a:rPr lang="en-US" sz="2200" b="1" dirty="0"/>
              <a:t>government and public </a:t>
            </a:r>
            <a:r>
              <a:rPr lang="en-US" sz="2200" b="1" dirty="0" smtClean="0"/>
              <a:t>support</a:t>
            </a:r>
          </a:p>
          <a:p>
            <a:pPr marL="808038" indent="-411163">
              <a:buClr>
                <a:srgbClr val="C00000"/>
              </a:buClr>
            </a:pPr>
            <a:r>
              <a:rPr lang="en-US" sz="2200" b="1" dirty="0" smtClean="0"/>
              <a:t> Providing </a:t>
            </a:r>
            <a:r>
              <a:rPr lang="en-US" sz="2200" b="1" dirty="0"/>
              <a:t>info on org and its activities </a:t>
            </a:r>
          </a:p>
          <a:p>
            <a:pPr marL="808038" lvl="2" indent="-411163">
              <a:buClr>
                <a:srgbClr val="C00000"/>
              </a:buClr>
              <a:buFont typeface="Arial" panose="020B0604020202020204" pitchFamily="34" charset="0"/>
              <a:buChar char="•"/>
              <a:tabLst>
                <a:tab pos="855663" algn="l"/>
              </a:tabLst>
            </a:pPr>
            <a:r>
              <a:rPr lang="en-US" sz="2200" b="1" dirty="0" smtClean="0"/>
              <a:t> Promote </a:t>
            </a:r>
            <a:r>
              <a:rPr lang="en-US" sz="2200" b="1" dirty="0"/>
              <a:t>networking</a:t>
            </a:r>
          </a:p>
          <a:p>
            <a:pPr marL="808038" indent="-411163">
              <a:buClr>
                <a:srgbClr val="C00000"/>
              </a:buClr>
            </a:pPr>
            <a:r>
              <a:rPr lang="en-US" sz="2200" b="1" dirty="0" smtClean="0"/>
              <a:t>Identify </a:t>
            </a:r>
            <a:r>
              <a:rPr lang="en-US" sz="2200" b="1" dirty="0"/>
              <a:t>new clients/beneficiaries and </a:t>
            </a:r>
            <a:r>
              <a:rPr lang="en-US" sz="2200" b="1" dirty="0" smtClean="0"/>
              <a:t>potential partners</a:t>
            </a:r>
            <a:endParaRPr lang="en-US" sz="2200" b="1" dirty="0"/>
          </a:p>
          <a:p>
            <a:pPr marL="0" indent="0">
              <a:buNone/>
            </a:pPr>
            <a:endParaRPr lang="en-US" dirty="0"/>
          </a:p>
        </p:txBody>
      </p:sp>
    </p:spTree>
    <p:extLst>
      <p:ext uri="{BB962C8B-B14F-4D97-AF65-F5344CB8AC3E}">
        <p14:creationId xmlns:p14="http://schemas.microsoft.com/office/powerpoint/2010/main" val="331203361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4000" b="1" dirty="0" smtClean="0"/>
              <a:t>Visitors and Field </a:t>
            </a:r>
            <a:r>
              <a:rPr lang="en-US" sz="4000" b="1" dirty="0"/>
              <a:t>days </a:t>
            </a:r>
            <a:r>
              <a:rPr lang="en-US" dirty="0"/>
              <a:t/>
            </a:r>
            <a:br>
              <a:rPr lang="en-US" dirty="0"/>
            </a:br>
            <a:endParaRPr lang="en-US" dirty="0"/>
          </a:p>
        </p:txBody>
      </p:sp>
      <p:sp>
        <p:nvSpPr>
          <p:cNvPr id="3" name="Content Placeholder 2"/>
          <p:cNvSpPr>
            <a:spLocks noGrp="1"/>
          </p:cNvSpPr>
          <p:nvPr>
            <p:ph idx="1"/>
          </p:nvPr>
        </p:nvSpPr>
        <p:spPr>
          <a:xfrm>
            <a:off x="457200" y="1600200"/>
            <a:ext cx="8229600" cy="4267200"/>
          </a:xfrm>
        </p:spPr>
        <p:txBody>
          <a:bodyPr>
            <a:normAutofit fontScale="85000" lnSpcReduction="10000"/>
          </a:bodyPr>
          <a:lstStyle/>
          <a:p>
            <a:pPr marL="396875" indent="-396875">
              <a:tabLst>
                <a:tab pos="350838" algn="l"/>
              </a:tabLst>
            </a:pPr>
            <a:r>
              <a:rPr lang="en-US" sz="3100" b="1" dirty="0" smtClean="0"/>
              <a:t>Gather information about target audience(s) </a:t>
            </a:r>
            <a:endParaRPr lang="en-US" sz="3100" b="1" dirty="0"/>
          </a:p>
          <a:p>
            <a:pPr marL="396875" indent="-396875">
              <a:tabLst>
                <a:tab pos="350838" algn="l"/>
              </a:tabLst>
            </a:pPr>
            <a:r>
              <a:rPr lang="en-US" sz="3100" b="1" dirty="0" smtClean="0"/>
              <a:t>Develop message </a:t>
            </a:r>
            <a:r>
              <a:rPr lang="en-US" sz="3100" b="1" dirty="0"/>
              <a:t>to meet their interests </a:t>
            </a:r>
          </a:p>
          <a:p>
            <a:pPr marL="396875" indent="-396875">
              <a:tabLst>
                <a:tab pos="350838" algn="l"/>
              </a:tabLst>
            </a:pPr>
            <a:r>
              <a:rPr lang="en-US" sz="3100" b="1" dirty="0" smtClean="0"/>
              <a:t>Decide </a:t>
            </a:r>
            <a:r>
              <a:rPr lang="en-US" sz="3100" b="1" dirty="0"/>
              <a:t>how to present message </a:t>
            </a:r>
            <a:endParaRPr lang="en-US" sz="3100" b="1" dirty="0" smtClean="0"/>
          </a:p>
          <a:p>
            <a:pPr marL="808038" lvl="3" indent="-350838">
              <a:buClr>
                <a:srgbClr val="C00000"/>
              </a:buClr>
              <a:tabLst>
                <a:tab pos="854075" algn="l"/>
              </a:tabLst>
            </a:pPr>
            <a:r>
              <a:rPr lang="en-US" sz="2600" b="1" dirty="0" smtClean="0"/>
              <a:t>Wall-mounted </a:t>
            </a:r>
            <a:r>
              <a:rPr lang="en-US" sz="2600" b="1" dirty="0"/>
              <a:t>exhibits </a:t>
            </a:r>
            <a:endParaRPr lang="en-US" sz="2600" b="1" dirty="0" smtClean="0"/>
          </a:p>
          <a:p>
            <a:pPr marL="808038" lvl="3" indent="-350838">
              <a:buClr>
                <a:srgbClr val="C00000"/>
              </a:buClr>
              <a:tabLst>
                <a:tab pos="854075" algn="l"/>
              </a:tabLst>
            </a:pPr>
            <a:r>
              <a:rPr lang="en-US" sz="2600" b="1" dirty="0" smtClean="0"/>
              <a:t>Posters </a:t>
            </a:r>
            <a:endParaRPr lang="en-US" sz="2600" b="1" dirty="0"/>
          </a:p>
          <a:p>
            <a:pPr marL="808038" lvl="3" indent="-350838">
              <a:buClr>
                <a:srgbClr val="C00000"/>
              </a:buClr>
              <a:tabLst>
                <a:tab pos="854075" algn="l"/>
              </a:tabLst>
            </a:pPr>
            <a:r>
              <a:rPr lang="en-US" sz="2600" b="1" dirty="0" smtClean="0"/>
              <a:t>PowerPoint </a:t>
            </a:r>
            <a:r>
              <a:rPr lang="en-US" sz="2600" b="1" dirty="0"/>
              <a:t>presentations </a:t>
            </a:r>
            <a:endParaRPr lang="en-US" sz="2600" b="1" dirty="0" smtClean="0"/>
          </a:p>
          <a:p>
            <a:pPr marL="808038" lvl="3" indent="-350838">
              <a:buClr>
                <a:srgbClr val="C00000"/>
              </a:buClr>
              <a:tabLst>
                <a:tab pos="854075" algn="l"/>
              </a:tabLst>
            </a:pPr>
            <a:r>
              <a:rPr lang="en-US" sz="2600" b="1" dirty="0" smtClean="0"/>
              <a:t>Automatic </a:t>
            </a:r>
            <a:r>
              <a:rPr lang="en-US" sz="2600" b="1" dirty="0"/>
              <a:t>audio-visuals/computer displays p</a:t>
            </a:r>
            <a:r>
              <a:rPr lang="en-US" sz="2600" b="1" dirty="0" smtClean="0"/>
              <a:t>ractical </a:t>
            </a:r>
            <a:r>
              <a:rPr lang="en-US" sz="2600" b="1" dirty="0"/>
              <a:t>demonstrations, field tours </a:t>
            </a:r>
          </a:p>
          <a:p>
            <a:pPr marL="396875" indent="-396875">
              <a:tabLst>
                <a:tab pos="350838" algn="l"/>
              </a:tabLst>
            </a:pPr>
            <a:r>
              <a:rPr lang="en-US" sz="3100" b="1" dirty="0" smtClean="0"/>
              <a:t>Provide </a:t>
            </a:r>
            <a:r>
              <a:rPr lang="en-US" sz="3100" b="1" dirty="0"/>
              <a:t>comfortable </a:t>
            </a:r>
            <a:r>
              <a:rPr lang="en-US" sz="3100" b="1" dirty="0" smtClean="0"/>
              <a:t>environment</a:t>
            </a:r>
            <a:endParaRPr lang="en-US" sz="3100" b="1" dirty="0"/>
          </a:p>
          <a:p>
            <a:pPr marL="854075" lvl="3" indent="-396875">
              <a:buClr>
                <a:srgbClr val="C00000"/>
              </a:buClr>
              <a:tabLst>
                <a:tab pos="350838" algn="l"/>
              </a:tabLst>
            </a:pPr>
            <a:r>
              <a:rPr lang="en-US" sz="2400" b="1" dirty="0" smtClean="0"/>
              <a:t>Space </a:t>
            </a:r>
            <a:r>
              <a:rPr lang="en-US" sz="2400" b="1" dirty="0"/>
              <a:t>for face-to-face interaction </a:t>
            </a:r>
            <a:endParaRPr lang="en-US" sz="2400" b="1" dirty="0" smtClean="0"/>
          </a:p>
          <a:p>
            <a:pPr marL="854075" lvl="3" indent="-396875">
              <a:buClr>
                <a:srgbClr val="C00000"/>
              </a:buClr>
              <a:tabLst>
                <a:tab pos="350838" algn="l"/>
              </a:tabLst>
            </a:pPr>
            <a:r>
              <a:rPr lang="en-US" sz="2400" b="1" dirty="0" smtClean="0"/>
              <a:t>Seats </a:t>
            </a:r>
            <a:r>
              <a:rPr lang="en-US" sz="2400" b="1" dirty="0"/>
              <a:t>for longer discussions </a:t>
            </a:r>
          </a:p>
          <a:p>
            <a:pPr marL="1427163" lvl="2" indent="0">
              <a:buClr>
                <a:srgbClr val="C00000"/>
              </a:buClr>
              <a:buNone/>
            </a:pPr>
            <a:endParaRPr lang="en-US" sz="3400" dirty="0"/>
          </a:p>
        </p:txBody>
      </p:sp>
    </p:spTree>
    <p:extLst>
      <p:ext uri="{BB962C8B-B14F-4D97-AF65-F5344CB8AC3E}">
        <p14:creationId xmlns:p14="http://schemas.microsoft.com/office/powerpoint/2010/main" val="83253787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t>Social </a:t>
            </a:r>
            <a:r>
              <a:rPr lang="en-US" sz="4000" b="1" dirty="0"/>
              <a:t>media </a:t>
            </a:r>
            <a:r>
              <a:rPr lang="en-US" sz="4000" dirty="0"/>
              <a:t/>
            </a:r>
            <a:br>
              <a:rPr lang="en-US" sz="4000" dirty="0"/>
            </a:br>
            <a:endParaRPr lang="en-US" sz="4000" dirty="0"/>
          </a:p>
        </p:txBody>
      </p:sp>
      <p:sp>
        <p:nvSpPr>
          <p:cNvPr id="3" name="Content Placeholder 2"/>
          <p:cNvSpPr>
            <a:spLocks noGrp="1"/>
          </p:cNvSpPr>
          <p:nvPr>
            <p:ph idx="1"/>
          </p:nvPr>
        </p:nvSpPr>
        <p:spPr>
          <a:xfrm>
            <a:off x="381000" y="1600200"/>
            <a:ext cx="8763000" cy="5181600"/>
          </a:xfrm>
        </p:spPr>
        <p:txBody>
          <a:bodyPr>
            <a:noAutofit/>
          </a:bodyPr>
          <a:lstStyle/>
          <a:p>
            <a:pPr marL="457200" indent="-457200">
              <a:spcAft>
                <a:spcPts val="600"/>
              </a:spcAft>
            </a:pPr>
            <a:r>
              <a:rPr lang="en-US" sz="2200" b="1" dirty="0" smtClean="0"/>
              <a:t>Good </a:t>
            </a:r>
            <a:r>
              <a:rPr lang="en-US" sz="2200" b="1" dirty="0"/>
              <a:t>way to engage and maintain relationships with the public </a:t>
            </a:r>
          </a:p>
          <a:p>
            <a:pPr marL="457200" indent="-457200">
              <a:spcAft>
                <a:spcPts val="600"/>
              </a:spcAft>
            </a:pPr>
            <a:r>
              <a:rPr lang="en-US" sz="2200" b="1" dirty="0" smtClean="0"/>
              <a:t>Use </a:t>
            </a:r>
            <a:r>
              <a:rPr lang="en-US" sz="2200" b="1" dirty="0"/>
              <a:t>various tools to deliver targeted message:  </a:t>
            </a:r>
            <a:r>
              <a:rPr lang="en-US" sz="2200" b="1" dirty="0" smtClean="0"/>
              <a:t>           Facebook</a:t>
            </a:r>
            <a:r>
              <a:rPr lang="en-US" sz="2200" b="1" dirty="0"/>
              <a:t>, Twitter, YouTube, LinkedIn, Blogs </a:t>
            </a:r>
          </a:p>
          <a:p>
            <a:pPr marL="457200" indent="-457200">
              <a:spcAft>
                <a:spcPts val="600"/>
              </a:spcAft>
            </a:pPr>
            <a:r>
              <a:rPr lang="en-US" sz="2200" b="1" dirty="0" smtClean="0"/>
              <a:t>Agree with </a:t>
            </a:r>
            <a:r>
              <a:rPr lang="en-US" sz="2200" b="1" dirty="0"/>
              <a:t>your team </a:t>
            </a:r>
            <a:r>
              <a:rPr lang="en-US" sz="2200" b="1" dirty="0" smtClean="0"/>
              <a:t>about which tools </a:t>
            </a:r>
            <a:r>
              <a:rPr lang="en-US" sz="2200" b="1" dirty="0"/>
              <a:t>are to be used </a:t>
            </a:r>
          </a:p>
          <a:p>
            <a:pPr marL="457200" indent="-457200">
              <a:spcAft>
                <a:spcPts val="600"/>
              </a:spcAft>
            </a:pPr>
            <a:r>
              <a:rPr lang="en-US" sz="2200" b="1" dirty="0" smtClean="0"/>
              <a:t>Can </a:t>
            </a:r>
            <a:r>
              <a:rPr lang="en-US" sz="2200" b="1" dirty="0"/>
              <a:t>be demanding, </a:t>
            </a:r>
            <a:r>
              <a:rPr lang="en-US" sz="2200" b="1" dirty="0" smtClean="0"/>
              <a:t>requires </a:t>
            </a:r>
            <a:r>
              <a:rPr lang="en-US" sz="2200" b="1" dirty="0"/>
              <a:t>dedication </a:t>
            </a:r>
          </a:p>
          <a:p>
            <a:pPr lvl="2" indent="-342900">
              <a:spcAft>
                <a:spcPts val="600"/>
              </a:spcAft>
              <a:buClr>
                <a:srgbClr val="C00000"/>
              </a:buClr>
              <a:buFont typeface="Arial" panose="020B0604020202020204" pitchFamily="34" charset="0"/>
              <a:buChar char="•"/>
            </a:pPr>
            <a:r>
              <a:rPr lang="en-US" sz="1900" b="1" dirty="0" smtClean="0"/>
              <a:t>Keep </a:t>
            </a:r>
            <a:r>
              <a:rPr lang="en-US" sz="1900" b="1" dirty="0"/>
              <a:t>engaged, innovative, </a:t>
            </a:r>
            <a:r>
              <a:rPr lang="en-US" sz="1900" b="1" dirty="0" smtClean="0"/>
              <a:t>up-to-date </a:t>
            </a:r>
            <a:endParaRPr lang="en-US" sz="1900" b="1" dirty="0"/>
          </a:p>
          <a:p>
            <a:pPr lvl="2" indent="-342900">
              <a:spcAft>
                <a:spcPts val="600"/>
              </a:spcAft>
              <a:buClr>
                <a:srgbClr val="C00000"/>
              </a:buClr>
              <a:buFont typeface="Arial" panose="020B0604020202020204" pitchFamily="34" charset="0"/>
              <a:buChar char="•"/>
            </a:pPr>
            <a:r>
              <a:rPr lang="en-US" sz="1900" b="1" dirty="0" smtClean="0"/>
              <a:t>Follow-up </a:t>
            </a:r>
            <a:r>
              <a:rPr lang="en-US" sz="1900" b="1" dirty="0"/>
              <a:t>on messages/requests; Check on your contacts </a:t>
            </a:r>
          </a:p>
          <a:p>
            <a:pPr lvl="2" indent="-342900">
              <a:spcAft>
                <a:spcPts val="600"/>
              </a:spcAft>
              <a:buClr>
                <a:srgbClr val="C00000"/>
              </a:buClr>
              <a:buFont typeface="Arial" panose="020B0604020202020204" pitchFamily="34" charset="0"/>
              <a:buChar char="•"/>
            </a:pPr>
            <a:r>
              <a:rPr lang="en-US" sz="1900" b="1" dirty="0" smtClean="0"/>
              <a:t>Feed </a:t>
            </a:r>
            <a:r>
              <a:rPr lang="en-US" sz="1900" b="1" dirty="0"/>
              <a:t>your blog posts </a:t>
            </a:r>
            <a:endParaRPr lang="en-US" sz="1900" b="1" dirty="0" smtClean="0"/>
          </a:p>
          <a:p>
            <a:pPr indent="-342900">
              <a:spcAft>
                <a:spcPts val="600"/>
              </a:spcAft>
              <a:buClr>
                <a:schemeClr val="accent5">
                  <a:lumMod val="75000"/>
                </a:schemeClr>
              </a:buClr>
            </a:pPr>
            <a:r>
              <a:rPr lang="en-US" sz="2200" b="1" dirty="0" smtClean="0"/>
              <a:t>Engage </a:t>
            </a:r>
            <a:r>
              <a:rPr lang="en-US" sz="2200" b="1" dirty="0"/>
              <a:t>prominent personalities </a:t>
            </a:r>
          </a:p>
          <a:p>
            <a:pPr marL="796925" indent="0"/>
            <a:endParaRPr lang="en-US" sz="2500" dirty="0"/>
          </a:p>
        </p:txBody>
      </p:sp>
    </p:spTree>
    <p:extLst>
      <p:ext uri="{BB962C8B-B14F-4D97-AF65-F5344CB8AC3E}">
        <p14:creationId xmlns:p14="http://schemas.microsoft.com/office/powerpoint/2010/main" val="357233287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5450" y="407988"/>
            <a:ext cx="8261350" cy="1039812"/>
          </a:xfrm>
        </p:spPr>
        <p:txBody>
          <a:bodyPr>
            <a:normAutofit fontScale="90000"/>
          </a:bodyPr>
          <a:lstStyle/>
          <a:p>
            <a:r>
              <a:rPr lang="en-US" b="1" dirty="0" smtClean="0"/>
              <a:t>Example of public awareness material</a:t>
            </a:r>
            <a:endParaRPr lang="en-US" b="1"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9249" y="1752600"/>
            <a:ext cx="3322951" cy="4545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414411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5450" y="407988"/>
            <a:ext cx="8261350" cy="1039812"/>
          </a:xfrm>
        </p:spPr>
        <p:txBody>
          <a:bodyPr>
            <a:normAutofit fontScale="90000"/>
          </a:bodyPr>
          <a:lstStyle/>
          <a:p>
            <a:r>
              <a:rPr lang="en-US" b="1" dirty="0" smtClean="0"/>
              <a:t>Example of public awareness material</a:t>
            </a:r>
            <a:endParaRPr lang="en-US" b="1" dirty="0"/>
          </a:p>
        </p:txBody>
      </p:sp>
      <p:sp>
        <p:nvSpPr>
          <p:cNvPr id="3" name="AutoShape 2" descr="data:image/jpeg;base64,/9j/4AAQSkZJRgABAQAAAQABAAD/2wCEAAkGBhQSERUUExQWFRUUGBcYGBYYFxQYFxgYHBcXFxwYGBgXHSYeFxkjGRgUHy8gIycpLCwsFh4xNTAsNSYrLCkBCQoKDgwOGg8PGiwkHyQsLCwvLCwsLCwsKSwsLCksLCwsLCwsLCwsLCksLCwsLCwsLCwsLCwsKSwsLCwsLCwsKf/AABEIAP8AxQMBIgACEQEDEQH/xAAcAAACAgMBAQAAAAAAAAAAAAAFBgMEAAIHAQj/xABQEAABAwMDAQUFAwcJAwkJAAABAgMRAAQhBRIxQQYTIlFhBzJxgZEUQqEjUpKxwdHwCBUzYnKCk9PhVKKyFhc0NVNzdNLxJCVDRGSDs7Tj/8QAGgEAAwEBAQEAAAAAAAAAAAAAAAECBAMFBv/EAC8RAAICAgECBQIFBAMAAAAAAAABAhEDITESQQQTIlHwkeEyYXGx8RSBocEFI1L/2gAMAwEAAhEDEQA/AK2g2IQTuVIph75mMRSjcAtpwZqvZvqWqJr4twc7lZlCeq/lF7RxVuz0OExTDpXZTY33j3MSluYUr1Jjwj5T8Kvvauy2YSlKRJ8zMGJEQM9CTxzFQ20qHQpDsoSJg59Kjc7PKbyQY9QRTavXkAAqWkJH3QCVD0gEiIHTy5qK37Wp3yg7gcYCAnylWZURxHp05pdT9wpC2lrptqnqN4WeBNPV82y8k4SlY5UkBIM4yPOaX9d0ktNhahuSRIUOD+4+lJc+4UCrd8OokiDXhcTEVrYaghaCkYoVeXMEirUG5UII6ew2le40a2trzIpFN4ZiaOWRCRKlVWXG1tsC5f3CwsBBxVvUL9aWQRzQfULvb4gZqn/yikQaUccpJNIC/ZvqdSSocV4nVTlI6VFaa0kCPOtFXKZkU+jbtATsOLUCCKEk92vHJq45eq+7VS/fBINdccXf6iLPfLI5qibtc9a3Zdzzir7akhXuzT/B2AGd+vrNTsrJoqpQKgnYc+lV7y1KDhNLzE9UBIm7KYii9o/uAnmlVd4RzW7erEVEsLa0Mabu/CCBWUtOanuyaypWFgXHLBQaAOTTH2Q7OQnv1EBLZBkpmSMwB+/0pb0S7W4qFj4V03Wot2m2UjIAA5gqJAJV8SZ68U5dSu+3+xpdwJqmvLVuM+AlUHJBTEiZE8EYI5MzS47fb3dyNxQQfHOeIlIOeZz615d3IWSlSiEkqwQAABIG7qZM+maBpQXBvQ4negwCVEQAYnb7oHIAohC9sTYWt7tlDKlrI3SfyZVHBAhSdwUCc5+HSquhvh/chTm1fhLZGRz4gdsnyjB+VKjWrKafLhUgwvKSlCgRMwUnwkGBOaY9Z1a1ZudtsklDiSSCNoClxKREeEARyeTWyXhnFUttjoYdK1buVuJcJ3IKkZTKJyOZG2Y5ps0rWkOpLTqSUKBBCoieMEdev7ea5s/qjqMONNqRMyCsgRyD4jxGaZNN1LehJ2bMJONoISIBjPXp8RjIrFODh6kCZV7SdnRZuEpJKVjckny8viKTbi6kmupa1pQft3VBQJSN2STJHhxOIKQDjrXHrhW1RBrT4ZdbbAsJXmavuvbwBNCELq7bNlRgVpnFciLV47DcTNAlKNMitDWRJqK27PlSoiox5YQT2ADbdNXGXScU2f8AI1G3nNR2nZkJVJMgVEvFY2gKFppTqhxUV7pKhzmmt1K4hvFVtP0V1wndWRZ3dgAdL0hThAyB5096L2db27lGAMepPp6T14+dXEae3aoSCEl1eYM7UJgklQHw45yPWhOoXxKd+4gpjwp8IgzgQZlUDPQA/GlOUpvY+AvNqOESoYg71Z6iU+FJz18sgVq4m2Wk7myOMbj5mDJgcZieopKvNWiNykhQkqSPEAmcJ3KMzPTE5+NaWepBahueSkRlS0wMJ5jjcfIiq8p1dBY0XfYxt+S2odYBxx0nj9h9KRtZ7PuMKIIIjkeVOFnd7QChwFBMyBEeQUCJgZMgwBHSjy2kXbYCvfgwVCDg8E9esfh5U4zlDgDjsGso7q2lbHCIrytSypqxBPQGllxIAiSM+WeacO02pIKkmVSQlyYIwrpMYylHJxNA9L1xkKERNFtau0pZRuUO8WgLCclJggRIEJ8JMetYHbtDXAjalqBOCQFFUGE9CBieeZz8KV39MkjxgBQG3dIBCfu5+X0pr1BtLsj3VhRGRJ69fhEf2aUNYsvGfEDuHPnGOOhivR8I1wnQI81RTbNqG4CnVKncAjwieAeYk1Rtrowle3vFIMEGYCTwPXgnmom3yjASFgiCCmT1jJyDFRpQsErCSAZ+A6fQT+NepGFRp/X9f2LocLxxLgaKk9392MxBBzjmAEjiiFjeJBBQrahPhIzMAHPr1n5UqaWVLO0ncIPJJiMwn04o7owg7em2TPT49evHpXl58aiqvg5s6f2WY70J3AbSEgj8fnnmuR9qrDublxH5q1J+hIrqfZtxxSdrR2vASAR6wPQEgZpI7YaM4q4cWfESpUqHXPNZvCTUJbGKTIJpk0ayWJO2quladCpI4onba8oPbNuJitGfI53GIjRjXXO92EYmmhlwYMZIrVOiJUQuOatFpKM+VebklGVUqAqrc2zumomWzPhkpOarudokKUUqHB+dRar2k7kJ2DmhY5N1QFXVNbW05tAgU1dkb1biStWABIxOeBgc+Ip+tBG7xu4blQE009kVNpacKiAAicmBhQzJ4g7avWo1TGij2qvA4sqCpCY8c8mOBGIkZnpStbrX+UdO3wpkJmM58SgMRHn64ot2guECUpxGAQTkKJM567VARycH0CzcWjgJ2kYTEbvDPiC935wHOeSa7Y43yJkumNfblkbkoWkTuCSSZUfElJ6+7maLosrG1lCne8fV7v3U+Z3JBO1YMYJgyKR7bXnLfcpmJV4ZCUk+kHpic+tWeyL7DlzFwVSqSFbo8XoZ5niOv0re8LSb7DoZrZwJvFQtKklSoXCkbSQJgExjd55AM04faG2VJIUEyCtWT1gzBP8AV4A69YpAutQDF28lxDhKFHuwrwkBIASSR7x27TOZnrRLT9UStQW5MqjbEQUjByMhQ/UKx5IPkQ36roPeBC0p5B3CeDgmJzGY+VZRC1eBETAABAGOSfOMAggdcVlZWkM472ZVuO5Rwmnm1eRcp3oIJaSAptW3xtyJKScBSZ+lcs0TVNkpPBpm0W9DLgcSoDz646gjqCMR616HicNTbf8AYHphrWdBKFrP5u1RPG4Seg4Eg0q3WnqUFDbwTIIyJ/V0PlzXQ39YavFyhC0OACXGyFSgA7klP5vXgn9VArvSCtRSlSHEgkbgfu9EkydsK+WK4wm8b5AQXtP9M9J4x8cg9KIWzhV4NqUJODtE5jMeQ5oy7pigrbthRz5z8j4SY/NzVdOlBKoVEgEgKxP94mK1vOpLYFfTbcJVA8RyAoDMdcAYmjWmtpQQIKlGQE44OE5OJmefSoLVjaASDK/dERjIxj1jFMuj6WEIlZ2uqJSgHBbxyZ4gQZ6DjJrHlnYhg0hXcWrj4CkqSSMxKjECPQGfpSNpWrqeeKVZEnmmDWe0YDQZ3laUCNxABVAjdA/DrSg1qiUKlPU1zjFNNJDY6Nae2kzFDrsMJXuAEih73abakRmaF6td7iCOTUQxSb2IP3HabEChi9fM+lZZ6UgJBcPNbX2ioKSps8dKtRxp0wBrxSpW6alvCh1IE8UMWgzFeBs1q8tad8AFrR1LadoPNPvZ23Q7bulQBDbS8RzuH48fjXL2rZRVium9gAClbS8haCk/Dn9lcMkF1LfI1yCdbW2+rwp98JIBgQCmPqFbgZpXuFCHCqd6VED4dSPlM/CnHWtN2rchITuCYEBOQVLUkDgHCT/6GlR64QFKWpIMwcCevUcEx8sU8Yhd1i67ttLaTMgqIKfPjJ9I4xj1oDaObVJVxB6zH4Ucv0blpS4YCYzgfkyon5cg+mPKoX9BR3gQheTwFf8Am6zyMV7GKcIRp9y00FvsgdQ26HNxIQkwTuSvcMeL0znzPpRW1BGzcoKMlJA8XSRI+o+UVU0fTywJUoRuUYUlW0gJA6Tidpz0ohYtISVKCioSFGAEgT7qYVk8q44E/GvNySvSdrsQx5tbxISe82wVKKRAMcTECI448qyotGJUiSU/m8FXE+RxyPnI6VlYWmBwVbRSYPIq8zZuqEgKiiFxag3Imjr+rJb8ASMV7mTxLpdKtsvqB/ZF5xt4Ekp2+pFOqe0Ns44UuoQUr98hISskcK3AjM0qJvE+9xNU7/Tio7knFYpf9k7loR0cN2z8HeTt90qkLSIgELT73zqmnSUsvlQWHhGF729wJmfCcfiOaS2L3uWj4s0EOsOyfGc0oeGlO6A6kDbIUHZdK+oPdnPUgydnyOKFdpu142hLaUp2zAGTnJlRyST1pERrLnnUDtyVmSa6w8G79XAF651ZS+TVfvjUCasM25VwK19MYIRYbujGavaa0p1xPxr2z7POKI8JzTzoXZotMkx4iPLisWXJGvTyFAa90RTigEuDHSren6UEHK8xETU7XZW4Du4EkTMY4+dEL/RSYgwoYMERPME8AxBrHJSquwUKWpadtWfI1XTb05X2hFxEAEqTExn9VL15pS2+RNNSdUxUVmmo4op2TcW06dypSTweM8/higpuI5rdq/g0NSoBt1i2cC0tLO9slDjbiiZCROJ6qAmc8p8qVr5glxSEjkEwTABlIkYzn9Rp37O6yH2+7KhwYBA8uRPCvwPFA9W0h0GXMbcbjEER9/6HyzVR1sbEvV7UQjCZg/Xd68+X0qmu2J8RP5UwBBMiAEkEESCcelMF3YxjEiep6gQIOBkH8KHLbC1bSR4cHA4nEKHrP4Vshk0BtZXREgguQI3KJgDA6SDH6gKLaXaDckSo88ZMRtMHzk/VRqg1ZEDJTEyQCZ6Yn0E+fyxTJo1kFeJJ4JO4TMZMz0HXpEfCs+RrsIL27ZYQBgzjAgYA4gesf3ayo1shMBzw4TtRuPhED6E8xWVjfIzjwfVv3TmmrTbEPo3LHFCLXT5UJojda2WiEJwBXr5X1tKHIza/01KkQg5FB2GHidommK0X3okY86l1F8NI8PJ61whklH00ABPZ11XJqrd6ItvkV652nWDGZo3pWql5JSsTWhyzY1b4AVu6rZLdELu1hRit7Gy3qArq8qqwNtH0ZTqgADXQdM7NMs5c5xAzzIHPlJrW0sAwykgwpXXqkRwPXnPSqF1quDJmVEST73UDd8SfofngnOU2HAxDU0MnG1MTBMZwPdHzHn+2tnNfJxEmUwJjJUBzmDmflSmbyQTMECArqJjzmJ5re81SEygEEj0AEYn1/j0pJBYyXerrOAr4ge8fUEwCPOhb2p94FAkBMxzA+e0gqPyigF7fbE+FZ3iAZBjJz4sQBjFCzqxkkkcGJndJ429AcziKtY3IQ72d84lJU2JQMEyRJ8lDMx8+aJW2rpcSQU4EEpVB5GQIAx6j0nrSRa6shDY77fJnBK4UJ8sJVnrnj4VbeuEtpQtIKA4AAT7qhExzjpyPPNS8bQDBrPZ9t1JW2YI5H7j1/jmkC/YU0qDTbperQSCDBiBJKTJAifUE1c1fS2rhvwe+kZGJ+Prjyoh6WMRtP1dTSgQcV0lOuoftCXJkAJBHvQQcz5iM+lINl2VcU5BGJ+Zp4sNLS0g7oKUxA6KV5HzAOMc58qrIk36QQuahbLWTtkgcSCQfp1Ex9KAOsPhSj3TpSjn3cKA8+SP3+tdDd1MGPAmROd0wRwEo5M5wBUSL9KRuKfek+7EK+eN08x+FEH0iEzTLR1wgLQpIkAykk/A+mRj4052KChsqAUVY2gz4TuV4iOpgRniR61OzrSSTCZjrG08SDyJHPnRC31lO0DbuHmUzI+USevzqZJSA5d2i1R4vK3SDJ+c5msro72i27sKUNh8gUkfLdBHT6isrpGaSrpQ6EdNpmRiorzQEuZnNXbvU20SBmOv8dKHNa54sZ+eKmKktoZIhotI2pqut0LSQeaJ2+qocJCuvlz88VT1bThG5CgofQj0I6UJb2FC+7pgJorYshpMzmhCnyK8+0nzrVKMpKmxF553cZov2ZbBck8DJ+AyfwpYL1MfZJ4FRSrCSDJ9INRkhURoYtcu/GcRkAH+rg/IST9KC3ayAEcSqJ6+p9MzVq+SUqiZ2JieRuyRz05H0oM84oKChkjzyOJj8DXCKtgy6lwkBI6AEg4iIBz1GTj8a1v35XAOAB8jmcH+sR9TUDVyFKCiY3Ag4wJHAPnEH5Vo5BAjggcZIGTJ+pq6ED9WcIUSqFE/QZiPXgefNSXi2w2hagUwmMiTvnMgwPdMz8KgQkhQgoIAgzlMczn6/Oq98h1U7wCOAryHPTgxj51pjFaQGmivJdeQ06fyajG45Ugeac4zHmKab7s8q1adQtXeAQWuTt5JPI2nA8xmgWmWgaaVuQCvJCt0RHHxg/wAZqe17QrcS227DhVKSeVAEkGSZgxjiqyPqvp4Q2GdE7RAgInaREK8IHznHX0nPWr1vrikuhIOVQR7qsYIkj5xyaSrxhKHkBIJR0iCeM072yUJW2oR4R44KTiJCSQYgGPrXCcEqa7iGdV+kNzAlR2jZtn+sSfr9M0D1LUPDtSYCAEwVACABwIknIE+px1rbVdWQTDfvEKggY4EzxPTPqfmsvXUKG8yEkAngEiZx+bNRLegLV5qpgCMg55AyOpEQnOBH1qn/AD3CdhJI6TwD5mc/IUPvroqIcgkTJHAkdZ68dKj01St+9CUpBPvL4wRMbuT/AKxVLEqtgGmtWR3eVrnMQcD1PpxyM1a0zV04O+Qeh2gTHvY69Y60p3xUh1WB5hUzM9fIj0NSabqkLG4HnPB6jGQcenkap4NWgoflaqQElJgER64J5hOfj1rKGMlBQCRunMbd+2YxPI6enlWVl6BCxqDpXEQkA/x+NbXOghCAouhKz0UeT6RQrUbpaRE+E/Mj51RN0olJknbyDNepDFKlTLoZHLttEEETIBg8+tMGl3aVjYcgjPwPX60iIZlU5zOek+Q86YdEQScdZ/AiB6ZrPlxqKtAUdatu7cI8iRQ7vKKdp7jc4oxEk0CC604o3EKLJcoloV+ELzwaC95UtsvxD41U8dxaFQ/35QVL2qwQkwQRkj6HAifOhNy3gEdcz59ePgKu2upoMJI6bT6jn8Dn6+dbXVvBgjaBBSsTBGP9K85LuOiiw3keZ8QJxE5HNSFkgHHqIHWCSPjIqa4YAB24KckxJHqflIr0Ml1EpwodJwfLn9vnFVyKgTeMgTA2njnocjHlx9ar9/kDcRHzz1InkRGD5/Cib7BUkEJxmQRJkenQDPFU/sxkKEzHEGPjByPP1ron7gRuLWExiUxySZP8fSaH29kVnd4fKZgcTxzx1q0beSZBJ5xPX6dJqzbMwqU5jziT8J4q1LpWgKN2VpUkpMltOFDOJ4k06dnWwtBdWlMefQ4j9eYpeFuouAhJHx4/CmVCii3UgJMhQMdeQenOUqFS2nQFfVT495MKIAx0yCcdeD8qW7wmYIz+2f8A0ovqjsz18JHygR8MRQN5X35EwSBzGOamK2ImcUVJKSmNviAzBjMnrQu6Q6pvduBEjwCJBVxjmp1uOqQD4iZifMETBrSwtlF5W5U7QYAPJkYAPMQZrvBdO9aGDk3q4IKlDpBynygijVjobvdB/CkkghImcZn64xQq8aX3ikJHWDgecz+NEdAuVocCCTtIkZ4AIOAehArrk/DcaGy+9qCknaRlPr6k+de1q+2C6srkyRBAx5wPQYr2sVR9iSjdWXIUMfjQ1VnBETwZHpR+wv0LJ3q54x+6o1W25XhmOhJArvGco6LB7NsVAYgDAp67FdlX7g/k0AxyT4UIHTcc85wJNDbRhsKQhI3LUpKUpEZUohIH1Ir6F0bSkWrCW0wAkSpXEn7yj/GBA6V0x4/Ne+Ckjmi/YGl07nrxe45httIAPxUTP0FA9d/k9voSVWtwl4j/AOG4nu1H0CwSkn47R61vrnt8uF3JRYttBpJgLcStSlgH3oCkhKT0GT+oO/Y32pNXCVJu1ssOIAJUVhDawZ93vDgjqJPI+WxeXF9A9Hz3Y6GtV43aOBTTi3kMq3JMoKlpRJTiYmec+ddYa/k7KBB+3DH/ANOf82ivbZuyuL/T7lh5hx0XLKF9242tRSHEqSSEknBBE/1gPKuk6tdFph1xMShtahPEpSSJ9JFNJO0CRy5z2DqJn7aAf+4P+bRSy9kzjaQn7YCB07n/APpXPk+3/UiJ7u2/w3P82tT/AChNQ/Mtf8Nz/Nrn5OL2/cNDnoHs9F239oQ+EblOoKS2VJPduLan3xyUE/Oi1v7JtnFxHMpDZ2knrBXir3sefK9IYWYla7hRjiTcukx9aUfaZ7XLzT79VuylgoShtUrQtSpUJOQsD8Ka8PjXYdIK/wDM6pElFzuJk7VohJnPIJIM9RSy92LdFy2w4hKFKUlIVG5O0mNyCI3AeUg+cUweyj2sv6lcLt7hpsKDZcStsKSISpKSlSVKV+eIIPTim3txA+xr4UL22CfXevaofokn+6KiXhoPaFSFRz2KY8N0B6dzI/8AyTHpNLXa7sOqyU0jvUFLgJCinZlJyIlXQpM45rtuoX6WWlOrwlAlR8hIBPy5pA9vFipWmh5HLDqCT/UX+TP+8Wz8qJ+Gg4+lbBxQn9mNHRdXKWAsbgCremTG0ckCMTAj1p7c9mB2kJuACqDPdSJgA439YpN/k66aVLurpUmAhlJ9Se8X+pr612e1vkuFwJz3a9iv7W1Kj/xAfKnj8PFL1AkcC7Rdi3Gr0Wrai+8pKCCEbCQQR+cRAAyScCmXTPYWtQCri4CCRlDaN/T89RHX+rT9p9kn+c7p0wVhm3QPMJPeE/UpT+jVP2j6nfMMIVYoKjuPeKSgOLSmMbUGZBMyYMQPOlHDBXJi6UKuqewuUDuLopKZgLQCk/NJG36GuOdqezVxYvlu5RsX7wUkylaZ95Cuo/EdQK6v2M9sK0OKRqLgKIO1zuocSuRCVIbHBBOYEbec1B7W+1mn6haJSyve+24CiW3EwCClY3KSAB7pj+qKpeWla0GjmzW6CoHaTCgdoMjyiMxUDsd7ukwmI8h8uflUL7qikAiAIzmcevTpWBPhkyCqSM4jp+2sijWyA01q5knaMxzPTr6f6VlBE3gAG4kY8qyoeH8hUB21kcVZbvHBwTV1jSpq4jSK1yywfY6Fn2fuKVqtmVnH2hv6zj8Yr6X7Y7v5vu9nvfZn9vx7pUV822FoWnEOIwptSVpPkpJCh+IFfTOi6s3d26HUQUrTlPMHhSFeoMiumGalaQ0fKPZ+zG7PoK+gXfYnpyhBS9/iqpY1f2LvNvFVoUKaJlKVKKVIH5pxBA4BmfSnLsT2NuLdZeurlbiyCEt966tCZiVHcfEroMYzz0iCl1vqQJCzrnsys9PXZPW4cC/t1qjxOKUILknB+Arqzq0hJKiAkAkk8AAZmekUt9u0Sm09L61P++aPalbFxlxAgFaFpBPElJGfrWhcsYCHbHSuPtVn8O8Z/fQztf2k05VhdhD9qVqt3gkBbW4qLagAIzJMRXOz/J8vJnv7f6u/5dT3HsHvVI2h62z1Knv8uocpapCtj77FP+pbb4v/AP7DtFNd9nFhePF64tw44QAVd48nAwBCFgfhVb2U6cq30xtlRBUy7dNqKZglF08kkSAYkVxz24ai6jVlpQ64kd01hK1ge6egNdewzuvZ3sVZ2O42rCWiuNypWpRA6blkkD0mK51297QXK9b062caLVui5aWgyFd8reE75GBtBI28jcSeRAj2Adq31XTtq46txtTRcSFqUratKkg7So4BSoyP6oroftHsUqc0xyPE3qFuAfJK9wI+ZCPpQAR9o/8A1Te/+Hd/4TVO1X/O2hicqubYpPo6ElJ+jqfwq57R/wDqm9/8O7/wmk3+Tzq5XYusK5YdlP8AYcE/8aXPrQMM+x7TBaaM0tfh7zfcLJ6A8H/DSis9jWqG5snn1cvXdw58NxSY+QIHyq/7Tr5NvpT6QQjvEhhMYjf4SB5Qjf8AShPsKtS3phSf+3d/Uil1K+kRB2u7SOWWpl1A3gtIC2zgKTJ4VGCDwc/jR/R/adYvwC73Kz9x7wR/e9w/I1OLe0ub24adZbW60lpXiSkq7taIET03JV9R50r+0T2bLcCF2DaE7QUraTsRuzIUN3hkZBBjpXFqcLa2vYNj7d6ZbXSPyjbTyTwSlCx8j0+Vcj9pnstbtWzdWspaSR3rRJVtBIG5BOdskSDMTIMUS9m/Yi/trsOOS0yN25JWk7wUkBOxJIwogyeIxTl7S7sI0y5nlaNiR5qUQBHn1PyNN+uDclQuUfM9xebY2pBT5z5+cVjNitSySuIMc7o64q+rTpVJHSZ6Z/1z86JW7IbTPO3j1VJ/Dj/WKx9VLRBEjSt/IP49c+leVaVdDzVHoQB61lcwKaSBXpfqqt6o+9pll/v6L9mu2T9isqZUClXvNqyhXqRyD6jNLjKypSUjlRAGYyTAz0zRRzSnwCQZSATuKijAmcLg4g/xMS59L5BUdRtPbeyR+Ut3Eq/qKQof7200J1/2xOOjbbo7lMiVlQKyJ4EYRPnk/Cufuae8FJBUBuJA8cwQFYMce4sfFJqVzSbhM5lIKhu348MycmcQZro/FPix2vce9a9q6bgND7OU90809/SAzsVO33BE+dFD7bE/7Kf8Yf8Akrlrtk+nnkFKSAsEhSo2pOeTM/AHyNSixdlCdwle4+8cJASdxPkdw9aX9S+bC17nS/8AnuH+yn/GH+XUDvt2j/5Mn/74/wAukBWkv5jIAmd3oD545ECpm9GeOCP970nOcU/6t/8Apf4DXuHdK9uotW1INmVS6+7Pfgf0r7j0f0Z43xPWJxXOO33awajeKuQ33W5KE7CsL90RMwOfhVy8YUeFK+poJeIWn7yv0lfvrTDM3phou9hO13823qLnZ3gSlaVI3bdwUmPegxB2njpXQNY9v7dwlAVYqHdvMvJPfjltxK4/ouoBT865Iq6X+er9JX761+1r/PV+kr99aLZSo612k9vybu0ft/sZR3zam93fhW3cImO7E/WgHs97cnTFF0N96laChSAvZncFBUweII4+8aQ/ta/z1fpK/fTZ2B0V/UH0W7aiJ3qWsqPgQnYCqJlRlQAHmocCSOeTqdNA0mH+2ftGe1vuLZi1WgpWVFCVd6pZjaDAQICQVyT+d0inHR+0Vxodq2zc2k94pSgvvkAfdlPhSrIx160Wvu0Gndn20sI8dwvbIJ3OGfvvLjwI6hIHwTya5z7Ye1q3LpCEXSH20ICgWYCApRMjwkyoJCOVK+UkUTT5XJPc17Q9t1uakL9hRt3AhKI3BaSBMhWAFJOMEdAeYIbrf+UCGwBc2pJ/PZWCk/3FwU/pGuN/zkpQwpXzJzU9xdqUySVKBHGTXGM8kXsWvc7fc+3NAQlaLG6haSpKnE7EKSPvBQCtyfUYpK1r2iG/cHeEBI91tJ8I9fMn1P4UydlNR/nrRlWyHe7vbRsJQtJUgkd2UpJODsWmWl9JG782oPbDpSUs2DyWg0oyhaUpCYlCVBKgMHaQoDyk12yKVXY2JwQAoQPCJIngGRA+QE/SqdxddMZ/Hyn93WvHrsBpM+R8sZj68iha3Ik/T09fj+qayMhkqn8nn6fj86yhZvtvHXOeayn5TEXS5Xm+qxXWJVS6RlxiNwJEgEEjzE5E+vFXXdUR1aUTKZl5yCAciPIjcPTdiqNucjE548/SiLlm2oj8m8nI3QJABTIjBMmQfgaEBorWWCZ+zqBBkQ+sdT1IkHNZ/O7cpIaUImR3y4JjCsQQoKk8/eNaOWCJEMv/AHTmMpkTwPLHxqRFsyfuPDxbTwYV5cTPpzVMDdOqNFJSWVFJO4fllzO0JEmPFHij+0a9TqTWCWl7gPe75ckxBPGJPl8K0atkgJJbdIJkkD7ueI+X0qT7K0Z/Jv4icJxJ/dUUBKjWGcfkV/464jHSOsGRWr2o7lSjcgeRWpWepkxUCLNAUrch6MRAEjEnd8iD8xU1pboCjubeI6AJzwOfnNJxGahVR3VsFiiCWUdG3iJI9QfDAx5CfqKlatm8koeIkxgcCBBP9rcMUUMSLyx20PUmK6M7pTSwZbe+AGefOPjz++gLugJK/wCheiDM/nRggjpWnHkrTBaFSjPZu9daftyy6tlanNm9BhQCihJ9Dg8HFEHtFtUyIeBjG7aOhicecfj6VXtdNUlxlbQ7wodCgiYKiFIhM9JIA+ddPNi2kUnydGv/AGV269QDLrupFx1wg3LjKO5Wru1OmHj7xhJHHIPlQ8ezq0T3LVy++m5uG+9QlpnvUtNkkJU6EyozGdsQfqbGoX+qsaoNSesbgMhyRbl4qbSVNFkeJIITlUyUjJjrRXR7nUJQ45pK3bqyHdIeFwpqG8LS24lBh/aCMAn1EzXSSQmA7X2RLULFSO9Wl9a03CkpG1kJcCNw3AEAjcfEJxUl92I0zurtarm7CbBxLT0NNTvU4Wxt/OG4elErx7Vbhdk+1YPBFu669tD6QHg48HdqpjbEFOQeeBxSje61cqsdTdNmoMX9ylRe3ja0tLvebI2yvJ27sCfpUqMeRJIJ+yxp1xDw01CReW6ipNw6sJQq3XgMqbAO9SlJKs4BA8QgA9B7VvNXKtOt7x0MuAFx4uJKE7wztKZkIytSohRHh69ePaV2U1iyU3csMXDJWUISoQCStQSlK0E4SpRSIWImK6vY9udTaZ/966aFNDaFOgoAyQkbmyVAkkjiBmrlwUcp1TalxSUHe2grCF9FBKiAofr+dCi7tiOk/wAfGjnaS+bffccYaDLalHY0IG2BHAwJUFGBjxUvOZ9BxHrWBLZzNVtCZBP4ftrK9bTjz+VZV2I0GamDdQd5FY5d0NN8DJk3MKGSMjI5GeR60Q+1oCpC7iCFGYg9Eg8cbQr9GOlAEP8AjBnbkZGSM8gdYo2jUUkGbtfinBQecRPPkPw8q6qFIKL6V8y5cACNpIMx4SmfIbj+I68wOXCQoQt+JlXhgyCkCMcx+MD1qRm8TCf/AGkkAp5RgBPiB9QFCI9Kgf1BIIH2hUHnwCQkQkAYP3VLxxGOueaVsD22uU7TK3x4RIAxznJ4HiPP53rVtpaQTuW/uCgAQDJGVZHMydw+Pzocq/SoEG5UpMKwW+cmBxieZ6TU6bxJH/SFSTJ8HXaBP7PgKcogWXbhv/tX85PhyTjnGRAT/Az5aX0gla3yozBTgGeP2k/2/jMK78SD9pX4ZUPBwrb8OpKhPzrEvhJSBcnb5hOUwDtmOenwk/GlWgCDDqRuPeP4k8EEnjmI6J+noJktXkxlbwOJSJyZEkY6K3HPpnOK4vB/tSiZEHZ+8Ygwa8+1iRL5MSmdswkFQBHoQE+uTXJjCVrcwffdjG3E4ieo5ndn0nrWt6tMf0j4B5+MAfsH0FRN3sbYfVyMhPA8MxI6QD/cHpU7i0LHieUocxtziR8sR+l6ZLGLV+80JKlOqVBCZjJzEnoJr3s/dnvmCYSA6kk9ICmzJ+Ve69p7fKHCo4xtIHJnJ6wB9fSvdCaCShawClCiog8EDZIPpFW2um+4LudhuNQtra8vrtd6y43coCEW6HN5KiG0hS0jwpA2qz5KOauaj2htnrj/AKVZPMpe3ELeLDzAKEyu3eQr8rPiMCDJifJL1Ds02sOtJQO8dc7xkgZDKV24IT6Q6r9GtbXsww/35Tbja+660ytKPCwlpCkhyR7u51Jz1xWZf8hCra18+/0YrG3Wb2zebYDT9g6lCFDdeXLiHcqwSEZJPJKs1XS/YKt/5tN4kN/ZSgqSElgPyHu/Du4AkLGB8ppM0rTGFNNNdy0H1IXvbuUutvOKz4mH8gJEGIB46UZtdAYFzbpJaB7hMsFJ3KVsVK5Hh5/4aJePjB/h+L5zwFhpnWbPvu+uruzKiq323Ns+tl19SVohN1bBRTsEEErMAeXQJ2nsba5fcU3c6Q2HXtweTdOqeIkmVoPgziYwK5LrbG1w+uR8DmhqVQa9RPriVyhv1JvxgJ8WVAke6YMbh8cH5ihz6Oc85+frVzSrwLRESRkDzxkfH91e3bcx5+XX5jrWJ6ZLBClEdOayrSCDOfr/AK1lX1fkIoqbJrVVqetWiYqL7YODj1q05dgPGbRQUCnlJBE+YMjHWiBef6pSf7qfT90/GfMzRa1EBQ3ZTInzicx6xTKbW0XlD6o4koOTkTxgY3fAxyK55Ms4cr/A/wBSgNWf6pT+iPpVRy9d8PgT4Vbh4RzJOc5GTV26trQkQ+pMmMp4+JIAjH+8J4qq3YWwKt1xgLUlMAKkAA7sdMkcZjpOCOTvv6MNfP4PE6o/wQmM/dHXdxBx7xjy6RVgX7qveSnp0HQyOD/Ax0EaGytgoDvVKSQqVBJG0424Ik9SfhU7Gn2oKZuCeN3gI+IBiR8Y/fSlltd/owtfP4PHb94mYSMzhIHRSeOIhSq2OruxAQgc8JH4TxA8vjzmtE21qe8CnyNqQWzsUdytiypJgYhQQJ9fjEqbKwU2k/aXEL7sFQKCoFzZJSDtG2FgjrIIz1q4xk1Y9fH9jG9ScknamVROB0nAEwOenyirA1N0/dTzMbRE+gnA9OOPIRHZafZKQjddKStQTuHdkhKinIJMCArEz1BkZq5e6XZoACLgqXuSlQCdwgqO5QUAAqE7Rjkp9YESi1uw18f2KiipSpIyfLAqZDR8q3Ra2/R4/NBxz6fx5VC7tCyEGU9CeePgKzqVv7DtfP4PLtnGU1lmEK2oUS2hRhSyndtBUgFUSJABnnpXl2mU0KtXYUhMEyoiByfcgAdTMV0S2O1To6Jc9kNQbdWr7SEqZU3a2qtiSLjvQFAI6JSEwpSjujarnbVJzsI+4pCbfU0PuWLjbbiENqR3ALoSVJnD4SqST12nPSrWq9pH0jTy20+V6YFLdStKojwxuAkpT3YKZUBAVXi+17NqFv2NndJev1g7noLX9LvU2xsEublSnzEjyitMIYlwl9PnuTwR2OlX6n763+3kfZCJX3SJUXF7Ts6tZzANW77sq8yXlt6gh+409sBxJYU2UNxgBSgULO0nznzmpHe1zAcu3GLO9FzcqZNyhaQUspC0qO1KRuBVkDfGVDjipu0PbV9SL77SzcJt30p+zIdaCO6cEESTGNwmATxUyxYqfpX0Fo5L2iX4x8B+qg1GNc059IDrjDqG1nwrW2tKFTnwqUADjyoPWnGqiUie0uy2qRTVb3CXgFRkECf46UnUYs3ilCSDXPNHViYXu9NTOTHzivKojtCpOJrK49Eu1iNHLeRVF2xUKsN6l06VZfvUhODQnOLoQJtGlF1ASAVFaQkKjaTuEAziCeZp+bt9Q2/0LBQSsAH3UwSoq2qjaOckdYOTXOnFyazea0SxRn+JF1Y83VvepUhCmbcmHVJB8ZAQ6N2CSRklPHC1ExBKben9nLwTLdrO9SvEMgkpISFDhMlUTjByQUzzsTV7T1QaiWLHGPAmPulNXEvlDTIU33aVMrSuVKQlZ3JCYGd6znmQB619Psbra42GmQGFbVlcpEjcZ5hQhRyOQoRINLpJPPp+GB9BH0qtdOHznj8BA+gxWeoySi0SNrum3YdXsQylSmg4W/EfCHVoiRCSfGf6sQBxW9r2eu+9VLNvJQkbR4RCSACkgQD45zmEjHuyg95mrTT/AK10eOCXADu3pV1BUWrWEArVgEJHdjw+E+KRmM++fWJLPS7tSt6QwCtDakAkzAiAM+HCycn7mMwCnIMitSK49GP2AebXSbgNBKW2QUpSDPiVwIUCBERJ8JVJBia11C0uUtKUttqBElEFSZM/dOANvPAmk5mraBXNwhekNDWe2bqiVFtoqMGdqpGQYB3SBg/pHzpLYTtubb/v0f8AG3Re3OKA6y1Ko867wfqTY7O6qvGHrzVmGmlB4slJdLu5DhU2gAJQcJ5Tx5Gpn7a3eAs2nmlmwctVtIAIWnulhLpUojaoqBPBOa4DcnakJT0qm1drH3ZBrspOW0gs+j7m5YdcvngUpeQUMOARC0peCm3PjtKkn+z6CqGuXrzL+oLvLhkWLjey3Q64lYLx2bCGxKglKtxOPWMSOGWV2VDafh8qDXTW1ak+RNXCVumCdnf+1li7d2tyl1f2db5YSgpu237O7WVJCQ0hzxs5j3QmOTMVwTU9PUw84yuN7S1IVtMiUmDB6iq1ZXYoyr9i8nbtPPSqFStWyle6kmpmk1sTLbtkZrK0XdPIwZHxFZXJKf5E0ypNelZrAipG2a6toqzRLRNZ3Zq4PCKjDs1PW2KyNKYGams3INeXVVkKg0q6kLkOoXioXxVZm5qVTk1m6GmIqupivG69c5qRlNd70BethipSmo21RW5XWR8gboq0k1UQasoqWNFq3coTqrniB8jRJpNB9WqobaBm162CJTkHj41QQ6qfI8V7Z6kUDaRuT5VaRfNHJkHyia0VKOqsKJrZASSo8daCXLu5aleZNWbzUCqQnCT9TVKumKDW2NI8rK9ryuxRPZMhSwDxyfhRR7UYwMJGIFC7H30z1xVm4tTuNcJpOWyHyX29SAEe98RxWVTYtFGTXtcXGK7iP//Z">
            <a:hlinkClick r:id="rId2"/>
          </p:cNvPr>
          <p:cNvSpPr>
            <a:spLocks noChangeAspect="1" noChangeArrowheads="1"/>
          </p:cNvSpPr>
          <p:nvPr/>
        </p:nvSpPr>
        <p:spPr bwMode="auto">
          <a:xfrm>
            <a:off x="28575" y="-2324100"/>
            <a:ext cx="3743325" cy="48482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413" y="1752600"/>
            <a:ext cx="3460187" cy="44789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5943600" y="6231523"/>
            <a:ext cx="2819400" cy="338554"/>
          </a:xfrm>
          <a:prstGeom prst="rect">
            <a:avLst/>
          </a:prstGeom>
          <a:noFill/>
        </p:spPr>
        <p:txBody>
          <a:bodyPr wrap="square" rtlCol="0">
            <a:spAutoFit/>
          </a:bodyPr>
          <a:lstStyle/>
          <a:p>
            <a:r>
              <a:rPr lang="en-US" sz="1600" dirty="0" smtClean="0"/>
              <a:t>Source:  ericaglasier.com</a:t>
            </a:r>
            <a:endParaRPr lang="en-US" sz="1600" dirty="0"/>
          </a:p>
        </p:txBody>
      </p:sp>
    </p:spTree>
    <p:extLst>
      <p:ext uri="{BB962C8B-B14F-4D97-AF65-F5344CB8AC3E}">
        <p14:creationId xmlns:p14="http://schemas.microsoft.com/office/powerpoint/2010/main" val="291832256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5450" y="407988"/>
            <a:ext cx="8261350" cy="1039812"/>
          </a:xfrm>
        </p:spPr>
        <p:txBody>
          <a:bodyPr>
            <a:normAutofit fontScale="90000"/>
          </a:bodyPr>
          <a:lstStyle/>
          <a:p>
            <a:r>
              <a:rPr lang="en-US" b="1" dirty="0" smtClean="0"/>
              <a:t>Example of public awareness material</a:t>
            </a:r>
            <a:endParaRPr lang="en-US" b="1" dirty="0"/>
          </a:p>
        </p:txBody>
      </p:sp>
      <p:sp>
        <p:nvSpPr>
          <p:cNvPr id="3" name="AutoShape 2" descr="data:image/jpeg;base64,/9j/4AAQSkZJRgABAQAAAQABAAD/2wCEAAkGBhQSERUUExQWFRUUGBcYGBYYFxQYFxgYHBcXFxwYGBgXHSYeFxkjGRgUHy8gIycpLCwsFh4xNTAsNSYrLCkBCQoKDgwOGg8PGiwkHyQsLCwvLCwsLCwsKSwsLCksLCwsLCwsLCwsLCksLCwsLCwsLCwsLCwsKSwsLCwsLCwsKf/AABEIAP8AxQMBIgACEQEDEQH/xAAcAAACAgMBAQAAAAAAAAAAAAAFBgMEAAIHAQj/xABQEAABAwMDAQUFAwcJAwkJAAABAgMRAAQhBRIxQQYTIlFhBzJxgZEUQqEjUpKxwdHwCBUzYnKCk9PhVKKyFhc0NVNzdNLxJCVDRGSDs7Tj/8QAGgEAAwEBAQEAAAAAAAAAAAAAAAECBAMFBv/EAC8RAAICAgECBQIFBAMAAAAAAAABAhEDITESQQQTIlHwkeEyYXGx8RSBocEFI1L/2gAMAwEAAhEDEQA/AK2g2IQTuVIph75mMRSjcAtpwZqvZvqWqJr4twc7lZlCeq/lF7RxVuz0OExTDpXZTY33j3MSluYUr1Jjwj5T8Kvvauy2YSlKRJ8zMGJEQM9CTxzFQ20qHQpDsoSJg59Kjc7PKbyQY9QRTavXkAAqWkJH3QCVD0gEiIHTy5qK37Wp3yg7gcYCAnylWZURxHp05pdT9wpC2lrptqnqN4WeBNPV82y8k4SlY5UkBIM4yPOaX9d0ktNhahuSRIUOD+4+lJc+4UCrd8OokiDXhcTEVrYaghaCkYoVeXMEirUG5UII6ew2le40a2trzIpFN4ZiaOWRCRKlVWXG1tsC5f3CwsBBxVvUL9aWQRzQfULvb4gZqn/yikQaUccpJNIC/ZvqdSSocV4nVTlI6VFaa0kCPOtFXKZkU+jbtATsOLUCCKEk92vHJq45eq+7VS/fBINdccXf6iLPfLI5qibtc9a3Zdzzir7akhXuzT/B2AGd+vrNTsrJoqpQKgnYc+lV7y1KDhNLzE9UBIm7KYii9o/uAnmlVd4RzW7erEVEsLa0Mabu/CCBWUtOanuyaypWFgXHLBQaAOTTH2Q7OQnv1EBLZBkpmSMwB+/0pb0S7W4qFj4V03Wot2m2UjIAA5gqJAJV8SZ68U5dSu+3+xpdwJqmvLVuM+AlUHJBTEiZE8EYI5MzS47fb3dyNxQQfHOeIlIOeZz615d3IWSlSiEkqwQAABIG7qZM+maBpQXBvQ4negwCVEQAYnb7oHIAohC9sTYWt7tlDKlrI3SfyZVHBAhSdwUCc5+HSquhvh/chTm1fhLZGRz4gdsnyjB+VKjWrKafLhUgwvKSlCgRMwUnwkGBOaY9Z1a1ZudtsklDiSSCNoClxKREeEARyeTWyXhnFUttjoYdK1buVuJcJ3IKkZTKJyOZG2Y5ps0rWkOpLTqSUKBBCoieMEdev7ea5s/qjqMONNqRMyCsgRyD4jxGaZNN1LehJ2bMJONoISIBjPXp8RjIrFODh6kCZV7SdnRZuEpJKVjckny8viKTbi6kmupa1pQft3VBQJSN2STJHhxOIKQDjrXHrhW1RBrT4ZdbbAsJXmavuvbwBNCELq7bNlRgVpnFciLV47DcTNAlKNMitDWRJqK27PlSoiox5YQT2ADbdNXGXScU2f8AI1G3nNR2nZkJVJMgVEvFY2gKFppTqhxUV7pKhzmmt1K4hvFVtP0V1wndWRZ3dgAdL0hThAyB5096L2db27lGAMepPp6T14+dXEae3aoSCEl1eYM7UJgklQHw45yPWhOoXxKd+4gpjwp8IgzgQZlUDPQA/GlOUpvY+AvNqOESoYg71Z6iU+FJz18sgVq4m2Wk7myOMbj5mDJgcZieopKvNWiNykhQkqSPEAmcJ3KMzPTE5+NaWepBahueSkRlS0wMJ5jjcfIiq8p1dBY0XfYxt+S2odYBxx0nj9h9KRtZ7PuMKIIIjkeVOFnd7QChwFBMyBEeQUCJgZMgwBHSjy2kXbYCvfgwVCDg8E9esfh5U4zlDgDjsGso7q2lbHCIrytSypqxBPQGllxIAiSM+WeacO02pIKkmVSQlyYIwrpMYylHJxNA9L1xkKERNFtau0pZRuUO8WgLCclJggRIEJ8JMetYHbtDXAjalqBOCQFFUGE9CBieeZz8KV39MkjxgBQG3dIBCfu5+X0pr1BtLsj3VhRGRJ69fhEf2aUNYsvGfEDuHPnGOOhivR8I1wnQI81RTbNqG4CnVKncAjwieAeYk1Rtrowle3vFIMEGYCTwPXgnmom3yjASFgiCCmT1jJyDFRpQsErCSAZ+A6fQT+NepGFRp/X9f2LocLxxLgaKk9392MxBBzjmAEjiiFjeJBBQrahPhIzMAHPr1n5UqaWVLO0ncIPJJiMwn04o7owg7em2TPT49evHpXl58aiqvg5s6f2WY70J3AbSEgj8fnnmuR9qrDublxH5q1J+hIrqfZtxxSdrR2vASAR6wPQEgZpI7YaM4q4cWfESpUqHXPNZvCTUJbGKTIJpk0ayWJO2quladCpI4onba8oPbNuJitGfI53GIjRjXXO92EYmmhlwYMZIrVOiJUQuOatFpKM+VebklGVUqAqrc2zumomWzPhkpOarudokKUUqHB+dRar2k7kJ2DmhY5N1QFXVNbW05tAgU1dkb1biStWABIxOeBgc+Ip+tBG7xu4blQE009kVNpacKiAAicmBhQzJ4g7avWo1TGij2qvA4sqCpCY8c8mOBGIkZnpStbrX+UdO3wpkJmM58SgMRHn64ot2guECUpxGAQTkKJM567VARycH0CzcWjgJ2kYTEbvDPiC935wHOeSa7Y43yJkumNfblkbkoWkTuCSSZUfElJ6+7maLosrG1lCne8fV7v3U+Z3JBO1YMYJgyKR7bXnLfcpmJV4ZCUk+kHpic+tWeyL7DlzFwVSqSFbo8XoZ5niOv0re8LSb7DoZrZwJvFQtKklSoXCkbSQJgExjd55AM04faG2VJIUEyCtWT1gzBP8AV4A69YpAutQDF28lxDhKFHuwrwkBIASSR7x27TOZnrRLT9UStQW5MqjbEQUjByMhQ/UKx5IPkQ36roPeBC0p5B3CeDgmJzGY+VZRC1eBETAABAGOSfOMAggdcVlZWkM472ZVuO5Rwmnm1eRcp3oIJaSAptW3xtyJKScBSZ+lcs0TVNkpPBpm0W9DLgcSoDz646gjqCMR616HicNTbf8AYHphrWdBKFrP5u1RPG4Seg4Eg0q3WnqUFDbwTIIyJ/V0PlzXQ39YavFyhC0OACXGyFSgA7klP5vXgn9VArvSCtRSlSHEgkbgfu9EkydsK+WK4wm8b5AQXtP9M9J4x8cg9KIWzhV4NqUJODtE5jMeQ5oy7pigrbthRz5z8j4SY/NzVdOlBKoVEgEgKxP94mK1vOpLYFfTbcJVA8RyAoDMdcAYmjWmtpQQIKlGQE44OE5OJmefSoLVjaASDK/dERjIxj1jFMuj6WEIlZ2uqJSgHBbxyZ4gQZ6DjJrHlnYhg0hXcWrj4CkqSSMxKjECPQGfpSNpWrqeeKVZEnmmDWe0YDQZ3laUCNxABVAjdA/DrSg1qiUKlPU1zjFNNJDY6Nae2kzFDrsMJXuAEih73abakRmaF6td7iCOTUQxSb2IP3HabEChi9fM+lZZ6UgJBcPNbX2ioKSps8dKtRxp0wBrxSpW6alvCh1IE8UMWgzFeBs1q8tad8AFrR1LadoPNPvZ23Q7bulQBDbS8RzuH48fjXL2rZRVium9gAClbS8haCk/Dn9lcMkF1LfI1yCdbW2+rwp98JIBgQCmPqFbgZpXuFCHCqd6VED4dSPlM/CnHWtN2rchITuCYEBOQVLUkDgHCT/6GlR64QFKWpIMwcCevUcEx8sU8Yhd1i67ttLaTMgqIKfPjJ9I4xj1oDaObVJVxB6zH4Ucv0blpS4YCYzgfkyon5cg+mPKoX9BR3gQheTwFf8Am6zyMV7GKcIRp9y00FvsgdQ26HNxIQkwTuSvcMeL0znzPpRW1BGzcoKMlJA8XSRI+o+UVU0fTywJUoRuUYUlW0gJA6Tidpz0ohYtISVKCioSFGAEgT7qYVk8q44E/GvNySvSdrsQx5tbxISe82wVKKRAMcTECI448qyotGJUiSU/m8FXE+RxyPnI6VlYWmBwVbRSYPIq8zZuqEgKiiFxag3Imjr+rJb8ASMV7mTxLpdKtsvqB/ZF5xt4Ekp2+pFOqe0Ns44UuoQUr98hISskcK3AjM0qJvE+9xNU7/Tio7knFYpf9k7loR0cN2z8HeTt90qkLSIgELT73zqmnSUsvlQWHhGF729wJmfCcfiOaS2L3uWj4s0EOsOyfGc0oeGlO6A6kDbIUHZdK+oPdnPUgydnyOKFdpu142hLaUp2zAGTnJlRyST1pERrLnnUDtyVmSa6w8G79XAF651ZS+TVfvjUCasM25VwK19MYIRYbujGavaa0p1xPxr2z7POKI8JzTzoXZotMkx4iPLisWXJGvTyFAa90RTigEuDHSren6UEHK8xETU7XZW4Du4EkTMY4+dEL/RSYgwoYMERPME8AxBrHJSquwUKWpadtWfI1XTb05X2hFxEAEqTExn9VL15pS2+RNNSdUxUVmmo4op2TcW06dypSTweM8/higpuI5rdq/g0NSoBt1i2cC0tLO9slDjbiiZCROJ6qAmc8p8qVr5glxSEjkEwTABlIkYzn9Rp37O6yH2+7KhwYBA8uRPCvwPFA9W0h0GXMbcbjEER9/6HyzVR1sbEvV7UQjCZg/Xd68+X0qmu2J8RP5UwBBMiAEkEESCcelMF3YxjEiep6gQIOBkH8KHLbC1bSR4cHA4nEKHrP4Vshk0BtZXREgguQI3KJgDA6SDH6gKLaXaDckSo88ZMRtMHzk/VRqg1ZEDJTEyQCZ6Yn0E+fyxTJo1kFeJJ4JO4TMZMz0HXpEfCs+RrsIL27ZYQBgzjAgYA4gesf3ayo1shMBzw4TtRuPhED6E8xWVjfIzjwfVv3TmmrTbEPo3LHFCLXT5UJojda2WiEJwBXr5X1tKHIza/01KkQg5FB2GHidommK0X3okY86l1F8NI8PJ61whklH00ABPZ11XJqrd6ItvkV652nWDGZo3pWql5JSsTWhyzY1b4AVu6rZLdELu1hRit7Gy3qArq8qqwNtH0ZTqgADXQdM7NMs5c5xAzzIHPlJrW0sAwykgwpXXqkRwPXnPSqF1quDJmVEST73UDd8SfofngnOU2HAxDU0MnG1MTBMZwPdHzHn+2tnNfJxEmUwJjJUBzmDmflSmbyQTMECArqJjzmJ5re81SEygEEj0AEYn1/j0pJBYyXerrOAr4ge8fUEwCPOhb2p94FAkBMxzA+e0gqPyigF7fbE+FZ3iAZBjJz4sQBjFCzqxkkkcGJndJ429AcziKtY3IQ72d84lJU2JQMEyRJ8lDMx8+aJW2rpcSQU4EEpVB5GQIAx6j0nrSRa6shDY77fJnBK4UJ8sJVnrnj4VbeuEtpQtIKA4AAT7qhExzjpyPPNS8bQDBrPZ9t1JW2YI5H7j1/jmkC/YU0qDTbperQSCDBiBJKTJAifUE1c1fS2rhvwe+kZGJ+Prjyoh6WMRtP1dTSgQcV0lOuoftCXJkAJBHvQQcz5iM+lINl2VcU5BGJ+Zp4sNLS0g7oKUxA6KV5HzAOMc58qrIk36QQuahbLWTtkgcSCQfp1Ex9KAOsPhSj3TpSjn3cKA8+SP3+tdDd1MGPAmROd0wRwEo5M5wBUSL9KRuKfek+7EK+eN08x+FEH0iEzTLR1wgLQpIkAykk/A+mRj4052KChsqAUVY2gz4TuV4iOpgRniR61OzrSSTCZjrG08SDyJHPnRC31lO0DbuHmUzI+USevzqZJSA5d2i1R4vK3SDJ+c5msro72i27sKUNh8gUkfLdBHT6isrpGaSrpQ6EdNpmRiorzQEuZnNXbvU20SBmOv8dKHNa54sZ+eKmKktoZIhotI2pqut0LSQeaJ2+qocJCuvlz88VT1bThG5CgofQj0I6UJb2FC+7pgJorYshpMzmhCnyK8+0nzrVKMpKmxF553cZov2ZbBck8DJ+AyfwpYL1MfZJ4FRSrCSDJ9INRkhURoYtcu/GcRkAH+rg/IST9KC3ayAEcSqJ6+p9MzVq+SUqiZ2JieRuyRz05H0oM84oKChkjzyOJj8DXCKtgy6lwkBI6AEg4iIBz1GTj8a1v35XAOAB8jmcH+sR9TUDVyFKCiY3Ag4wJHAPnEH5Vo5BAjggcZIGTJ+pq6ED9WcIUSqFE/QZiPXgefNSXi2w2hagUwmMiTvnMgwPdMz8KgQkhQgoIAgzlMczn6/Oq98h1U7wCOAryHPTgxj51pjFaQGmivJdeQ06fyajG45Ugeac4zHmKab7s8q1adQtXeAQWuTt5JPI2nA8xmgWmWgaaVuQCvJCt0RHHxg/wAZqe17QrcS227DhVKSeVAEkGSZgxjiqyPqvp4Q2GdE7RAgInaREK8IHznHX0nPWr1vrikuhIOVQR7qsYIkj5xyaSrxhKHkBIJR0iCeM072yUJW2oR4R44KTiJCSQYgGPrXCcEqa7iGdV+kNzAlR2jZtn+sSfr9M0D1LUPDtSYCAEwVACABwIknIE+px1rbVdWQTDfvEKggY4EzxPTPqfmsvXUKG8yEkAngEiZx+bNRLegLV5qpgCMg55AyOpEQnOBH1qn/AD3CdhJI6TwD5mc/IUPvroqIcgkTJHAkdZ68dKj01St+9CUpBPvL4wRMbuT/AKxVLEqtgGmtWR3eVrnMQcD1PpxyM1a0zV04O+Qeh2gTHvY69Y60p3xUh1WB5hUzM9fIj0NSabqkLG4HnPB6jGQcenkap4NWgoflaqQElJgER64J5hOfj1rKGMlBQCRunMbd+2YxPI6enlWVl6BCxqDpXEQkA/x+NbXOghCAouhKz0UeT6RQrUbpaRE+E/Mj51RN0olJknbyDNepDFKlTLoZHLttEEETIBg8+tMGl3aVjYcgjPwPX60iIZlU5zOek+Q86YdEQScdZ/AiB6ZrPlxqKtAUdatu7cI8iRQ7vKKdp7jc4oxEk0CC604o3EKLJcoloV+ELzwaC95UtsvxD41U8dxaFQ/35QVL2qwQkwQRkj6HAifOhNy3gEdcz59ePgKu2upoMJI6bT6jn8Dn6+dbXVvBgjaBBSsTBGP9K85LuOiiw3keZ8QJxE5HNSFkgHHqIHWCSPjIqa4YAB24KckxJHqflIr0Ml1EpwodJwfLn9vnFVyKgTeMgTA2njnocjHlx9ar9/kDcRHzz1InkRGD5/Cib7BUkEJxmQRJkenQDPFU/sxkKEzHEGPjByPP1ron7gRuLWExiUxySZP8fSaH29kVnd4fKZgcTxzx1q0beSZBJ5xPX6dJqzbMwqU5jziT8J4q1LpWgKN2VpUkpMltOFDOJ4k06dnWwtBdWlMefQ4j9eYpeFuouAhJHx4/CmVCii3UgJMhQMdeQenOUqFS2nQFfVT495MKIAx0yCcdeD8qW7wmYIz+2f8A0ovqjsz18JHygR8MRQN5X35EwSBzGOamK2ImcUVJKSmNviAzBjMnrQu6Q6pvduBEjwCJBVxjmp1uOqQD4iZifMETBrSwtlF5W5U7QYAPJkYAPMQZrvBdO9aGDk3q4IKlDpBynygijVjobvdB/CkkghImcZn64xQq8aX3ikJHWDgecz+NEdAuVocCCTtIkZ4AIOAehArrk/DcaGy+9qCknaRlPr6k+de1q+2C6srkyRBAx5wPQYr2sVR9iSjdWXIUMfjQ1VnBETwZHpR+wv0LJ3q54x+6o1W25XhmOhJArvGco6LB7NsVAYgDAp67FdlX7g/k0AxyT4UIHTcc85wJNDbRhsKQhI3LUpKUpEZUohIH1Ir6F0bSkWrCW0wAkSpXEn7yj/GBA6V0x4/Ne+Ckjmi/YGl07nrxe45httIAPxUTP0FA9d/k9voSVWtwl4j/AOG4nu1H0CwSkn47R61vrnt8uF3JRYttBpJgLcStSlgH3oCkhKT0GT+oO/Y32pNXCVJu1ssOIAJUVhDawZ93vDgjqJPI+WxeXF9A9Hz3Y6GtV43aOBTTi3kMq3JMoKlpRJTiYmec+ddYa/k7KBB+3DH/ANOf82ivbZuyuL/T7lh5hx0XLKF9242tRSHEqSSEknBBE/1gPKuk6tdFph1xMShtahPEpSSJ9JFNJO0CRy5z2DqJn7aAf+4P+bRSy9kzjaQn7YCB07n/APpXPk+3/UiJ7u2/w3P82tT/AChNQ/Mtf8Nz/Nrn5OL2/cNDnoHs9F239oQ+EblOoKS2VJPduLan3xyUE/Oi1v7JtnFxHMpDZ2knrBXir3sefK9IYWYla7hRjiTcukx9aUfaZ7XLzT79VuylgoShtUrQtSpUJOQsD8Ka8PjXYdIK/wDM6pElFzuJk7VohJnPIJIM9RSy92LdFy2w4hKFKUlIVG5O0mNyCI3AeUg+cUweyj2sv6lcLt7hpsKDZcStsKSISpKSlSVKV+eIIPTim3txA+xr4UL22CfXevaofokn+6KiXhoPaFSFRz2KY8N0B6dzI/8AyTHpNLXa7sOqyU0jvUFLgJCinZlJyIlXQpM45rtuoX6WWlOrwlAlR8hIBPy5pA9vFipWmh5HLDqCT/UX+TP+8Wz8qJ+Gg4+lbBxQn9mNHRdXKWAsbgCremTG0ckCMTAj1p7c9mB2kJuACqDPdSJgA439YpN/k66aVLurpUmAhlJ9Se8X+pr612e1vkuFwJz3a9iv7W1Kj/xAfKnj8PFL1AkcC7Rdi3Gr0Wrai+8pKCCEbCQQR+cRAAyScCmXTPYWtQCri4CCRlDaN/T89RHX+rT9p9kn+c7p0wVhm3QPMJPeE/UpT+jVP2j6nfMMIVYoKjuPeKSgOLSmMbUGZBMyYMQPOlHDBXJi6UKuqewuUDuLopKZgLQCk/NJG36GuOdqezVxYvlu5RsX7wUkylaZ95Cuo/EdQK6v2M9sK0OKRqLgKIO1zuocSuRCVIbHBBOYEbec1B7W+1mn6haJSyve+24CiW3EwCClY3KSAB7pj+qKpeWla0GjmzW6CoHaTCgdoMjyiMxUDsd7ukwmI8h8uflUL7qikAiAIzmcevTpWBPhkyCqSM4jp+2sijWyA01q5knaMxzPTr6f6VlBE3gAG4kY8qyoeH8hUB21kcVZbvHBwTV1jSpq4jSK1yywfY6Fn2fuKVqtmVnH2hv6zj8Yr6X7Y7v5vu9nvfZn9vx7pUV822FoWnEOIwptSVpPkpJCh+IFfTOi6s3d26HUQUrTlPMHhSFeoMiumGalaQ0fKPZ+zG7PoK+gXfYnpyhBS9/iqpY1f2LvNvFVoUKaJlKVKKVIH5pxBA4BmfSnLsT2NuLdZeurlbiyCEt966tCZiVHcfEroMYzz0iCl1vqQJCzrnsys9PXZPW4cC/t1qjxOKUILknB+Arqzq0hJKiAkAkk8AAZmekUt9u0Sm09L61P++aPalbFxlxAgFaFpBPElJGfrWhcsYCHbHSuPtVn8O8Z/fQztf2k05VhdhD9qVqt3gkBbW4qLagAIzJMRXOz/J8vJnv7f6u/5dT3HsHvVI2h62z1Knv8uocpapCtj77FP+pbb4v/AP7DtFNd9nFhePF64tw44QAVd48nAwBCFgfhVb2U6cq30xtlRBUy7dNqKZglF08kkSAYkVxz24ai6jVlpQ64kd01hK1ge6egNdewzuvZ3sVZ2O42rCWiuNypWpRA6blkkD0mK51297QXK9b062caLVui5aWgyFd8reE75GBtBI28jcSeRAj2Adq31XTtq46txtTRcSFqUratKkg7So4BSoyP6oroftHsUqc0xyPE3qFuAfJK9wI+ZCPpQAR9o/8A1Te/+Hd/4TVO1X/O2hicqubYpPo6ElJ+jqfwq57R/wDqm9/8O7/wmk3+Tzq5XYusK5YdlP8AYcE/8aXPrQMM+x7TBaaM0tfh7zfcLJ6A8H/DSis9jWqG5snn1cvXdw58NxSY+QIHyq/7Tr5NvpT6QQjvEhhMYjf4SB5Qjf8AShPsKtS3phSf+3d/Uil1K+kRB2u7SOWWpl1A3gtIC2zgKTJ4VGCDwc/jR/R/adYvwC73Kz9x7wR/e9w/I1OLe0ub24adZbW60lpXiSkq7taIET03JV9R50r+0T2bLcCF2DaE7QUraTsRuzIUN3hkZBBjpXFqcLa2vYNj7d6ZbXSPyjbTyTwSlCx8j0+Vcj9pnstbtWzdWspaSR3rRJVtBIG5BOdskSDMTIMUS9m/Yi/trsOOS0yN25JWk7wUkBOxJIwogyeIxTl7S7sI0y5nlaNiR5qUQBHn1PyNN+uDclQuUfM9xebY2pBT5z5+cVjNitSySuIMc7o64q+rTpVJHSZ6Z/1z86JW7IbTPO3j1VJ/Dj/WKx9VLRBEjSt/IP49c+leVaVdDzVHoQB61lcwKaSBXpfqqt6o+9pll/v6L9mu2T9isqZUClXvNqyhXqRyD6jNLjKypSUjlRAGYyTAz0zRRzSnwCQZSATuKijAmcLg4g/xMS59L5BUdRtPbeyR+Ut3Eq/qKQof7200J1/2xOOjbbo7lMiVlQKyJ4EYRPnk/Cufuae8FJBUBuJA8cwQFYMce4sfFJqVzSbhM5lIKhu348MycmcQZro/FPix2vce9a9q6bgND7OU90809/SAzsVO33BE+dFD7bE/7Kf8Yf8Akrlrtk+nnkFKSAsEhSo2pOeTM/AHyNSixdlCdwle4+8cJASdxPkdw9aX9S+bC17nS/8AnuH+yn/GH+XUDvt2j/5Mn/74/wAukBWkv5jIAmd3oD545ECpm9GeOCP970nOcU/6t/8Apf4DXuHdK9uotW1INmVS6+7Pfgf0r7j0f0Z43xPWJxXOO33awajeKuQ33W5KE7CsL90RMwOfhVy8YUeFK+poJeIWn7yv0lfvrTDM3phou9hO13823qLnZ3gSlaVI3bdwUmPegxB2njpXQNY9v7dwlAVYqHdvMvJPfjltxK4/ouoBT865Iq6X+er9JX761+1r/PV+kr99aLZSo612k9vybu0ft/sZR3zam93fhW3cImO7E/WgHs97cnTFF0N96laChSAvZncFBUweII4+8aQ/ta/z1fpK/fTZ2B0V/UH0W7aiJ3qWsqPgQnYCqJlRlQAHmocCSOeTqdNA0mH+2ftGe1vuLZi1WgpWVFCVd6pZjaDAQICQVyT+d0inHR+0Vxodq2zc2k94pSgvvkAfdlPhSrIx160Wvu0Gndn20sI8dwvbIJ3OGfvvLjwI6hIHwTya5z7Ye1q3LpCEXSH20ICgWYCApRMjwkyoJCOVK+UkUTT5XJPc17Q9t1uakL9hRt3AhKI3BaSBMhWAFJOMEdAeYIbrf+UCGwBc2pJ/PZWCk/3FwU/pGuN/zkpQwpXzJzU9xdqUySVKBHGTXGM8kXsWvc7fc+3NAQlaLG6haSpKnE7EKSPvBQCtyfUYpK1r2iG/cHeEBI91tJ8I9fMn1P4UydlNR/nrRlWyHe7vbRsJQtJUgkd2UpJODsWmWl9JG782oPbDpSUs2DyWg0oyhaUpCYlCVBKgMHaQoDyk12yKVXY2JwQAoQPCJIngGRA+QE/SqdxddMZ/Hyn93WvHrsBpM+R8sZj68iha3Ik/T09fj+qayMhkqn8nn6fj86yhZvtvHXOeayn5TEXS5Xm+qxXWJVS6RlxiNwJEgEEjzE5E+vFXXdUR1aUTKZl5yCAciPIjcPTdiqNucjE548/SiLlm2oj8m8nI3QJABTIjBMmQfgaEBorWWCZ+zqBBkQ+sdT1IkHNZ/O7cpIaUImR3y4JjCsQQoKk8/eNaOWCJEMv/AHTmMpkTwPLHxqRFsyfuPDxbTwYV5cTPpzVMDdOqNFJSWVFJO4fllzO0JEmPFHij+0a9TqTWCWl7gPe75ckxBPGJPl8K0atkgJJbdIJkkD7ueI+X0qT7K0Z/Jv4icJxJ/dUUBKjWGcfkV/464jHSOsGRWr2o7lSjcgeRWpWepkxUCLNAUrch6MRAEjEnd8iD8xU1pboCjubeI6AJzwOfnNJxGahVR3VsFiiCWUdG3iJI9QfDAx5CfqKlatm8koeIkxgcCBBP9rcMUUMSLyx20PUmK6M7pTSwZbe+AGefOPjz++gLugJK/wCheiDM/nRggjpWnHkrTBaFSjPZu9daftyy6tlanNm9BhQCihJ9Dg8HFEHtFtUyIeBjG7aOhicecfj6VXtdNUlxlbQ7wodCgiYKiFIhM9JIA+ddPNi2kUnydGv/AGV269QDLrupFx1wg3LjKO5Wru1OmHj7xhJHHIPlQ8ezq0T3LVy++m5uG+9QlpnvUtNkkJU6EyozGdsQfqbGoX+qsaoNSesbgMhyRbl4qbSVNFkeJIITlUyUjJjrRXR7nUJQ45pK3bqyHdIeFwpqG8LS24lBh/aCMAn1EzXSSQmA7X2RLULFSO9Wl9a03CkpG1kJcCNw3AEAjcfEJxUl92I0zurtarm7CbBxLT0NNTvU4Wxt/OG4elErx7Vbhdk+1YPBFu669tD6QHg48HdqpjbEFOQeeBxSje61cqsdTdNmoMX9ylRe3ja0tLvebI2yvJ27sCfpUqMeRJIJ+yxp1xDw01CReW6ipNw6sJQq3XgMqbAO9SlJKs4BA8QgA9B7VvNXKtOt7x0MuAFx4uJKE7wztKZkIytSohRHh69ePaV2U1iyU3csMXDJWUISoQCStQSlK0E4SpRSIWImK6vY9udTaZ/966aFNDaFOgoAyQkbmyVAkkjiBmrlwUcp1TalxSUHe2grCF9FBKiAofr+dCi7tiOk/wAfGjnaS+bffccYaDLalHY0IG2BHAwJUFGBjxUvOZ9BxHrWBLZzNVtCZBP4ftrK9bTjz+VZV2I0GamDdQd5FY5d0NN8DJk3MKGSMjI5GeR60Q+1oCpC7iCFGYg9Eg8cbQr9GOlAEP8AjBnbkZGSM8gdYo2jUUkGbtfinBQecRPPkPw8q6qFIKL6V8y5cACNpIMx4SmfIbj+I68wOXCQoQt+JlXhgyCkCMcx+MD1qRm8TCf/AGkkAp5RgBPiB9QFCI9Kgf1BIIH2hUHnwCQkQkAYP3VLxxGOueaVsD22uU7TK3x4RIAxznJ4HiPP53rVtpaQTuW/uCgAQDJGVZHMydw+Pzocq/SoEG5UpMKwW+cmBxieZ6TU6bxJH/SFSTJ8HXaBP7PgKcogWXbhv/tX85PhyTjnGRAT/Az5aX0gla3yozBTgGeP2k/2/jMK78SD9pX4ZUPBwrb8OpKhPzrEvhJSBcnb5hOUwDtmOenwk/GlWgCDDqRuPeP4k8EEnjmI6J+noJktXkxlbwOJSJyZEkY6K3HPpnOK4vB/tSiZEHZ+8Ygwa8+1iRL5MSmdswkFQBHoQE+uTXJjCVrcwffdjG3E4ieo5ndn0nrWt6tMf0j4B5+MAfsH0FRN3sbYfVyMhPA8MxI6QD/cHpU7i0LHieUocxtziR8sR+l6ZLGLV+80JKlOqVBCZjJzEnoJr3s/dnvmCYSA6kk9ICmzJ+Ve69p7fKHCo4xtIHJnJ6wB9fSvdCaCShawClCiog8EDZIPpFW2um+4LudhuNQtra8vrtd6y43coCEW6HN5KiG0hS0jwpA2qz5KOauaj2htnrj/AKVZPMpe3ELeLDzAKEyu3eQr8rPiMCDJifJL1Ds02sOtJQO8dc7xkgZDKV24IT6Q6r9GtbXsww/35Tbja+660ytKPCwlpCkhyR7u51Jz1xWZf8hCra18+/0YrG3Wb2zebYDT9g6lCFDdeXLiHcqwSEZJPJKs1XS/YKt/5tN4kN/ZSgqSElgPyHu/Du4AkLGB8ppM0rTGFNNNdy0H1IXvbuUutvOKz4mH8gJEGIB46UZtdAYFzbpJaB7hMsFJ3KVsVK5Hh5/4aJePjB/h+L5zwFhpnWbPvu+uruzKiq323Ns+tl19SVohN1bBRTsEEErMAeXQJ2nsba5fcU3c6Q2HXtweTdOqeIkmVoPgziYwK5LrbG1w+uR8DmhqVQa9RPriVyhv1JvxgJ8WVAke6YMbh8cH5ihz6Oc85+frVzSrwLRESRkDzxkfH91e3bcx5+XX5jrWJ6ZLBClEdOayrSCDOfr/AK1lX1fkIoqbJrVVqetWiYqL7YODj1q05dgPGbRQUCnlJBE+YMjHWiBef6pSf7qfT90/GfMzRa1EBQ3ZTInzicx6xTKbW0XlD6o4koOTkTxgY3fAxyK55Ms4cr/A/wBSgNWf6pT+iPpVRy9d8PgT4Vbh4RzJOc5GTV26trQkQ+pMmMp4+JIAjH+8J4qq3YWwKt1xgLUlMAKkAA7sdMkcZjpOCOTvv6MNfP4PE6o/wQmM/dHXdxBx7xjy6RVgX7qveSnp0HQyOD/Ax0EaGytgoDvVKSQqVBJG0424Ik9SfhU7Gn2oKZuCeN3gI+IBiR8Y/fSlltd/owtfP4PHb94mYSMzhIHRSeOIhSq2OruxAQgc8JH4TxA8vjzmtE21qe8CnyNqQWzsUdytiypJgYhQQJ9fjEqbKwU2k/aXEL7sFQKCoFzZJSDtG2FgjrIIz1q4xk1Y9fH9jG9ScknamVROB0nAEwOenyirA1N0/dTzMbRE+gnA9OOPIRHZafZKQjddKStQTuHdkhKinIJMCArEz1BkZq5e6XZoACLgqXuSlQCdwgqO5QUAAqE7Rjkp9YESi1uw18f2KiipSpIyfLAqZDR8q3Ra2/R4/NBxz6fx5VC7tCyEGU9CeePgKzqVv7DtfP4PLtnGU1lmEK2oUS2hRhSyndtBUgFUSJABnnpXl2mU0KtXYUhMEyoiByfcgAdTMV0S2O1To6Jc9kNQbdWr7SEqZU3a2qtiSLjvQFAI6JSEwpSjujarnbVJzsI+4pCbfU0PuWLjbbiENqR3ALoSVJnD4SqST12nPSrWq9pH0jTy20+V6YFLdStKojwxuAkpT3YKZUBAVXi+17NqFv2NndJev1g7noLX9LvU2xsEublSnzEjyitMIYlwl9PnuTwR2OlX6n763+3kfZCJX3SJUXF7Ts6tZzANW77sq8yXlt6gh+409sBxJYU2UNxgBSgULO0nznzmpHe1zAcu3GLO9FzcqZNyhaQUspC0qO1KRuBVkDfGVDjipu0PbV9SL77SzcJt30p+zIdaCO6cEESTGNwmATxUyxYqfpX0Fo5L2iX4x8B+qg1GNc059IDrjDqG1nwrW2tKFTnwqUADjyoPWnGqiUie0uy2qRTVb3CXgFRkECf46UnUYs3ilCSDXPNHViYXu9NTOTHzivKojtCpOJrK49Eu1iNHLeRVF2xUKsN6l06VZfvUhODQnOLoQJtGlF1ASAVFaQkKjaTuEAziCeZp+bt9Q2/0LBQSsAH3UwSoq2qjaOckdYOTXOnFyazea0SxRn+JF1Y83VvepUhCmbcmHVJB8ZAQ6N2CSRklPHC1ExBKben9nLwTLdrO9SvEMgkpISFDhMlUTjByQUzzsTV7T1QaiWLHGPAmPulNXEvlDTIU33aVMrSuVKQlZ3JCYGd6znmQB619Psbra42GmQGFbVlcpEjcZ5hQhRyOQoRINLpJPPp+GB9BH0qtdOHznj8BA+gxWeoySi0SNrum3YdXsQylSmg4W/EfCHVoiRCSfGf6sQBxW9r2eu+9VLNvJQkbR4RCSACkgQD45zmEjHuyg95mrTT/AK10eOCXADu3pV1BUWrWEArVgEJHdjw+E+KRmM++fWJLPS7tSt6QwCtDakAkzAiAM+HCycn7mMwCnIMitSK49GP2AebXSbgNBKW2QUpSDPiVwIUCBERJ8JVJBia11C0uUtKUttqBElEFSZM/dOANvPAmk5mraBXNwhekNDWe2bqiVFtoqMGdqpGQYB3SBg/pHzpLYTtubb/v0f8AG3Re3OKA6y1Ko867wfqTY7O6qvGHrzVmGmlB4slJdLu5DhU2gAJQcJ5Tx5Gpn7a3eAs2nmlmwctVtIAIWnulhLpUojaoqBPBOa4DcnakJT0qm1drH3ZBrspOW0gs+j7m5YdcvngUpeQUMOARC0peCm3PjtKkn+z6CqGuXrzL+oLvLhkWLjey3Q64lYLx2bCGxKglKtxOPWMSOGWV2VDafh8qDXTW1ak+RNXCVumCdnf+1li7d2tyl1f2db5YSgpu237O7WVJCQ0hzxs5j3QmOTMVwTU9PUw84yuN7S1IVtMiUmDB6iq1ZXYoyr9i8nbtPPSqFStWyle6kmpmk1sTLbtkZrK0XdPIwZHxFZXJKf5E0ypNelZrAipG2a6toqzRLRNZ3Zq4PCKjDs1PW2KyNKYGams3INeXVVkKg0q6kLkOoXioXxVZm5qVTk1m6GmIqupivG69c5qRlNd70BethipSmo21RW5XWR8gboq0k1UQasoqWNFq3coTqrniB8jRJpNB9WqobaBm162CJTkHj41QQ6qfI8V7Z6kUDaRuT5VaRfNHJkHyia0VKOqsKJrZASSo8daCXLu5aleZNWbzUCqQnCT9TVKumKDW2NI8rK9ryuxRPZMhSwDxyfhRR7UYwMJGIFC7H30z1xVm4tTuNcJpOWyHyX29SAEe98RxWVTYtFGTXtcXGK7iP//Z">
            <a:hlinkClick r:id="rId2"/>
          </p:cNvPr>
          <p:cNvSpPr>
            <a:spLocks noChangeAspect="1" noChangeArrowheads="1"/>
          </p:cNvSpPr>
          <p:nvPr/>
        </p:nvSpPr>
        <p:spPr bwMode="auto">
          <a:xfrm>
            <a:off x="28575" y="-2324100"/>
            <a:ext cx="3743325" cy="48482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p:cNvSpPr txBox="1"/>
          <p:nvPr/>
        </p:nvSpPr>
        <p:spPr>
          <a:xfrm>
            <a:off x="5943600" y="6231523"/>
            <a:ext cx="2819400" cy="338554"/>
          </a:xfrm>
          <a:prstGeom prst="rect">
            <a:avLst/>
          </a:prstGeom>
          <a:noFill/>
        </p:spPr>
        <p:txBody>
          <a:bodyPr wrap="square" rtlCol="0">
            <a:spAutoFit/>
          </a:bodyPr>
          <a:lstStyle/>
          <a:p>
            <a:r>
              <a:rPr lang="en-US" sz="1600" dirty="0" smtClean="0"/>
              <a:t>Source:  unicef.org</a:t>
            </a:r>
            <a:endParaRPr lang="en-US" sz="1600" dirty="0"/>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025" y="1669749"/>
            <a:ext cx="4219575" cy="4502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889703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Assignment</a:t>
            </a:r>
            <a:endParaRPr lang="en-US" b="1" dirty="0"/>
          </a:p>
        </p:txBody>
      </p:sp>
      <p:sp>
        <p:nvSpPr>
          <p:cNvPr id="3" name="Content Placeholder 2"/>
          <p:cNvSpPr>
            <a:spLocks noGrp="1"/>
          </p:cNvSpPr>
          <p:nvPr>
            <p:ph idx="1"/>
          </p:nvPr>
        </p:nvSpPr>
        <p:spPr/>
        <p:txBody>
          <a:bodyPr/>
          <a:lstStyle/>
          <a:p>
            <a:pPr marL="114300" lvl="0" indent="0">
              <a:buNone/>
            </a:pPr>
            <a:r>
              <a:rPr lang="en-US" b="1" i="1" dirty="0" smtClean="0"/>
              <a:t>Develop a public awareness message</a:t>
            </a:r>
            <a:endParaRPr lang="en-US" b="1" dirty="0" smtClean="0"/>
          </a:p>
          <a:p>
            <a:pPr lvl="0">
              <a:spcAft>
                <a:spcPts val="600"/>
              </a:spcAft>
            </a:pPr>
            <a:r>
              <a:rPr lang="en-US" sz="2200" b="1" dirty="0" smtClean="0"/>
              <a:t>What </a:t>
            </a:r>
            <a:r>
              <a:rPr lang="en-US" sz="2200" b="1" dirty="0"/>
              <a:t>is the infectious disease that you want to conduct the public awareness for?</a:t>
            </a:r>
          </a:p>
          <a:p>
            <a:pPr lvl="0">
              <a:spcAft>
                <a:spcPts val="600"/>
              </a:spcAft>
            </a:pPr>
            <a:r>
              <a:rPr lang="en-US" sz="2200" b="1" dirty="0"/>
              <a:t>Who is the target audience(s)?</a:t>
            </a:r>
          </a:p>
          <a:p>
            <a:pPr lvl="0">
              <a:spcAft>
                <a:spcPts val="600"/>
              </a:spcAft>
            </a:pPr>
            <a:r>
              <a:rPr lang="en-US" sz="2200" b="1" dirty="0"/>
              <a:t>What are the messages that you want to deliver to the target audience(s)?</a:t>
            </a:r>
          </a:p>
          <a:p>
            <a:pPr lvl="0">
              <a:spcAft>
                <a:spcPts val="600"/>
              </a:spcAft>
            </a:pPr>
            <a:r>
              <a:rPr lang="en-US" sz="2200" b="1" dirty="0"/>
              <a:t>What is the best method for relaying these messages? What types of materials are appropriate?</a:t>
            </a:r>
          </a:p>
          <a:p>
            <a:pPr lvl="0">
              <a:spcAft>
                <a:spcPts val="600"/>
              </a:spcAft>
            </a:pPr>
            <a:r>
              <a:rPr lang="en-US" sz="2200" b="1" dirty="0"/>
              <a:t>How might we adapt the material to the target audience(s)?</a:t>
            </a:r>
          </a:p>
          <a:p>
            <a:endParaRPr lang="en-US" dirty="0"/>
          </a:p>
        </p:txBody>
      </p:sp>
    </p:spTree>
    <p:extLst>
      <p:ext uri="{BB962C8B-B14F-4D97-AF65-F5344CB8AC3E}">
        <p14:creationId xmlns:p14="http://schemas.microsoft.com/office/powerpoint/2010/main" val="125591819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Deliver your public </a:t>
            </a:r>
            <a:br>
              <a:rPr lang="en-US" b="1" dirty="0" smtClean="0"/>
            </a:br>
            <a:r>
              <a:rPr lang="en-US" b="1" dirty="0" smtClean="0"/>
              <a:t>awareness message</a:t>
            </a:r>
            <a:endParaRPr lang="en-US" b="1" dirty="0"/>
          </a:p>
        </p:txBody>
      </p:sp>
      <p:sp>
        <p:nvSpPr>
          <p:cNvPr id="3" name="Content Placeholder 2"/>
          <p:cNvSpPr>
            <a:spLocks noGrp="1"/>
          </p:cNvSpPr>
          <p:nvPr>
            <p:ph idx="1"/>
          </p:nvPr>
        </p:nvSpPr>
        <p:spPr/>
        <p:txBody>
          <a:bodyPr/>
          <a:lstStyle/>
          <a:p>
            <a:pPr marL="114300" lvl="0" indent="0">
              <a:buNone/>
            </a:pPr>
            <a:r>
              <a:rPr lang="en-US" sz="2200" b="1" i="1" dirty="0" smtClean="0"/>
              <a:t>Create a plan for delivering your public awareness message at a specific activity:</a:t>
            </a:r>
          </a:p>
          <a:p>
            <a:pPr lvl="0"/>
            <a:r>
              <a:rPr lang="en-US" sz="2000" b="1" dirty="0" smtClean="0"/>
              <a:t>Location </a:t>
            </a:r>
            <a:endParaRPr lang="en-US" sz="2000" b="1" dirty="0"/>
          </a:p>
          <a:p>
            <a:pPr lvl="0"/>
            <a:r>
              <a:rPr lang="en-US" sz="2000" b="1" dirty="0"/>
              <a:t>Objectives </a:t>
            </a:r>
          </a:p>
          <a:p>
            <a:pPr lvl="0"/>
            <a:r>
              <a:rPr lang="en-US" sz="2000" b="1" dirty="0" smtClean="0"/>
              <a:t>Audient profile </a:t>
            </a:r>
            <a:endParaRPr lang="en-US" sz="2000" b="1" dirty="0"/>
          </a:p>
          <a:p>
            <a:pPr lvl="0"/>
            <a:r>
              <a:rPr lang="en-US" sz="2000" b="1" dirty="0"/>
              <a:t>Primary issues to be discussed or highlighted </a:t>
            </a:r>
          </a:p>
          <a:p>
            <a:pPr lvl="0"/>
            <a:r>
              <a:rPr lang="en-US" sz="2000" b="1" dirty="0"/>
              <a:t>Speakers or other </a:t>
            </a:r>
            <a:r>
              <a:rPr lang="en-US" sz="2000" b="1" dirty="0" smtClean="0"/>
              <a:t>participants</a:t>
            </a:r>
            <a:endParaRPr lang="en-US" sz="2000" b="1" dirty="0"/>
          </a:p>
          <a:p>
            <a:pPr lvl="0"/>
            <a:r>
              <a:rPr lang="en-US" sz="2000" b="1" dirty="0"/>
              <a:t>Target number of expected </a:t>
            </a:r>
            <a:r>
              <a:rPr lang="en-US" sz="2000" b="1" dirty="0" smtClean="0"/>
              <a:t>attendees</a:t>
            </a:r>
            <a:endParaRPr lang="en-US" sz="2000" b="1" dirty="0"/>
          </a:p>
          <a:p>
            <a:pPr lvl="0"/>
            <a:r>
              <a:rPr lang="en-US" sz="2000" b="1" dirty="0"/>
              <a:t>Language to be </a:t>
            </a:r>
            <a:r>
              <a:rPr lang="en-US" sz="2000" b="1" dirty="0" smtClean="0"/>
              <a:t>used</a:t>
            </a:r>
            <a:endParaRPr lang="en-US" sz="2000" b="1" dirty="0"/>
          </a:p>
          <a:p>
            <a:pPr lvl="0"/>
            <a:r>
              <a:rPr lang="en-US" sz="2000" b="1" dirty="0"/>
              <a:t>Documents and materials to be distributed </a:t>
            </a:r>
          </a:p>
          <a:p>
            <a:endParaRPr lang="en-US" dirty="0"/>
          </a:p>
        </p:txBody>
      </p:sp>
    </p:spTree>
    <p:extLst>
      <p:ext uri="{BB962C8B-B14F-4D97-AF65-F5344CB8AC3E}">
        <p14:creationId xmlns:p14="http://schemas.microsoft.com/office/powerpoint/2010/main" val="417510947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debriefing</a:t>
            </a:r>
            <a:endParaRPr lang="en-US" b="1" dirty="0"/>
          </a:p>
        </p:txBody>
      </p:sp>
      <p:sp>
        <p:nvSpPr>
          <p:cNvPr id="3" name="Content Placeholder 2"/>
          <p:cNvSpPr>
            <a:spLocks noGrp="1"/>
          </p:cNvSpPr>
          <p:nvPr>
            <p:ph idx="1"/>
          </p:nvPr>
        </p:nvSpPr>
        <p:spPr/>
        <p:txBody>
          <a:bodyPr/>
          <a:lstStyle/>
          <a:p>
            <a:pPr>
              <a:spcAft>
                <a:spcPts val="600"/>
              </a:spcAft>
            </a:pPr>
            <a:r>
              <a:rPr lang="en-US" b="1" dirty="0"/>
              <a:t>What problems did you encounter when you introduced the material to the target audience(s)?</a:t>
            </a:r>
          </a:p>
          <a:p>
            <a:pPr>
              <a:spcAft>
                <a:spcPts val="600"/>
              </a:spcAft>
            </a:pPr>
            <a:r>
              <a:rPr lang="en-US" b="1" dirty="0"/>
              <a:t>How well did the target audience(s) understand the messages delivered by your material?</a:t>
            </a:r>
          </a:p>
          <a:p>
            <a:pPr>
              <a:spcAft>
                <a:spcPts val="600"/>
              </a:spcAft>
            </a:pPr>
            <a:r>
              <a:rPr lang="en-US" b="1" dirty="0"/>
              <a:t>What was the feedback you received from the audience(s)?</a:t>
            </a:r>
          </a:p>
        </p:txBody>
      </p:sp>
    </p:spTree>
    <p:extLst>
      <p:ext uri="{BB962C8B-B14F-4D97-AF65-F5344CB8AC3E}">
        <p14:creationId xmlns:p14="http://schemas.microsoft.com/office/powerpoint/2010/main" val="37922669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600" b="1" cap="none" dirty="0" smtClean="0"/>
              <a:t>Critique of an Infectious Disease Management Plan from a </a:t>
            </a:r>
            <a:br>
              <a:rPr lang="en-US" sz="2600" b="1" cap="none" dirty="0" smtClean="0"/>
            </a:br>
            <a:r>
              <a:rPr lang="en-US" sz="2600" b="1" cap="none" dirty="0" smtClean="0"/>
              <a:t>One Health Perspective</a:t>
            </a:r>
            <a:endParaRPr lang="en-US" sz="2600" b="1" cap="none" dirty="0"/>
          </a:p>
        </p:txBody>
      </p:sp>
    </p:spTree>
    <p:extLst>
      <p:ext uri="{BB962C8B-B14F-4D97-AF65-F5344CB8AC3E}">
        <p14:creationId xmlns:p14="http://schemas.microsoft.com/office/powerpoint/2010/main" val="282474803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Townsend article</a:t>
            </a:r>
            <a:endParaRPr lang="en-US" b="1" dirty="0"/>
          </a:p>
        </p:txBody>
      </p:sp>
      <p:sp>
        <p:nvSpPr>
          <p:cNvPr id="3" name="Content Placeholder 2"/>
          <p:cNvSpPr>
            <a:spLocks noGrp="1"/>
          </p:cNvSpPr>
          <p:nvPr>
            <p:ph idx="1"/>
          </p:nvPr>
        </p:nvSpPr>
        <p:spPr>
          <a:xfrm>
            <a:off x="304800" y="1676400"/>
            <a:ext cx="8382000" cy="4724400"/>
          </a:xfrm>
        </p:spPr>
        <p:txBody>
          <a:bodyPr>
            <a:normAutofit/>
          </a:bodyPr>
          <a:lstStyle/>
          <a:p>
            <a:pPr lvl="0"/>
            <a:r>
              <a:rPr lang="en-US" sz="2300" b="1" dirty="0"/>
              <a:t>What led to the introduction of rabies in </a:t>
            </a:r>
            <a:r>
              <a:rPr lang="en-US" sz="2300" b="1" dirty="0" smtClean="0"/>
              <a:t>Bali, Indonesia? </a:t>
            </a:r>
          </a:p>
          <a:p>
            <a:pPr lvl="0"/>
            <a:r>
              <a:rPr lang="en-US" sz="2300" b="1" dirty="0" smtClean="0"/>
              <a:t>What </a:t>
            </a:r>
            <a:r>
              <a:rPr lang="en-US" sz="2300" b="1" dirty="0"/>
              <a:t>are possible interventions to consider including in a rabies management plan?</a:t>
            </a:r>
          </a:p>
          <a:p>
            <a:pPr lvl="0"/>
            <a:r>
              <a:rPr lang="en-US" sz="2300" b="1" dirty="0"/>
              <a:t>What is R</a:t>
            </a:r>
            <a:r>
              <a:rPr lang="en-US" sz="2300" b="1" baseline="-25000" dirty="0"/>
              <a:t>0</a:t>
            </a:r>
            <a:r>
              <a:rPr lang="en-US" sz="2300" b="1" dirty="0"/>
              <a:t>?  What is the calculated R</a:t>
            </a:r>
            <a:r>
              <a:rPr lang="en-US" sz="2300" b="1" baseline="-25000" dirty="0"/>
              <a:t>0 </a:t>
            </a:r>
            <a:r>
              <a:rPr lang="en-US" sz="2300" b="1" dirty="0"/>
              <a:t>for rabies in this paper? </a:t>
            </a:r>
            <a:endParaRPr lang="en-US" sz="2300" b="1" dirty="0" smtClean="0"/>
          </a:p>
          <a:p>
            <a:pPr lvl="0"/>
            <a:r>
              <a:rPr lang="en-US" sz="2300" b="1" dirty="0"/>
              <a:t>Reduction of dog density is discussed as a possible rabies management measure. What do the authors conclude about this for a management plan and why?</a:t>
            </a:r>
          </a:p>
          <a:p>
            <a:pPr lvl="0"/>
            <a:r>
              <a:rPr lang="en-US" sz="2300" b="1" dirty="0"/>
              <a:t>What are the </a:t>
            </a:r>
            <a:r>
              <a:rPr lang="en-US" sz="2300" b="1" dirty="0" smtClean="0"/>
              <a:t>dog </a:t>
            </a:r>
            <a:r>
              <a:rPr lang="en-US" sz="2300" b="1" dirty="0"/>
              <a:t>vaccination campaigns discussed in the paper and how would their use in a management plan vary</a:t>
            </a:r>
            <a:r>
              <a:rPr lang="en-US" sz="2300" b="1" dirty="0" smtClean="0"/>
              <a:t>?</a:t>
            </a:r>
            <a:endParaRPr lang="en-US" sz="2300" b="1" dirty="0"/>
          </a:p>
        </p:txBody>
      </p:sp>
    </p:spTree>
    <p:extLst>
      <p:ext uri="{BB962C8B-B14F-4D97-AF65-F5344CB8AC3E}">
        <p14:creationId xmlns:p14="http://schemas.microsoft.com/office/powerpoint/2010/main" val="281900572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Townsend article </a:t>
            </a:r>
            <a:r>
              <a:rPr lang="en-US" sz="2400" b="1" dirty="0" smtClean="0"/>
              <a:t>(continued)</a:t>
            </a:r>
            <a:endParaRPr lang="en-US" sz="2400" b="1" dirty="0"/>
          </a:p>
        </p:txBody>
      </p:sp>
      <p:sp>
        <p:nvSpPr>
          <p:cNvPr id="3" name="Content Placeholder 2"/>
          <p:cNvSpPr>
            <a:spLocks noGrp="1"/>
          </p:cNvSpPr>
          <p:nvPr>
            <p:ph idx="1"/>
          </p:nvPr>
        </p:nvSpPr>
        <p:spPr>
          <a:xfrm>
            <a:off x="304800" y="1676400"/>
            <a:ext cx="8382000" cy="4724400"/>
          </a:xfrm>
        </p:spPr>
        <p:txBody>
          <a:bodyPr>
            <a:normAutofit/>
          </a:bodyPr>
          <a:lstStyle/>
          <a:p>
            <a:pPr lvl="0">
              <a:spcAft>
                <a:spcPts val="600"/>
              </a:spcAft>
            </a:pPr>
            <a:r>
              <a:rPr lang="en-US" b="1" dirty="0" smtClean="0"/>
              <a:t>In </a:t>
            </a:r>
            <a:r>
              <a:rPr lang="en-US" b="1" dirty="0"/>
              <a:t>what ways does the rabies management plan discussed in the paper use a One Health approach?</a:t>
            </a:r>
          </a:p>
          <a:p>
            <a:pPr>
              <a:spcAft>
                <a:spcPts val="600"/>
              </a:spcAft>
            </a:pPr>
            <a:r>
              <a:rPr lang="en-US" b="1" dirty="0"/>
              <a:t>What aspects of this management plan could be improved from a One Health perspective?</a:t>
            </a:r>
          </a:p>
        </p:txBody>
      </p:sp>
    </p:spTree>
    <p:extLst>
      <p:ext uri="{BB962C8B-B14F-4D97-AF65-F5344CB8AC3E}">
        <p14:creationId xmlns:p14="http://schemas.microsoft.com/office/powerpoint/2010/main" val="229361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600" b="1" cap="none" dirty="0" smtClean="0"/>
              <a:t>Systemic Effects of a </a:t>
            </a:r>
            <a:br>
              <a:rPr lang="en-US" sz="2600" b="1" cap="none" dirty="0" smtClean="0"/>
            </a:br>
            <a:r>
              <a:rPr lang="en-US" sz="2600" b="1" cap="none" dirty="0" smtClean="0"/>
              <a:t>Disease Management Plan</a:t>
            </a:r>
            <a:endParaRPr lang="en-US" sz="2600" b="1" cap="none" dirty="0"/>
          </a:p>
        </p:txBody>
      </p:sp>
    </p:spTree>
    <p:extLst>
      <p:ext uri="{BB962C8B-B14F-4D97-AF65-F5344CB8AC3E}">
        <p14:creationId xmlns:p14="http://schemas.microsoft.com/office/powerpoint/2010/main" val="170510961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91895">
            <a:off x="2090737" y="786943"/>
            <a:ext cx="4962525" cy="53149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0118151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 questions</a:t>
            </a:r>
            <a:endParaRPr lang="en-US" b="1" dirty="0"/>
          </a:p>
        </p:txBody>
      </p:sp>
      <p:sp>
        <p:nvSpPr>
          <p:cNvPr id="3" name="Content Placeholder 2"/>
          <p:cNvSpPr>
            <a:spLocks noGrp="1"/>
          </p:cNvSpPr>
          <p:nvPr>
            <p:ph idx="1"/>
          </p:nvPr>
        </p:nvSpPr>
        <p:spPr/>
        <p:txBody>
          <a:bodyPr/>
          <a:lstStyle/>
          <a:p>
            <a:pPr lvl="0">
              <a:spcAft>
                <a:spcPts val="600"/>
              </a:spcAft>
            </a:pPr>
            <a:r>
              <a:rPr lang="en-US" b="1" dirty="0"/>
              <a:t>Why are ducks important to consider in the transmission of avian influenza?</a:t>
            </a:r>
          </a:p>
          <a:p>
            <a:pPr lvl="0">
              <a:spcAft>
                <a:spcPts val="600"/>
              </a:spcAft>
            </a:pPr>
            <a:r>
              <a:rPr lang="en-US" b="1" dirty="0"/>
              <a:t>How many ducks contribute to the spread of avian influenza to humans?</a:t>
            </a:r>
          </a:p>
          <a:p>
            <a:pPr lvl="0">
              <a:spcAft>
                <a:spcPts val="600"/>
              </a:spcAft>
            </a:pPr>
            <a:r>
              <a:rPr lang="en-US" b="1" dirty="0"/>
              <a:t>Why was duck culling part of the management plan for controlling avian influenza in Thailand?</a:t>
            </a:r>
          </a:p>
          <a:p>
            <a:pPr>
              <a:spcAft>
                <a:spcPts val="600"/>
              </a:spcAft>
            </a:pPr>
            <a:endParaRPr lang="en-US" dirty="0"/>
          </a:p>
        </p:txBody>
      </p:sp>
    </p:spTree>
    <p:extLst>
      <p:ext uri="{BB962C8B-B14F-4D97-AF65-F5344CB8AC3E}">
        <p14:creationId xmlns:p14="http://schemas.microsoft.com/office/powerpoint/2010/main" val="24479143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600" b="1" cap="none" dirty="0" smtClean="0"/>
              <a:t>Infectious Disease Surveillance   </a:t>
            </a:r>
            <a:endParaRPr lang="en-US" sz="2600" b="1" cap="none" dirty="0"/>
          </a:p>
        </p:txBody>
      </p:sp>
    </p:spTree>
    <p:extLst>
      <p:ext uri="{BB962C8B-B14F-4D97-AF65-F5344CB8AC3E}">
        <p14:creationId xmlns:p14="http://schemas.microsoft.com/office/powerpoint/2010/main" val="390523277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800" y="1828800"/>
            <a:ext cx="8649405" cy="1846659"/>
          </a:xfrm>
          <a:prstGeom prst="rect">
            <a:avLst/>
          </a:prstGeom>
        </p:spPr>
        <p:txBody>
          <a:bodyPr wrap="square">
            <a:spAutoFit/>
          </a:bodyPr>
          <a:lstStyle/>
          <a:p>
            <a:pPr marL="533400" indent="-533400">
              <a:spcAft>
                <a:spcPts val="1200"/>
              </a:spcAft>
              <a:buClr>
                <a:schemeClr val="accent5">
                  <a:lumMod val="75000"/>
                </a:schemeClr>
              </a:buClr>
              <a:buFont typeface="Arial" pitchFamily="34" charset="0"/>
              <a:buChar char="•"/>
            </a:pPr>
            <a:r>
              <a:rPr lang="en-US" sz="2600" b="1" dirty="0" smtClean="0">
                <a:cs typeface="Tahoma" pitchFamily="34" charset="0"/>
              </a:rPr>
              <a:t>Understanding </a:t>
            </a:r>
            <a:r>
              <a:rPr lang="en-US" sz="2600" b="1" dirty="0">
                <a:cs typeface="Tahoma" pitchFamily="34" charset="0"/>
              </a:rPr>
              <a:t>core concepts in surveillance </a:t>
            </a:r>
            <a:r>
              <a:rPr lang="en-US" sz="2600" b="1" dirty="0" smtClean="0">
                <a:cs typeface="Tahoma" pitchFamily="34" charset="0"/>
              </a:rPr>
              <a:t>methods</a:t>
            </a:r>
            <a:endParaRPr lang="en-US" sz="2600" b="1" dirty="0">
              <a:cs typeface="Tahoma" pitchFamily="34" charset="0"/>
            </a:endParaRPr>
          </a:p>
          <a:p>
            <a:pPr marL="533400" indent="-533400">
              <a:spcAft>
                <a:spcPts val="1200"/>
              </a:spcAft>
              <a:buClr>
                <a:schemeClr val="accent5">
                  <a:lumMod val="75000"/>
                </a:schemeClr>
              </a:buClr>
              <a:buFont typeface="Arial" pitchFamily="34" charset="0"/>
              <a:buChar char="•"/>
            </a:pPr>
            <a:r>
              <a:rPr lang="en-US" sz="2600" b="1" dirty="0" smtClean="0">
                <a:cs typeface="Tahoma" pitchFamily="34" charset="0"/>
              </a:rPr>
              <a:t>Describe the components and methods for evaluating </a:t>
            </a:r>
            <a:r>
              <a:rPr lang="en-US" sz="2600" b="1" dirty="0">
                <a:cs typeface="Tahoma" pitchFamily="34" charset="0"/>
              </a:rPr>
              <a:t>public health surveillance </a:t>
            </a:r>
            <a:r>
              <a:rPr lang="en-US" sz="2600" b="1" dirty="0" smtClean="0">
                <a:cs typeface="Tahoma" pitchFamily="34" charset="0"/>
              </a:rPr>
              <a:t>system</a:t>
            </a:r>
            <a:endParaRPr lang="en-US" sz="2600" b="1" dirty="0">
              <a:cs typeface="Tahoma" pitchFamily="34" charset="0"/>
            </a:endParaRPr>
          </a:p>
        </p:txBody>
      </p:sp>
      <p:sp>
        <p:nvSpPr>
          <p:cNvPr id="2" name="Title 1"/>
          <p:cNvSpPr>
            <a:spLocks noGrp="1"/>
          </p:cNvSpPr>
          <p:nvPr>
            <p:ph type="title"/>
          </p:nvPr>
        </p:nvSpPr>
        <p:spPr/>
        <p:txBody>
          <a:bodyPr/>
          <a:lstStyle/>
          <a:p>
            <a:r>
              <a:rPr lang="en-US" b="1" dirty="0" smtClean="0"/>
              <a:t>learning objectives</a:t>
            </a:r>
            <a:endParaRPr lang="en-US" b="1" dirty="0"/>
          </a:p>
        </p:txBody>
      </p:sp>
    </p:spTree>
    <p:extLst>
      <p:ext uri="{BB962C8B-B14F-4D97-AF65-F5344CB8AC3E}">
        <p14:creationId xmlns:p14="http://schemas.microsoft.com/office/powerpoint/2010/main" val="245672971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1828800"/>
            <a:ext cx="6858000" cy="3139321"/>
          </a:xfrm>
          <a:prstGeom prst="rect">
            <a:avLst/>
          </a:prstGeom>
        </p:spPr>
        <p:txBody>
          <a:bodyPr wrap="square">
            <a:spAutoFit/>
          </a:bodyPr>
          <a:lstStyle/>
          <a:p>
            <a:pPr marL="533400" indent="-533400">
              <a:lnSpc>
                <a:spcPct val="110000"/>
              </a:lnSpc>
              <a:buClr>
                <a:schemeClr val="accent5">
                  <a:lumMod val="75000"/>
                </a:schemeClr>
              </a:buClr>
              <a:buFont typeface="Arial" pitchFamily="34" charset="0"/>
              <a:buChar char="•"/>
            </a:pPr>
            <a:r>
              <a:rPr lang="en-US" sz="3600" b="1" dirty="0" smtClean="0">
                <a:cs typeface="Tahoma" pitchFamily="34" charset="0"/>
              </a:rPr>
              <a:t>S   =  strategic</a:t>
            </a:r>
          </a:p>
          <a:p>
            <a:pPr marL="533400" indent="-533400">
              <a:lnSpc>
                <a:spcPct val="110000"/>
              </a:lnSpc>
              <a:buClr>
                <a:schemeClr val="accent5">
                  <a:lumMod val="75000"/>
                </a:schemeClr>
              </a:buClr>
              <a:buFont typeface="Arial" pitchFamily="34" charset="0"/>
              <a:buChar char="•"/>
            </a:pPr>
            <a:r>
              <a:rPr lang="en-US" sz="3600" b="1" dirty="0" smtClean="0">
                <a:cs typeface="Tahoma" pitchFamily="34" charset="0"/>
              </a:rPr>
              <a:t>M  = measurable</a:t>
            </a:r>
          </a:p>
          <a:p>
            <a:pPr marL="533400" indent="-533400">
              <a:lnSpc>
                <a:spcPct val="110000"/>
              </a:lnSpc>
              <a:buClr>
                <a:schemeClr val="accent5">
                  <a:lumMod val="75000"/>
                </a:schemeClr>
              </a:buClr>
              <a:buFont typeface="Arial" pitchFamily="34" charset="0"/>
              <a:buChar char="•"/>
            </a:pPr>
            <a:r>
              <a:rPr lang="en-US" sz="3600" b="1" dirty="0" smtClean="0">
                <a:cs typeface="Tahoma" pitchFamily="34" charset="0"/>
              </a:rPr>
              <a:t>A   = adaptable</a:t>
            </a:r>
          </a:p>
          <a:p>
            <a:pPr marL="533400" indent="-533400">
              <a:lnSpc>
                <a:spcPct val="110000"/>
              </a:lnSpc>
              <a:buClr>
                <a:schemeClr val="accent5">
                  <a:lumMod val="75000"/>
                </a:schemeClr>
              </a:buClr>
              <a:buFont typeface="Arial" pitchFamily="34" charset="0"/>
              <a:buChar char="•"/>
            </a:pPr>
            <a:r>
              <a:rPr lang="en-US" sz="3600" b="1" dirty="0" smtClean="0">
                <a:cs typeface="Tahoma" pitchFamily="34" charset="0"/>
              </a:rPr>
              <a:t>R   = responsive</a:t>
            </a:r>
          </a:p>
          <a:p>
            <a:pPr marL="533400" indent="-533400">
              <a:lnSpc>
                <a:spcPct val="110000"/>
              </a:lnSpc>
              <a:buClr>
                <a:schemeClr val="accent5">
                  <a:lumMod val="75000"/>
                </a:schemeClr>
              </a:buClr>
              <a:buFont typeface="Arial" pitchFamily="34" charset="0"/>
              <a:buChar char="•"/>
            </a:pPr>
            <a:r>
              <a:rPr lang="en-US" sz="3600" b="1" dirty="0" smtClean="0">
                <a:cs typeface="Tahoma" pitchFamily="34" charset="0"/>
              </a:rPr>
              <a:t>T    = targeted</a:t>
            </a:r>
            <a:endParaRPr lang="en-US" sz="3600" b="1" dirty="0">
              <a:cs typeface="Tahoma" pitchFamily="34" charset="0"/>
            </a:endParaRPr>
          </a:p>
        </p:txBody>
      </p:sp>
      <p:sp>
        <p:nvSpPr>
          <p:cNvPr id="2" name="Title 1"/>
          <p:cNvSpPr>
            <a:spLocks noGrp="1"/>
          </p:cNvSpPr>
          <p:nvPr>
            <p:ph type="title"/>
          </p:nvPr>
        </p:nvSpPr>
        <p:spPr/>
        <p:txBody>
          <a:bodyPr/>
          <a:lstStyle/>
          <a:p>
            <a:r>
              <a:rPr lang="en-US" dirty="0" smtClean="0"/>
              <a:t>effective: “SMART” Objectives</a:t>
            </a:r>
            <a:endParaRPr lang="en-US" dirty="0"/>
          </a:p>
        </p:txBody>
      </p:sp>
    </p:spTree>
    <p:extLst>
      <p:ext uri="{BB962C8B-B14F-4D97-AF65-F5344CB8AC3E}">
        <p14:creationId xmlns:p14="http://schemas.microsoft.com/office/powerpoint/2010/main" val="53377130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1" y="1828800"/>
            <a:ext cx="8229600" cy="3724096"/>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a:buChar char="•"/>
              <a:tabLst>
                <a:tab pos="457200" algn="l"/>
              </a:tabLst>
            </a:pPr>
            <a:r>
              <a:rPr lang="en-US" sz="2400" b="1" dirty="0" smtClean="0">
                <a:cs typeface="Tahoma" pitchFamily="34" charset="0"/>
              </a:rPr>
              <a:t>Identify </a:t>
            </a:r>
            <a:r>
              <a:rPr lang="en-US" sz="2400" b="1" dirty="0">
                <a:cs typeface="Tahoma" pitchFamily="34" charset="0"/>
              </a:rPr>
              <a:t>key drivers of zoonotic disease emergence</a:t>
            </a:r>
          </a:p>
          <a:p>
            <a:pPr marL="533400" indent="-533400">
              <a:spcBef>
                <a:spcPts val="0"/>
              </a:spcBef>
              <a:spcAft>
                <a:spcPts val="1200"/>
              </a:spcAft>
              <a:buClr>
                <a:schemeClr val="accent5">
                  <a:lumMod val="75000"/>
                </a:schemeClr>
              </a:buClr>
              <a:buFont typeface="Arial"/>
              <a:buChar char="•"/>
              <a:tabLst>
                <a:tab pos="457200" algn="l"/>
              </a:tabLst>
            </a:pPr>
            <a:r>
              <a:rPr lang="en-US" sz="2400" b="1" dirty="0" smtClean="0">
                <a:cs typeface="Tahoma" pitchFamily="34" charset="0"/>
              </a:rPr>
              <a:t>Detect </a:t>
            </a:r>
            <a:r>
              <a:rPr lang="en-US" sz="2400" b="1" dirty="0">
                <a:cs typeface="Tahoma" pitchFamily="34" charset="0"/>
              </a:rPr>
              <a:t>disease outbreaks</a:t>
            </a:r>
          </a:p>
          <a:p>
            <a:pPr marL="533400" indent="-533400">
              <a:spcBef>
                <a:spcPts val="0"/>
              </a:spcBef>
              <a:spcAft>
                <a:spcPts val="1200"/>
              </a:spcAft>
              <a:buClr>
                <a:schemeClr val="accent5">
                  <a:lumMod val="75000"/>
                </a:schemeClr>
              </a:buClr>
              <a:buFont typeface="Arial"/>
              <a:buChar char="•"/>
              <a:tabLst>
                <a:tab pos="457200" algn="l"/>
              </a:tabLst>
            </a:pPr>
            <a:r>
              <a:rPr lang="en-US" sz="2400" b="1" dirty="0" smtClean="0">
                <a:cs typeface="Tahoma" pitchFamily="34" charset="0"/>
              </a:rPr>
              <a:t>Forecast </a:t>
            </a:r>
            <a:r>
              <a:rPr lang="en-US" sz="2400" b="1" dirty="0">
                <a:cs typeface="Tahoma" pitchFamily="34" charset="0"/>
              </a:rPr>
              <a:t>events that may lead to disease emergence</a:t>
            </a:r>
          </a:p>
          <a:p>
            <a:pPr marL="533400" indent="-533400">
              <a:spcBef>
                <a:spcPts val="0"/>
              </a:spcBef>
              <a:spcAft>
                <a:spcPts val="1200"/>
              </a:spcAft>
              <a:buClr>
                <a:schemeClr val="accent5">
                  <a:lumMod val="75000"/>
                </a:schemeClr>
              </a:buClr>
              <a:buFont typeface="Arial"/>
              <a:buChar char="•"/>
              <a:tabLst>
                <a:tab pos="457200" algn="l"/>
              </a:tabLst>
            </a:pPr>
            <a:r>
              <a:rPr lang="en-US" sz="2400" b="1" dirty="0" smtClean="0">
                <a:cs typeface="Tahoma" pitchFamily="34" charset="0"/>
              </a:rPr>
              <a:t>Assist </a:t>
            </a:r>
            <a:r>
              <a:rPr lang="en-US" sz="2400" b="1" dirty="0">
                <a:cs typeface="Tahoma" pitchFamily="34" charset="0"/>
              </a:rPr>
              <a:t>governments in the development of preventive strategies</a:t>
            </a:r>
          </a:p>
          <a:p>
            <a:pPr marL="533400" indent="-533400">
              <a:spcBef>
                <a:spcPts val="0"/>
              </a:spcBef>
              <a:spcAft>
                <a:spcPts val="1200"/>
              </a:spcAft>
              <a:buClr>
                <a:schemeClr val="accent5">
                  <a:lumMod val="75000"/>
                </a:schemeClr>
              </a:buClr>
              <a:buFont typeface="Arial"/>
              <a:buChar char="•"/>
              <a:tabLst>
                <a:tab pos="457200" algn="l"/>
              </a:tabLst>
            </a:pPr>
            <a:r>
              <a:rPr lang="en-US" sz="2400" b="1" dirty="0" smtClean="0">
                <a:cs typeface="Tahoma" pitchFamily="34" charset="0"/>
              </a:rPr>
              <a:t>Establish </a:t>
            </a:r>
            <a:r>
              <a:rPr lang="en-US" sz="2400" b="1" dirty="0">
                <a:cs typeface="Tahoma" pitchFamily="34" charset="0"/>
              </a:rPr>
              <a:t>a sustainable, global early-warning</a:t>
            </a:r>
            <a:r>
              <a:rPr lang="en-US" sz="2800" b="1" dirty="0">
                <a:cs typeface="Tahoma" pitchFamily="34" charset="0"/>
              </a:rPr>
              <a:t> </a:t>
            </a:r>
          </a:p>
        </p:txBody>
      </p:sp>
      <p:sp>
        <p:nvSpPr>
          <p:cNvPr id="4" name="Title 3"/>
          <p:cNvSpPr>
            <a:spLocks noGrp="1"/>
          </p:cNvSpPr>
          <p:nvPr>
            <p:ph type="title"/>
          </p:nvPr>
        </p:nvSpPr>
        <p:spPr/>
        <p:txBody>
          <a:bodyPr>
            <a:normAutofit fontScale="90000"/>
          </a:bodyPr>
          <a:lstStyle/>
          <a:p>
            <a:r>
              <a:rPr lang="en-US" b="1" dirty="0" smtClean="0"/>
              <a:t>objectives of “smart” Disease Surveillance</a:t>
            </a:r>
            <a:endParaRPr lang="en-US" b="1" dirty="0"/>
          </a:p>
        </p:txBody>
      </p:sp>
    </p:spTree>
    <p:extLst>
      <p:ext uri="{BB962C8B-B14F-4D97-AF65-F5344CB8AC3E}">
        <p14:creationId xmlns:p14="http://schemas.microsoft.com/office/powerpoint/2010/main" val="183546002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828800"/>
            <a:ext cx="8602133" cy="3570208"/>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To </a:t>
            </a:r>
            <a:r>
              <a:rPr lang="en-US" sz="2800" b="1" dirty="0">
                <a:cs typeface="Tahoma" pitchFamily="34" charset="0"/>
              </a:rPr>
              <a:t>reduce </a:t>
            </a:r>
            <a:r>
              <a:rPr lang="en-US" sz="2800" b="1" dirty="0" smtClean="0">
                <a:cs typeface="Tahoma" pitchFamily="34" charset="0"/>
              </a:rPr>
              <a:t>morbidity, </a:t>
            </a:r>
            <a:r>
              <a:rPr lang="en-US" sz="2800" b="1" dirty="0">
                <a:cs typeface="Tahoma" pitchFamily="34" charset="0"/>
              </a:rPr>
              <a:t>mortality and to improve </a:t>
            </a:r>
            <a:r>
              <a:rPr lang="en-US" sz="2800" b="1" dirty="0" smtClean="0">
                <a:cs typeface="Tahoma" pitchFamily="34" charset="0"/>
              </a:rPr>
              <a:t>the public’s health</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To guide logical and effective public </a:t>
            </a:r>
            <a:r>
              <a:rPr lang="en-US" sz="2800" b="1" dirty="0">
                <a:cs typeface="Tahoma" pitchFamily="34" charset="0"/>
              </a:rPr>
              <a:t>health action, </a:t>
            </a:r>
            <a:r>
              <a:rPr lang="en-US" sz="2800" b="1" dirty="0" smtClean="0">
                <a:cs typeface="Tahoma" pitchFamily="34" charset="0"/>
              </a:rPr>
              <a:t>based on timely and accurate information</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Strengthen program </a:t>
            </a:r>
            <a:r>
              <a:rPr lang="en-US" sz="2800" b="1" dirty="0">
                <a:cs typeface="Tahoma" pitchFamily="34" charset="0"/>
              </a:rPr>
              <a:t>planning and </a:t>
            </a:r>
            <a:r>
              <a:rPr lang="en-US" sz="2800" b="1" dirty="0" smtClean="0">
                <a:cs typeface="Tahoma" pitchFamily="34" charset="0"/>
              </a:rPr>
              <a:t>evaluation</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Formulate priorities</a:t>
            </a:r>
            <a:r>
              <a:rPr lang="en-US" sz="2800" b="1" dirty="0">
                <a:cs typeface="Tahoma" pitchFamily="34" charset="0"/>
              </a:rPr>
              <a:t>,</a:t>
            </a:r>
            <a:r>
              <a:rPr lang="en-US" sz="2800" b="1" dirty="0" smtClean="0">
                <a:cs typeface="Tahoma" pitchFamily="34" charset="0"/>
              </a:rPr>
              <a:t> </a:t>
            </a:r>
            <a:r>
              <a:rPr lang="en-US" sz="2800" b="1" dirty="0">
                <a:cs typeface="Tahoma" pitchFamily="34" charset="0"/>
              </a:rPr>
              <a:t>research </a:t>
            </a:r>
            <a:r>
              <a:rPr lang="en-US" sz="2800" b="1" dirty="0" smtClean="0">
                <a:cs typeface="Tahoma" pitchFamily="34" charset="0"/>
              </a:rPr>
              <a:t>hypotheses</a:t>
            </a:r>
            <a:endParaRPr lang="en-US" sz="3200" b="1" dirty="0">
              <a:latin typeface="Century" pitchFamily="18" charset="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Objectives of public health surveillance</a:t>
            </a:r>
            <a:endParaRPr lang="en-US" b="1" dirty="0"/>
          </a:p>
        </p:txBody>
      </p:sp>
    </p:spTree>
    <p:extLst>
      <p:ext uri="{BB962C8B-B14F-4D97-AF65-F5344CB8AC3E}">
        <p14:creationId xmlns:p14="http://schemas.microsoft.com/office/powerpoint/2010/main" val="428194590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0227" y="1905000"/>
            <a:ext cx="8286573" cy="3416320"/>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a:buChar char="•"/>
              <a:tabLst>
                <a:tab pos="457200" algn="l"/>
              </a:tabLst>
            </a:pPr>
            <a:r>
              <a:rPr lang="en-US" sz="2800" b="1" dirty="0" smtClean="0">
                <a:cs typeface="Tahoma" pitchFamily="34" charset="0"/>
              </a:rPr>
              <a:t>Field surveillance: </a:t>
            </a:r>
            <a:r>
              <a:rPr lang="en-US" sz="2800" b="1" dirty="0">
                <a:cs typeface="Tahoma" pitchFamily="34" charset="0"/>
              </a:rPr>
              <a:t>data collected in the field, both quantitative and qualitative data</a:t>
            </a:r>
          </a:p>
          <a:p>
            <a:pPr marL="533400" indent="-533400">
              <a:spcBef>
                <a:spcPts val="0"/>
              </a:spcBef>
              <a:spcAft>
                <a:spcPts val="1200"/>
              </a:spcAft>
              <a:buClr>
                <a:schemeClr val="accent5">
                  <a:lumMod val="75000"/>
                </a:schemeClr>
              </a:buClr>
              <a:buFont typeface="Arial"/>
              <a:buChar char="•"/>
              <a:tabLst>
                <a:tab pos="457200" algn="l"/>
              </a:tabLst>
            </a:pPr>
            <a:r>
              <a:rPr lang="en-US" sz="2800" b="1" dirty="0" smtClean="0">
                <a:cs typeface="Tahoma" pitchFamily="34" charset="0"/>
              </a:rPr>
              <a:t>Digital </a:t>
            </a:r>
            <a:r>
              <a:rPr lang="en-US" sz="2800" b="1" dirty="0">
                <a:cs typeface="Tahoma" pitchFamily="34" charset="0"/>
              </a:rPr>
              <a:t>surveillance data: data collected through automatic web-based </a:t>
            </a:r>
            <a:r>
              <a:rPr lang="en-US" sz="2800" b="1" dirty="0" smtClean="0">
                <a:cs typeface="Tahoma" pitchFamily="34" charset="0"/>
              </a:rPr>
              <a:t>monitoring</a:t>
            </a:r>
          </a:p>
          <a:p>
            <a:pPr marL="533400" indent="-533400">
              <a:spcBef>
                <a:spcPts val="0"/>
              </a:spcBef>
              <a:spcAft>
                <a:spcPts val="1200"/>
              </a:spcAft>
              <a:buClr>
                <a:schemeClr val="accent5">
                  <a:lumMod val="75000"/>
                </a:schemeClr>
              </a:buClr>
              <a:buFont typeface="Arial"/>
              <a:buChar char="•"/>
              <a:tabLst>
                <a:tab pos="457200" algn="l"/>
              </a:tabLst>
            </a:pPr>
            <a:r>
              <a:rPr lang="en-US" sz="2800" b="1" dirty="0" smtClean="0">
                <a:cs typeface="Tahoma" pitchFamily="34" charset="0"/>
              </a:rPr>
              <a:t>Active surveillance:  enhanced activities to search for new or existing cases of disease at a health facility or in community </a:t>
            </a:r>
            <a:endParaRPr lang="en-US" sz="2800" b="1" dirty="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EXAMPLES of types and SOURCES of DISEASE surveillance data</a:t>
            </a:r>
            <a:endParaRPr lang="en-US" b="1" dirty="0"/>
          </a:p>
        </p:txBody>
      </p:sp>
    </p:spTree>
    <p:extLst>
      <p:ext uri="{BB962C8B-B14F-4D97-AF65-F5344CB8AC3E}">
        <p14:creationId xmlns:p14="http://schemas.microsoft.com/office/powerpoint/2010/main" val="328546761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3529178686"/>
              </p:ext>
            </p:extLst>
          </p:nvPr>
        </p:nvGraphicFramePr>
        <p:xfrm>
          <a:off x="482600" y="1524000"/>
          <a:ext cx="77470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426128" y="408372"/>
            <a:ext cx="8641672" cy="1039427"/>
          </a:xfrm>
        </p:spPr>
        <p:txBody>
          <a:bodyPr>
            <a:normAutofit fontScale="90000"/>
          </a:bodyPr>
          <a:lstStyle/>
          <a:p>
            <a:r>
              <a:rPr lang="en-US" b="1" dirty="0" smtClean="0"/>
              <a:t>components of DISEASE surveillance:  core activities</a:t>
            </a:r>
            <a:endParaRPr lang="en-US" b="1" dirty="0"/>
          </a:p>
        </p:txBody>
      </p:sp>
    </p:spTree>
    <p:extLst>
      <p:ext uri="{BB962C8B-B14F-4D97-AF65-F5344CB8AC3E}">
        <p14:creationId xmlns:p14="http://schemas.microsoft.com/office/powerpoint/2010/main" val="416987628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1554267488"/>
              </p:ext>
            </p:extLst>
          </p:nvPr>
        </p:nvGraphicFramePr>
        <p:xfrm>
          <a:off x="698500" y="1371600"/>
          <a:ext cx="77470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p:nvPr>
        </p:nvSpPr>
        <p:spPr>
          <a:xfrm>
            <a:off x="426128" y="408372"/>
            <a:ext cx="8260672" cy="1039427"/>
          </a:xfrm>
        </p:spPr>
        <p:txBody>
          <a:bodyPr>
            <a:normAutofit fontScale="90000"/>
          </a:bodyPr>
          <a:lstStyle/>
          <a:p>
            <a:r>
              <a:rPr lang="en-US" b="1" dirty="0" smtClean="0"/>
              <a:t>components of DISEASE surveillance: support activities</a:t>
            </a:r>
            <a:endParaRPr lang="en-US" b="1" dirty="0"/>
          </a:p>
        </p:txBody>
      </p:sp>
    </p:spTree>
    <p:extLst>
      <p:ext uri="{BB962C8B-B14F-4D97-AF65-F5344CB8AC3E}">
        <p14:creationId xmlns:p14="http://schemas.microsoft.com/office/powerpoint/2010/main" val="67826958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3400" y="1752600"/>
            <a:ext cx="8060267" cy="4228850"/>
          </a:xfrm>
          <a:prstGeom prst="rect">
            <a:avLst/>
          </a:prstGeom>
        </p:spPr>
        <p:txBody>
          <a:bodyPr wrap="square">
            <a:spAutoFit/>
          </a:bodyPr>
          <a:lstStyle/>
          <a:p>
            <a:pPr>
              <a:lnSpc>
                <a:spcPct val="120000"/>
              </a:lnSpc>
              <a:spcBef>
                <a:spcPts val="0"/>
              </a:spcBef>
              <a:tabLst>
                <a:tab pos="457200" algn="l"/>
              </a:tabLst>
            </a:pPr>
            <a:r>
              <a:rPr lang="en-US" sz="2800" b="1" dirty="0" smtClean="0">
                <a:cs typeface="Tahoma" pitchFamily="34" charset="0"/>
              </a:rPr>
              <a:t>…to </a:t>
            </a:r>
            <a:r>
              <a:rPr lang="en-US" sz="2800" b="1" dirty="0">
                <a:cs typeface="Tahoma" pitchFamily="34" charset="0"/>
              </a:rPr>
              <a:t>ensure that problems of public health importance are being monitored efficiently and </a:t>
            </a:r>
            <a:r>
              <a:rPr lang="en-US" sz="2800" b="1" dirty="0" smtClean="0">
                <a:cs typeface="Tahoma" pitchFamily="34" charset="0"/>
              </a:rPr>
              <a:t>effectively</a:t>
            </a:r>
          </a:p>
          <a:p>
            <a:pPr>
              <a:lnSpc>
                <a:spcPct val="120000"/>
              </a:lnSpc>
              <a:spcBef>
                <a:spcPts val="0"/>
              </a:spcBef>
              <a:tabLst>
                <a:tab pos="457200" algn="l"/>
              </a:tabLst>
            </a:pPr>
            <a:endParaRPr lang="en-US" sz="2800" b="1" dirty="0">
              <a:cs typeface="Tahoma" pitchFamily="34" charset="0"/>
            </a:endParaRPr>
          </a:p>
          <a:p>
            <a:pPr>
              <a:lnSpc>
                <a:spcPct val="120000"/>
              </a:lnSpc>
              <a:spcBef>
                <a:spcPts val="0"/>
              </a:spcBef>
              <a:tabLst>
                <a:tab pos="457200" algn="l"/>
              </a:tabLst>
            </a:pPr>
            <a:r>
              <a:rPr lang="en-US" sz="2800" b="1" dirty="0" smtClean="0">
                <a:cs typeface="Tahoma" pitchFamily="34" charset="0"/>
              </a:rPr>
              <a:t>… to ensure that managers have accurate and timely health information to enable “informed” decision-making to improve disease prevention &amp; control activities</a:t>
            </a:r>
          </a:p>
        </p:txBody>
      </p:sp>
      <p:sp>
        <p:nvSpPr>
          <p:cNvPr id="4" name="Title 3"/>
          <p:cNvSpPr>
            <a:spLocks noGrp="1"/>
          </p:cNvSpPr>
          <p:nvPr>
            <p:ph type="title"/>
          </p:nvPr>
        </p:nvSpPr>
        <p:spPr>
          <a:xfrm>
            <a:off x="457200" y="609600"/>
            <a:ext cx="8260672" cy="1039427"/>
          </a:xfrm>
        </p:spPr>
        <p:txBody>
          <a:bodyPr>
            <a:normAutofit fontScale="90000"/>
          </a:bodyPr>
          <a:lstStyle/>
          <a:p>
            <a:r>
              <a:rPr lang="en-US" b="1" dirty="0"/>
              <a:t>Purpose of evaluating public health surveillance systems </a:t>
            </a:r>
            <a:r>
              <a:rPr lang="en-US" dirty="0"/>
              <a:t/>
            </a:r>
            <a:br>
              <a:rPr lang="en-US" dirty="0"/>
            </a:br>
            <a:endParaRPr lang="en-US" dirty="0"/>
          </a:p>
        </p:txBody>
      </p:sp>
    </p:spTree>
    <p:extLst>
      <p:ext uri="{BB962C8B-B14F-4D97-AF65-F5344CB8AC3E}">
        <p14:creationId xmlns:p14="http://schemas.microsoft.com/office/powerpoint/2010/main" val="195129145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3400" y="2063079"/>
            <a:ext cx="7924800" cy="3194721"/>
          </a:xfrm>
          <a:prstGeom prst="rect">
            <a:avLst/>
          </a:prstGeom>
        </p:spPr>
        <p:txBody>
          <a:bodyPr wrap="square">
            <a:spAutoFit/>
          </a:bodyPr>
          <a:lstStyle/>
          <a:p>
            <a:pPr>
              <a:lnSpc>
                <a:spcPct val="120000"/>
              </a:lnSpc>
              <a:spcBef>
                <a:spcPts val="0"/>
              </a:spcBef>
              <a:tabLst>
                <a:tab pos="457200" algn="l"/>
              </a:tabLst>
            </a:pPr>
            <a:r>
              <a:rPr lang="en-US" sz="2800" b="1" dirty="0" smtClean="0">
                <a:solidFill>
                  <a:srgbClr val="000000"/>
                </a:solidFill>
                <a:cs typeface="Tahoma" pitchFamily="34" charset="0"/>
              </a:rPr>
              <a:t>Public </a:t>
            </a:r>
            <a:r>
              <a:rPr lang="en-US" sz="2800" b="1" dirty="0">
                <a:solidFill>
                  <a:srgbClr val="000000"/>
                </a:solidFill>
                <a:cs typeface="Tahoma" pitchFamily="34" charset="0"/>
              </a:rPr>
              <a:t>health surveillance systems should be evaluated periodically, and the evaluation should </a:t>
            </a:r>
            <a:r>
              <a:rPr lang="en-US" sz="2800" b="1" dirty="0" smtClean="0">
                <a:solidFill>
                  <a:srgbClr val="000000"/>
                </a:solidFill>
                <a:cs typeface="Tahoma" pitchFamily="34" charset="0"/>
              </a:rPr>
              <a:t>result in recommendations useful to improve the quality</a:t>
            </a:r>
            <a:r>
              <a:rPr lang="en-US" sz="2800" b="1" dirty="0">
                <a:solidFill>
                  <a:srgbClr val="000000"/>
                </a:solidFill>
                <a:cs typeface="Tahoma" pitchFamily="34" charset="0"/>
              </a:rPr>
              <a:t>, efficiency, and </a:t>
            </a:r>
            <a:r>
              <a:rPr lang="en-US" sz="2800" b="1" dirty="0" smtClean="0">
                <a:solidFill>
                  <a:srgbClr val="000000"/>
                </a:solidFill>
                <a:cs typeface="Tahoma" pitchFamily="34" charset="0"/>
              </a:rPr>
              <a:t>usefulness of disease prevention and control activities</a:t>
            </a:r>
            <a:endParaRPr lang="en-US" sz="2800" b="1" dirty="0">
              <a:solidFill>
                <a:srgbClr val="000000"/>
              </a:solidFill>
              <a:cs typeface="Tahoma" pitchFamily="34" charset="0"/>
            </a:endParaRPr>
          </a:p>
        </p:txBody>
      </p:sp>
      <p:sp>
        <p:nvSpPr>
          <p:cNvPr id="2" name="Title 1"/>
          <p:cNvSpPr>
            <a:spLocks noGrp="1"/>
          </p:cNvSpPr>
          <p:nvPr>
            <p:ph type="title"/>
          </p:nvPr>
        </p:nvSpPr>
        <p:spPr>
          <a:xfrm>
            <a:off x="457200" y="228600"/>
            <a:ext cx="8260672" cy="1344227"/>
          </a:xfrm>
        </p:spPr>
        <p:txBody>
          <a:bodyPr>
            <a:normAutofit/>
          </a:bodyPr>
          <a:lstStyle/>
          <a:p>
            <a:r>
              <a:rPr lang="en-US" b="1" dirty="0"/>
              <a:t>Evaluating public health surveillance systems </a:t>
            </a:r>
            <a:endParaRPr lang="en-US" dirty="0"/>
          </a:p>
        </p:txBody>
      </p:sp>
    </p:spTree>
    <p:extLst>
      <p:ext uri="{BB962C8B-B14F-4D97-AF65-F5344CB8AC3E}">
        <p14:creationId xmlns:p14="http://schemas.microsoft.com/office/powerpoint/2010/main" val="377886335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0" y="1905000"/>
            <a:ext cx="3962400" cy="3323987"/>
          </a:xfrm>
          <a:prstGeom prst="rect">
            <a:avLst/>
          </a:prstGeom>
        </p:spPr>
        <p:txBody>
          <a:bodyPr wrap="square">
            <a:spAutoFit/>
          </a:bodyPr>
          <a:lstStyle/>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Simplicity</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Flexibility</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Acceptability</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Sensitivity</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Specificity</a:t>
            </a:r>
          </a:p>
        </p:txBody>
      </p:sp>
      <p:sp>
        <p:nvSpPr>
          <p:cNvPr id="4" name="Rectangle 3"/>
          <p:cNvSpPr/>
          <p:nvPr/>
        </p:nvSpPr>
        <p:spPr>
          <a:xfrm>
            <a:off x="3945467" y="1893425"/>
            <a:ext cx="5198533" cy="3323987"/>
          </a:xfrm>
          <a:prstGeom prst="rect">
            <a:avLst/>
          </a:prstGeom>
        </p:spPr>
        <p:txBody>
          <a:bodyPr wrap="square">
            <a:spAutoFit/>
          </a:bodyPr>
          <a:lstStyle/>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Accuracy</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Positive </a:t>
            </a:r>
            <a:r>
              <a:rPr lang="en-US" sz="2800" b="1" dirty="0">
                <a:cs typeface="Tahoma" pitchFamily="34" charset="0"/>
              </a:rPr>
              <a:t>predictive </a:t>
            </a:r>
            <a:r>
              <a:rPr lang="en-US" sz="2800" b="1" dirty="0" smtClean="0">
                <a:cs typeface="Tahoma" pitchFamily="34" charset="0"/>
              </a:rPr>
              <a:t>value</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Representativeness</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Sustainability</a:t>
            </a:r>
          </a:p>
          <a:p>
            <a:pPr marL="533400" indent="-533400">
              <a:lnSpc>
                <a:spcPct val="150000"/>
              </a:lnSpc>
              <a:spcBef>
                <a:spcPts val="0"/>
              </a:spcBef>
              <a:buClr>
                <a:schemeClr val="accent5">
                  <a:lumMod val="75000"/>
                </a:schemeClr>
              </a:buClr>
              <a:buFont typeface="Arial" pitchFamily="34" charset="0"/>
              <a:buChar char="•"/>
              <a:tabLst>
                <a:tab pos="457200" algn="l"/>
              </a:tabLst>
            </a:pPr>
            <a:r>
              <a:rPr lang="en-US" sz="2800" b="1" dirty="0" smtClean="0">
                <a:cs typeface="Tahoma" pitchFamily="34" charset="0"/>
              </a:rPr>
              <a:t>Timeliness</a:t>
            </a:r>
            <a:endParaRPr lang="en-US" sz="2800" b="1" dirty="0">
              <a:cs typeface="Tahoma" pitchFamily="34" charset="0"/>
            </a:endParaRPr>
          </a:p>
        </p:txBody>
      </p:sp>
      <p:sp>
        <p:nvSpPr>
          <p:cNvPr id="2" name="Title 1"/>
          <p:cNvSpPr>
            <a:spLocks noGrp="1"/>
          </p:cNvSpPr>
          <p:nvPr>
            <p:ph type="title"/>
          </p:nvPr>
        </p:nvSpPr>
        <p:spPr>
          <a:xfrm>
            <a:off x="0" y="609600"/>
            <a:ext cx="9144000" cy="1039427"/>
          </a:xfrm>
        </p:spPr>
        <p:txBody>
          <a:bodyPr>
            <a:normAutofit fontScale="90000"/>
          </a:bodyPr>
          <a:lstStyle/>
          <a:p>
            <a:r>
              <a:rPr lang="en-US" sz="3100" b="1" dirty="0"/>
              <a:t>Evaluation of </a:t>
            </a:r>
            <a:r>
              <a:rPr lang="en-US" sz="3100" b="1" dirty="0" err="1" smtClean="0"/>
              <a:t>disEase</a:t>
            </a:r>
            <a:r>
              <a:rPr lang="en-US" sz="3100" b="1" dirty="0" smtClean="0"/>
              <a:t> surveillance systems: Selected criteria</a:t>
            </a:r>
            <a:r>
              <a:rPr lang="en-US" dirty="0"/>
              <a:t/>
            </a:r>
            <a:br>
              <a:rPr lang="en-US" dirty="0"/>
            </a:br>
            <a:endParaRPr lang="en-US" dirty="0"/>
          </a:p>
        </p:txBody>
      </p:sp>
    </p:spTree>
    <p:extLst>
      <p:ext uri="{BB962C8B-B14F-4D97-AF65-F5344CB8AC3E}">
        <p14:creationId xmlns:p14="http://schemas.microsoft.com/office/powerpoint/2010/main" val="2397125101"/>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0520" y="1676400"/>
            <a:ext cx="8229600" cy="3348609"/>
          </a:xfrm>
          <a:prstGeom prst="rect">
            <a:avLst/>
          </a:prstGeom>
        </p:spPr>
        <p:txBody>
          <a:bodyPr wrap="square">
            <a:spAutoFit/>
          </a:bodyPr>
          <a:lstStyle/>
          <a:p>
            <a:pPr marL="533400" indent="-533400">
              <a:lnSpc>
                <a:spcPct val="120000"/>
              </a:lnSpc>
              <a:spcBef>
                <a:spcPts val="0"/>
              </a:spcBef>
              <a:spcAft>
                <a:spcPts val="1200"/>
              </a:spcAft>
              <a:buClr>
                <a:schemeClr val="accent5">
                  <a:lumMod val="75000"/>
                </a:schemeClr>
              </a:buClr>
              <a:buFont typeface="Arial" pitchFamily="34" charset="0"/>
              <a:buChar char="•"/>
              <a:tabLst>
                <a:tab pos="457200" algn="l"/>
              </a:tabLst>
            </a:pPr>
            <a:r>
              <a:rPr lang="en-US" sz="2800" b="1" dirty="0">
                <a:cs typeface="Tahoma" pitchFamily="34" charset="0"/>
              </a:rPr>
              <a:t>The simplicity of a public health surveillance system refers to both its structure and ease of </a:t>
            </a:r>
            <a:r>
              <a:rPr lang="en-US" sz="2800" b="1" dirty="0" smtClean="0">
                <a:cs typeface="Tahoma" pitchFamily="34" charset="0"/>
              </a:rPr>
              <a:t>operation </a:t>
            </a:r>
          </a:p>
          <a:p>
            <a:pPr marL="533400" indent="-533400">
              <a:lnSpc>
                <a:spcPct val="120000"/>
              </a:lnSpc>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Disease surveillance </a:t>
            </a:r>
            <a:r>
              <a:rPr lang="en-US" sz="2800" b="1" dirty="0">
                <a:cs typeface="Tahoma" pitchFamily="34" charset="0"/>
              </a:rPr>
              <a:t>systems should be as simple as possible while still meeting their </a:t>
            </a:r>
            <a:r>
              <a:rPr lang="en-US" sz="2800" b="1" dirty="0" smtClean="0">
                <a:cs typeface="Tahoma" pitchFamily="34" charset="0"/>
              </a:rPr>
              <a:t>objectives</a:t>
            </a:r>
            <a:endParaRPr lang="en-US" sz="2800" b="1" dirty="0">
              <a:solidFill>
                <a:srgbClr val="0000FF"/>
              </a:solidFill>
              <a:cs typeface="Tahoma" pitchFamily="34" charset="0"/>
            </a:endParaRPr>
          </a:p>
        </p:txBody>
      </p:sp>
      <p:sp>
        <p:nvSpPr>
          <p:cNvPr id="2" name="Title 1"/>
          <p:cNvSpPr>
            <a:spLocks noGrp="1"/>
          </p:cNvSpPr>
          <p:nvPr>
            <p:ph type="title"/>
          </p:nvPr>
        </p:nvSpPr>
        <p:spPr/>
        <p:txBody>
          <a:bodyPr/>
          <a:lstStyle/>
          <a:p>
            <a:r>
              <a:rPr lang="en-US" b="1" dirty="0" smtClean="0"/>
              <a:t>simplicity: definition</a:t>
            </a:r>
            <a:endParaRPr lang="en-US" b="1" dirty="0"/>
          </a:p>
        </p:txBody>
      </p:sp>
    </p:spTree>
    <p:extLst>
      <p:ext uri="{BB962C8B-B14F-4D97-AF65-F5344CB8AC3E}">
        <p14:creationId xmlns:p14="http://schemas.microsoft.com/office/powerpoint/2010/main" val="129075535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41184"/>
            <a:ext cx="6087533" cy="59756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988098"/>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1752600"/>
            <a:ext cx="8305800" cy="2677656"/>
          </a:xfrm>
          <a:prstGeom prst="rect">
            <a:avLst/>
          </a:prstGeom>
        </p:spPr>
        <p:txBody>
          <a:bodyPr wrap="square">
            <a:spAutoFit/>
          </a:bodyPr>
          <a:lstStyle/>
          <a:p>
            <a:pPr>
              <a:lnSpc>
                <a:spcPct val="120000"/>
              </a:lnSpc>
              <a:spcBef>
                <a:spcPts val="0"/>
              </a:spcBef>
              <a:tabLst>
                <a:tab pos="457200" algn="l"/>
              </a:tabLst>
            </a:pPr>
            <a:r>
              <a:rPr lang="en-US" sz="2800" b="1" dirty="0">
                <a:cs typeface="Tahoma" pitchFamily="34" charset="0"/>
              </a:rPr>
              <a:t>A flexible public health surveillance system can adapt to changing information </a:t>
            </a:r>
            <a:r>
              <a:rPr lang="en-US" sz="2800" b="1" dirty="0" smtClean="0">
                <a:cs typeface="Tahoma" pitchFamily="34" charset="0"/>
              </a:rPr>
              <a:t>needs, operating conditions, or new diagnostic tests or criteria -- </a:t>
            </a:r>
            <a:r>
              <a:rPr lang="en-US" sz="2800" b="1" dirty="0">
                <a:cs typeface="Tahoma" pitchFamily="34" charset="0"/>
              </a:rPr>
              <a:t>with little additional time, personnel, or allocated funds. </a:t>
            </a:r>
            <a:endParaRPr lang="en-US" sz="2800" b="1" dirty="0">
              <a:solidFill>
                <a:srgbClr val="0000FF"/>
              </a:solidFill>
              <a:cs typeface="Tahoma" pitchFamily="34" charset="0"/>
            </a:endParaRPr>
          </a:p>
        </p:txBody>
      </p:sp>
      <p:sp>
        <p:nvSpPr>
          <p:cNvPr id="2" name="Title 1"/>
          <p:cNvSpPr>
            <a:spLocks noGrp="1"/>
          </p:cNvSpPr>
          <p:nvPr>
            <p:ph type="title"/>
          </p:nvPr>
        </p:nvSpPr>
        <p:spPr/>
        <p:txBody>
          <a:bodyPr/>
          <a:lstStyle/>
          <a:p>
            <a:r>
              <a:rPr lang="en-US" b="1" dirty="0" smtClean="0"/>
              <a:t>flexibility: definition</a:t>
            </a:r>
            <a:endParaRPr lang="en-US" b="1" dirty="0"/>
          </a:p>
        </p:txBody>
      </p:sp>
    </p:spTree>
    <p:extLst>
      <p:ext uri="{BB962C8B-B14F-4D97-AF65-F5344CB8AC3E}">
        <p14:creationId xmlns:p14="http://schemas.microsoft.com/office/powerpoint/2010/main" val="148357108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801" y="1524000"/>
            <a:ext cx="8382000" cy="4087273"/>
          </a:xfrm>
          <a:prstGeom prst="rect">
            <a:avLst/>
          </a:prstGeom>
        </p:spPr>
        <p:txBody>
          <a:bodyPr wrap="square">
            <a:spAutoFit/>
          </a:bodyPr>
          <a:lstStyle/>
          <a:p>
            <a:pPr marL="533400" indent="-533400">
              <a:lnSpc>
                <a:spcPct val="120000"/>
              </a:lnSpc>
              <a:spcBef>
                <a:spcPts val="0"/>
              </a:spcBef>
              <a:spcAft>
                <a:spcPts val="1200"/>
              </a:spcAft>
              <a:buFont typeface="Arial" pitchFamily="34" charset="0"/>
              <a:buChar char="•"/>
              <a:tabLst>
                <a:tab pos="457200" algn="l"/>
              </a:tabLst>
            </a:pPr>
            <a:r>
              <a:rPr lang="en-US" sz="2600" b="1" dirty="0" smtClean="0">
                <a:cs typeface="Tahoma" pitchFamily="34" charset="0"/>
              </a:rPr>
              <a:t>Flexible </a:t>
            </a:r>
            <a:r>
              <a:rPr lang="en-US" sz="2600" b="1" dirty="0">
                <a:cs typeface="Tahoma" pitchFamily="34" charset="0"/>
              </a:rPr>
              <a:t>systems can accommodate, for example, new health-related events, changes in case definitions or </a:t>
            </a:r>
            <a:r>
              <a:rPr lang="en-US" sz="2600" b="1" dirty="0" smtClean="0">
                <a:cs typeface="Tahoma" pitchFamily="34" charset="0"/>
              </a:rPr>
              <a:t>technology (including new diagnostic tests, rapid tests), and </a:t>
            </a:r>
            <a:r>
              <a:rPr lang="en-US" sz="2600" b="1" dirty="0">
                <a:cs typeface="Tahoma" pitchFamily="34" charset="0"/>
              </a:rPr>
              <a:t>variations in funding or reporting </a:t>
            </a:r>
            <a:r>
              <a:rPr lang="en-US" sz="2600" b="1" dirty="0" smtClean="0">
                <a:cs typeface="Tahoma" pitchFamily="34" charset="0"/>
              </a:rPr>
              <a:t>sources </a:t>
            </a:r>
          </a:p>
          <a:p>
            <a:pPr marL="533400" indent="-533400">
              <a:lnSpc>
                <a:spcPct val="120000"/>
              </a:lnSpc>
              <a:spcBef>
                <a:spcPts val="0"/>
              </a:spcBef>
              <a:spcAft>
                <a:spcPts val="1200"/>
              </a:spcAft>
              <a:buFont typeface="Arial" pitchFamily="34" charset="0"/>
              <a:buChar char="•"/>
              <a:tabLst>
                <a:tab pos="457200" algn="l"/>
              </a:tabLst>
            </a:pPr>
            <a:r>
              <a:rPr lang="en-US" sz="2600" b="1" dirty="0" smtClean="0">
                <a:cs typeface="Tahoma" pitchFamily="34" charset="0"/>
              </a:rPr>
              <a:t>Use of standard </a:t>
            </a:r>
            <a:r>
              <a:rPr lang="en-US" sz="2600" b="1" dirty="0">
                <a:cs typeface="Tahoma" pitchFamily="34" charset="0"/>
              </a:rPr>
              <a:t>data formats (e.g., in electronic data interchange) can be </a:t>
            </a:r>
            <a:r>
              <a:rPr lang="en-US" sz="2600" b="1" dirty="0" smtClean="0">
                <a:cs typeface="Tahoma" pitchFamily="34" charset="0"/>
              </a:rPr>
              <a:t>integrated </a:t>
            </a:r>
            <a:r>
              <a:rPr lang="en-US" sz="2600" b="1" dirty="0">
                <a:cs typeface="Tahoma" pitchFamily="34" charset="0"/>
              </a:rPr>
              <a:t>with other </a:t>
            </a:r>
            <a:r>
              <a:rPr lang="en-US" sz="2600" b="1" dirty="0" smtClean="0">
                <a:cs typeface="Tahoma" pitchFamily="34" charset="0"/>
              </a:rPr>
              <a:t>systems</a:t>
            </a:r>
            <a:endParaRPr lang="en-US" sz="2600" b="1" dirty="0">
              <a:solidFill>
                <a:srgbClr val="0000FF"/>
              </a:solidFill>
              <a:cs typeface="Tahoma" pitchFamily="34" charset="0"/>
            </a:endParaRPr>
          </a:p>
        </p:txBody>
      </p:sp>
      <p:sp>
        <p:nvSpPr>
          <p:cNvPr id="2" name="Title 1"/>
          <p:cNvSpPr>
            <a:spLocks noGrp="1"/>
          </p:cNvSpPr>
          <p:nvPr>
            <p:ph type="title"/>
          </p:nvPr>
        </p:nvSpPr>
        <p:spPr/>
        <p:txBody>
          <a:bodyPr/>
          <a:lstStyle/>
          <a:p>
            <a:r>
              <a:rPr lang="en-US" b="1" dirty="0" smtClean="0"/>
              <a:t>flexibility: definition</a:t>
            </a:r>
            <a:endParaRPr lang="en-US" b="1" dirty="0"/>
          </a:p>
        </p:txBody>
      </p:sp>
    </p:spTree>
    <p:extLst>
      <p:ext uri="{BB962C8B-B14F-4D97-AF65-F5344CB8AC3E}">
        <p14:creationId xmlns:p14="http://schemas.microsoft.com/office/powerpoint/2010/main" val="32956047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47700" y="1981200"/>
            <a:ext cx="7848600" cy="3194721"/>
          </a:xfrm>
          <a:prstGeom prst="rect">
            <a:avLst/>
          </a:prstGeom>
        </p:spPr>
        <p:txBody>
          <a:bodyPr wrap="square">
            <a:spAutoFit/>
          </a:bodyPr>
          <a:lstStyle/>
          <a:p>
            <a:pPr marL="457200" indent="-457200">
              <a:lnSpc>
                <a:spcPct val="120000"/>
              </a:lnSpc>
              <a:spcBef>
                <a:spcPts val="0"/>
              </a:spcBef>
              <a:buFont typeface="Arial" panose="020B0604020202020204" pitchFamily="34" charset="0"/>
              <a:buChar char="•"/>
              <a:tabLst>
                <a:tab pos="457200" algn="l"/>
              </a:tabLst>
            </a:pPr>
            <a:r>
              <a:rPr lang="en-US" sz="2800" b="1" dirty="0">
                <a:solidFill>
                  <a:srgbClr val="000000"/>
                </a:solidFill>
                <a:cs typeface="Tahoma" pitchFamily="34" charset="0"/>
              </a:rPr>
              <a:t>Flexibility is probably best evaluated retrospectively by observing how a system has responded to a new </a:t>
            </a:r>
            <a:r>
              <a:rPr lang="en-US" sz="2800" b="1" dirty="0" smtClean="0">
                <a:solidFill>
                  <a:srgbClr val="000000"/>
                </a:solidFill>
                <a:cs typeface="Tahoma" pitchFamily="34" charset="0"/>
              </a:rPr>
              <a:t>demand</a:t>
            </a:r>
          </a:p>
          <a:p>
            <a:pPr marL="457200" indent="-457200">
              <a:lnSpc>
                <a:spcPct val="120000"/>
              </a:lnSpc>
              <a:spcBef>
                <a:spcPts val="0"/>
              </a:spcBef>
              <a:buFont typeface="Arial" panose="020B0604020202020204" pitchFamily="34" charset="0"/>
              <a:buChar char="•"/>
              <a:tabLst>
                <a:tab pos="457200" algn="l"/>
              </a:tabLst>
            </a:pPr>
            <a:r>
              <a:rPr lang="en-US" sz="2800" b="1" dirty="0" smtClean="0">
                <a:solidFill>
                  <a:srgbClr val="000000"/>
                </a:solidFill>
                <a:cs typeface="Tahoma" pitchFamily="34" charset="0"/>
              </a:rPr>
              <a:t>Animal and human health professionals are an excellent source of information about disease surveillance systems</a:t>
            </a:r>
            <a:endParaRPr lang="en-US" sz="2800" b="1" dirty="0">
              <a:solidFill>
                <a:srgbClr val="000000"/>
              </a:solidFill>
              <a:cs typeface="Tahoma" pitchFamily="34" charset="0"/>
            </a:endParaRPr>
          </a:p>
        </p:txBody>
      </p:sp>
      <p:sp>
        <p:nvSpPr>
          <p:cNvPr id="2" name="Title 1"/>
          <p:cNvSpPr>
            <a:spLocks noGrp="1"/>
          </p:cNvSpPr>
          <p:nvPr>
            <p:ph type="title"/>
          </p:nvPr>
        </p:nvSpPr>
        <p:spPr/>
        <p:txBody>
          <a:bodyPr/>
          <a:lstStyle/>
          <a:p>
            <a:r>
              <a:rPr lang="en-US" b="1" dirty="0" smtClean="0"/>
              <a:t>flexibility: methods</a:t>
            </a:r>
            <a:endParaRPr lang="en-US" b="1" dirty="0"/>
          </a:p>
        </p:txBody>
      </p:sp>
    </p:spTree>
    <p:extLst>
      <p:ext uri="{BB962C8B-B14F-4D97-AF65-F5344CB8AC3E}">
        <p14:creationId xmlns:p14="http://schemas.microsoft.com/office/powerpoint/2010/main" val="364937304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3401" y="2133600"/>
            <a:ext cx="8153400" cy="1593898"/>
          </a:xfrm>
          <a:prstGeom prst="rect">
            <a:avLst/>
          </a:prstGeom>
        </p:spPr>
        <p:txBody>
          <a:bodyPr wrap="square">
            <a:spAutoFit/>
          </a:bodyPr>
          <a:lstStyle/>
          <a:p>
            <a:pPr>
              <a:lnSpc>
                <a:spcPct val="120000"/>
              </a:lnSpc>
              <a:spcBef>
                <a:spcPts val="0"/>
              </a:spcBef>
              <a:tabLst>
                <a:tab pos="457200" algn="l"/>
              </a:tabLst>
            </a:pPr>
            <a:r>
              <a:rPr lang="en-US" sz="2800" b="1" dirty="0">
                <a:solidFill>
                  <a:srgbClr val="000000"/>
                </a:solidFill>
                <a:cs typeface="Tahoma" pitchFamily="34" charset="0"/>
              </a:rPr>
              <a:t>Data quality reflects the completeness and validity of the data recorded in the public health surveillance </a:t>
            </a:r>
            <a:r>
              <a:rPr lang="en-US" sz="2800" b="1" dirty="0" smtClean="0">
                <a:solidFill>
                  <a:srgbClr val="000000"/>
                </a:solidFill>
                <a:cs typeface="Tahoma" pitchFamily="34" charset="0"/>
              </a:rPr>
              <a:t>system</a:t>
            </a:r>
            <a:endParaRPr lang="en-US" sz="2800" b="1" dirty="0">
              <a:solidFill>
                <a:srgbClr val="000000"/>
              </a:solidFill>
              <a:cs typeface="Tahoma" pitchFamily="34" charset="0"/>
            </a:endParaRPr>
          </a:p>
        </p:txBody>
      </p:sp>
      <p:sp>
        <p:nvSpPr>
          <p:cNvPr id="2" name="Title 1"/>
          <p:cNvSpPr>
            <a:spLocks noGrp="1"/>
          </p:cNvSpPr>
          <p:nvPr>
            <p:ph type="title"/>
          </p:nvPr>
        </p:nvSpPr>
        <p:spPr/>
        <p:txBody>
          <a:bodyPr/>
          <a:lstStyle/>
          <a:p>
            <a:r>
              <a:rPr lang="en-US" b="1" dirty="0" smtClean="0"/>
              <a:t>data quality: definition</a:t>
            </a:r>
            <a:endParaRPr lang="en-US" b="1" dirty="0"/>
          </a:p>
        </p:txBody>
      </p:sp>
    </p:spTree>
    <p:extLst>
      <p:ext uri="{BB962C8B-B14F-4D97-AF65-F5344CB8AC3E}">
        <p14:creationId xmlns:p14="http://schemas.microsoft.com/office/powerpoint/2010/main" val="249119186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6389" y="1670355"/>
            <a:ext cx="8967611" cy="3865674"/>
          </a:xfrm>
          <a:prstGeom prst="rect">
            <a:avLst/>
          </a:prstGeom>
        </p:spPr>
        <p:txBody>
          <a:bodyPr wrap="square">
            <a:spAutoFit/>
          </a:bodyPr>
          <a:lstStyle/>
          <a:p>
            <a:pPr marL="533400" indent="-533400">
              <a:lnSpc>
                <a:spcPct val="120000"/>
              </a:lnSpc>
              <a:spcBef>
                <a:spcPts val="0"/>
              </a:spcBef>
              <a:spcAft>
                <a:spcPts val="1200"/>
              </a:spcAft>
              <a:buClr>
                <a:schemeClr val="accent5">
                  <a:lumMod val="75000"/>
                </a:schemeClr>
              </a:buClr>
              <a:buFont typeface="Arial" pitchFamily="34" charset="0"/>
              <a:buChar char="•"/>
              <a:tabLst>
                <a:tab pos="457200" algn="l"/>
              </a:tabLst>
            </a:pPr>
            <a:r>
              <a:rPr lang="en-US" sz="2800" b="1" dirty="0">
                <a:cs typeface="Tahoma" pitchFamily="34" charset="0"/>
              </a:rPr>
              <a:t>Examining the percentage of "unknown" or "blank" responses to items on surveillance forms is a straightforward and easy measure of data </a:t>
            </a:r>
            <a:r>
              <a:rPr lang="en-US" sz="2800" b="1" dirty="0" smtClean="0">
                <a:cs typeface="Tahoma" pitchFamily="34" charset="0"/>
              </a:rPr>
              <a:t>quality</a:t>
            </a:r>
          </a:p>
          <a:p>
            <a:pPr marL="533400" indent="-533400">
              <a:lnSpc>
                <a:spcPct val="120000"/>
              </a:lnSpc>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A </a:t>
            </a:r>
            <a:r>
              <a:rPr lang="en-US" sz="2800" b="1" dirty="0">
                <a:cs typeface="Tahoma" pitchFamily="34" charset="0"/>
              </a:rPr>
              <a:t>full assessment of the completeness and validity of the system's data might require a special </a:t>
            </a:r>
            <a:r>
              <a:rPr lang="en-US" sz="2800" b="1" dirty="0" smtClean="0">
                <a:cs typeface="Tahoma" pitchFamily="34" charset="0"/>
              </a:rPr>
              <a:t>study</a:t>
            </a:r>
            <a:endParaRPr lang="en-US" sz="2800" b="1" dirty="0">
              <a:cs typeface="Tahoma" pitchFamily="34" charset="0"/>
            </a:endParaRPr>
          </a:p>
        </p:txBody>
      </p:sp>
      <p:sp>
        <p:nvSpPr>
          <p:cNvPr id="2" name="Title 1"/>
          <p:cNvSpPr>
            <a:spLocks noGrp="1"/>
          </p:cNvSpPr>
          <p:nvPr>
            <p:ph type="title"/>
          </p:nvPr>
        </p:nvSpPr>
        <p:spPr/>
        <p:txBody>
          <a:bodyPr/>
          <a:lstStyle/>
          <a:p>
            <a:r>
              <a:rPr lang="en-US" b="1" dirty="0" smtClean="0"/>
              <a:t>data quality: methods</a:t>
            </a:r>
            <a:endParaRPr lang="en-US" b="1" dirty="0"/>
          </a:p>
        </p:txBody>
      </p:sp>
    </p:spTree>
    <p:extLst>
      <p:ext uri="{BB962C8B-B14F-4D97-AF65-F5344CB8AC3E}">
        <p14:creationId xmlns:p14="http://schemas.microsoft.com/office/powerpoint/2010/main" val="391658615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799" y="1600200"/>
            <a:ext cx="8458201" cy="3194721"/>
          </a:xfrm>
          <a:prstGeom prst="rect">
            <a:avLst/>
          </a:prstGeom>
        </p:spPr>
        <p:txBody>
          <a:bodyPr wrap="square">
            <a:spAutoFit/>
          </a:bodyPr>
          <a:lstStyle/>
          <a:p>
            <a:pPr marL="533400" indent="-533400">
              <a:lnSpc>
                <a:spcPct val="120000"/>
              </a:lnSpc>
              <a:spcBef>
                <a:spcPts val="0"/>
              </a:spcBef>
              <a:buClr>
                <a:schemeClr val="accent5">
                  <a:lumMod val="75000"/>
                </a:schemeClr>
              </a:buClr>
              <a:buFont typeface="Arial" pitchFamily="34" charset="0"/>
              <a:buChar char="•"/>
              <a:tabLst>
                <a:tab pos="457200" algn="l"/>
              </a:tabLst>
            </a:pPr>
            <a:r>
              <a:rPr lang="en-US" sz="2400" b="1" dirty="0">
                <a:cs typeface="Tahoma" pitchFamily="34" charset="0"/>
              </a:rPr>
              <a:t>Data values recorded in the surveillance system can be compared to "true" </a:t>
            </a:r>
            <a:r>
              <a:rPr lang="en-US" sz="2400" b="1" dirty="0" smtClean="0">
                <a:cs typeface="Tahoma" pitchFamily="34" charset="0"/>
              </a:rPr>
              <a:t>values:</a:t>
            </a:r>
          </a:p>
          <a:p>
            <a:pPr marL="990600" lvl="1" indent="-411163">
              <a:lnSpc>
                <a:spcPct val="120000"/>
              </a:lnSpc>
              <a:spcBef>
                <a:spcPts val="0"/>
              </a:spcBef>
              <a:buClr>
                <a:schemeClr val="accent2">
                  <a:lumMod val="75000"/>
                </a:schemeClr>
              </a:buClr>
              <a:buFont typeface="Arial" pitchFamily="34" charset="0"/>
              <a:buChar char="•"/>
              <a:tabLst>
                <a:tab pos="914400" algn="l"/>
              </a:tabLst>
            </a:pPr>
            <a:r>
              <a:rPr lang="en-US" sz="2400" b="1" dirty="0" smtClean="0">
                <a:cs typeface="Tahoma" pitchFamily="34" charset="0"/>
              </a:rPr>
              <a:t>a </a:t>
            </a:r>
            <a:r>
              <a:rPr lang="en-US" sz="2400" b="1" dirty="0">
                <a:cs typeface="Tahoma" pitchFamily="34" charset="0"/>
              </a:rPr>
              <a:t>review of sampled data </a:t>
            </a:r>
            <a:endParaRPr lang="en-US" sz="2400" b="1" dirty="0" smtClean="0">
              <a:cs typeface="Tahoma" pitchFamily="34" charset="0"/>
            </a:endParaRPr>
          </a:p>
          <a:p>
            <a:pPr marL="990600" lvl="1" indent="-411163">
              <a:lnSpc>
                <a:spcPct val="120000"/>
              </a:lnSpc>
              <a:spcBef>
                <a:spcPts val="0"/>
              </a:spcBef>
              <a:buClr>
                <a:schemeClr val="accent2">
                  <a:lumMod val="75000"/>
                </a:schemeClr>
              </a:buClr>
              <a:buFont typeface="Arial" pitchFamily="34" charset="0"/>
              <a:buChar char="•"/>
              <a:tabLst>
                <a:tab pos="914400" algn="l"/>
              </a:tabLst>
            </a:pPr>
            <a:r>
              <a:rPr lang="en-US" sz="2400" b="1" dirty="0" smtClean="0">
                <a:cs typeface="Tahoma" pitchFamily="34" charset="0"/>
              </a:rPr>
              <a:t>a </a:t>
            </a:r>
            <a:r>
              <a:rPr lang="en-US" sz="2400" b="1" dirty="0">
                <a:cs typeface="Tahoma" pitchFamily="34" charset="0"/>
              </a:rPr>
              <a:t>special record linkage </a:t>
            </a:r>
          </a:p>
          <a:p>
            <a:pPr marL="990600" lvl="1" indent="-411163">
              <a:lnSpc>
                <a:spcPct val="120000"/>
              </a:lnSpc>
              <a:spcBef>
                <a:spcPts val="0"/>
              </a:spcBef>
              <a:buClr>
                <a:schemeClr val="accent2">
                  <a:lumMod val="75000"/>
                </a:schemeClr>
              </a:buClr>
              <a:buFont typeface="Arial" pitchFamily="34" charset="0"/>
              <a:buChar char="•"/>
              <a:tabLst>
                <a:tab pos="914400" algn="l"/>
              </a:tabLst>
            </a:pPr>
            <a:r>
              <a:rPr lang="en-US" sz="2400" b="1" dirty="0" smtClean="0">
                <a:cs typeface="Tahoma" pitchFamily="34" charset="0"/>
              </a:rPr>
              <a:t>patient </a:t>
            </a:r>
            <a:r>
              <a:rPr lang="en-US" sz="2400" b="1" dirty="0">
                <a:cs typeface="Tahoma" pitchFamily="34" charset="0"/>
              </a:rPr>
              <a:t>interview </a:t>
            </a:r>
            <a:endParaRPr lang="en-US" sz="2400" b="1" dirty="0" smtClean="0">
              <a:cs typeface="Tahoma" pitchFamily="34" charset="0"/>
            </a:endParaRPr>
          </a:p>
          <a:p>
            <a:pPr marL="990600" lvl="1" indent="-411163">
              <a:lnSpc>
                <a:spcPct val="120000"/>
              </a:lnSpc>
              <a:spcBef>
                <a:spcPts val="0"/>
              </a:spcBef>
              <a:buClr>
                <a:schemeClr val="accent2">
                  <a:lumMod val="75000"/>
                </a:schemeClr>
              </a:buClr>
              <a:buFont typeface="Arial" pitchFamily="34" charset="0"/>
              <a:buChar char="•"/>
              <a:tabLst>
                <a:tab pos="914400" algn="l"/>
              </a:tabLst>
            </a:pPr>
            <a:r>
              <a:rPr lang="en-US" sz="2400" b="1" dirty="0" smtClean="0">
                <a:cs typeface="Tahoma" pitchFamily="34" charset="0"/>
              </a:rPr>
              <a:t>calculation </a:t>
            </a:r>
            <a:r>
              <a:rPr lang="en-US" sz="2400" b="1" dirty="0">
                <a:cs typeface="Tahoma" pitchFamily="34" charset="0"/>
              </a:rPr>
              <a:t>of sensitivity </a:t>
            </a:r>
            <a:r>
              <a:rPr lang="en-US" sz="2400" b="1" dirty="0" smtClean="0">
                <a:cs typeface="Tahoma" pitchFamily="34" charset="0"/>
              </a:rPr>
              <a:t>and </a:t>
            </a:r>
            <a:r>
              <a:rPr lang="en-US" sz="2400" b="1" dirty="0">
                <a:cs typeface="Tahoma" pitchFamily="34" charset="0"/>
              </a:rPr>
              <a:t>predictive value </a:t>
            </a:r>
            <a:r>
              <a:rPr lang="en-US" sz="2400" b="1" dirty="0" smtClean="0">
                <a:cs typeface="Tahoma" pitchFamily="34" charset="0"/>
              </a:rPr>
              <a:t>positive</a:t>
            </a:r>
            <a:endParaRPr lang="en-US" sz="2400" b="1" dirty="0">
              <a:cs typeface="Tahoma" pitchFamily="34" charset="0"/>
            </a:endParaRPr>
          </a:p>
        </p:txBody>
      </p:sp>
      <p:sp>
        <p:nvSpPr>
          <p:cNvPr id="2" name="Title 1"/>
          <p:cNvSpPr>
            <a:spLocks noGrp="1"/>
          </p:cNvSpPr>
          <p:nvPr>
            <p:ph type="title"/>
          </p:nvPr>
        </p:nvSpPr>
        <p:spPr/>
        <p:txBody>
          <a:bodyPr/>
          <a:lstStyle/>
          <a:p>
            <a:r>
              <a:rPr lang="en-US" b="1" dirty="0" smtClean="0"/>
              <a:t>data quality: methods</a:t>
            </a:r>
            <a:endParaRPr lang="en-US" b="1" dirty="0"/>
          </a:p>
        </p:txBody>
      </p:sp>
    </p:spTree>
    <p:extLst>
      <p:ext uri="{BB962C8B-B14F-4D97-AF65-F5344CB8AC3E}">
        <p14:creationId xmlns:p14="http://schemas.microsoft.com/office/powerpoint/2010/main" val="332123696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38200" y="1905000"/>
            <a:ext cx="7772400" cy="1421928"/>
          </a:xfrm>
          <a:prstGeom prst="rect">
            <a:avLst/>
          </a:prstGeom>
        </p:spPr>
        <p:txBody>
          <a:bodyPr wrap="square">
            <a:spAutoFit/>
          </a:bodyPr>
          <a:lstStyle/>
          <a:p>
            <a:pPr>
              <a:lnSpc>
                <a:spcPct val="120000"/>
              </a:lnSpc>
              <a:spcBef>
                <a:spcPts val="0"/>
              </a:spcBef>
              <a:tabLst>
                <a:tab pos="457200" algn="l"/>
              </a:tabLst>
            </a:pPr>
            <a:r>
              <a:rPr lang="en-US" sz="2400" b="1" dirty="0">
                <a:cs typeface="Tahoma" pitchFamily="34" charset="0"/>
              </a:rPr>
              <a:t>Acceptability reflects the willingness of persons and organizations to participate in the surveillance </a:t>
            </a:r>
            <a:r>
              <a:rPr lang="en-US" sz="2400" b="1" dirty="0" smtClean="0">
                <a:cs typeface="Tahoma" pitchFamily="34" charset="0"/>
              </a:rPr>
              <a:t>system</a:t>
            </a:r>
            <a:endParaRPr lang="en-US" sz="2400" dirty="0">
              <a:cs typeface="Tahoma" pitchFamily="34" charset="0"/>
            </a:endParaRPr>
          </a:p>
        </p:txBody>
      </p:sp>
      <p:sp>
        <p:nvSpPr>
          <p:cNvPr id="2" name="Title 1"/>
          <p:cNvSpPr>
            <a:spLocks noGrp="1"/>
          </p:cNvSpPr>
          <p:nvPr>
            <p:ph type="title"/>
          </p:nvPr>
        </p:nvSpPr>
        <p:spPr/>
        <p:txBody>
          <a:bodyPr/>
          <a:lstStyle/>
          <a:p>
            <a:r>
              <a:rPr lang="en-US" b="1" dirty="0" smtClean="0"/>
              <a:t>acceptability: definition</a:t>
            </a:r>
            <a:endParaRPr lang="en-US" b="1" dirty="0"/>
          </a:p>
        </p:txBody>
      </p:sp>
    </p:spTree>
    <p:extLst>
      <p:ext uri="{BB962C8B-B14F-4D97-AF65-F5344CB8AC3E}">
        <p14:creationId xmlns:p14="http://schemas.microsoft.com/office/powerpoint/2010/main" val="19865718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3401" y="1676400"/>
            <a:ext cx="8153400" cy="3108543"/>
          </a:xfrm>
          <a:prstGeom prst="rect">
            <a:avLst/>
          </a:prstGeom>
        </p:spPr>
        <p:txBody>
          <a:bodyPr wrap="square">
            <a:spAutoFit/>
          </a:bodyPr>
          <a:lstStyle/>
          <a:p>
            <a:pPr>
              <a:spcBef>
                <a:spcPts val="600"/>
              </a:spcBef>
              <a:spcAft>
                <a:spcPts val="600"/>
              </a:spcAft>
              <a:tabLst>
                <a:tab pos="457200" algn="l"/>
              </a:tabLst>
            </a:pPr>
            <a:r>
              <a:rPr lang="en-US" sz="2400" b="1" dirty="0">
                <a:solidFill>
                  <a:srgbClr val="000000"/>
                </a:solidFill>
                <a:cs typeface="Tahoma" pitchFamily="34" charset="0"/>
              </a:rPr>
              <a:t>Quantitative measures of </a:t>
            </a:r>
            <a:r>
              <a:rPr lang="en-US" sz="2400" b="1" dirty="0" smtClean="0">
                <a:solidFill>
                  <a:srgbClr val="000000"/>
                </a:solidFill>
                <a:cs typeface="Tahoma" pitchFamily="34" charset="0"/>
              </a:rPr>
              <a:t>acceptability: </a:t>
            </a:r>
          </a:p>
          <a:p>
            <a:pPr marL="396875" indent="-396875">
              <a:spcBef>
                <a:spcPts val="600"/>
              </a:spcBef>
              <a:spcAft>
                <a:spcPts val="600"/>
              </a:spcAft>
              <a:buClr>
                <a:schemeClr val="accent5">
                  <a:lumMod val="75000"/>
                </a:schemeClr>
              </a:buClr>
              <a:buFont typeface="Arial" pitchFamily="34" charset="0"/>
              <a:buChar char="•"/>
              <a:tabLst>
                <a:tab pos="396875" algn="l"/>
              </a:tabLst>
            </a:pPr>
            <a:r>
              <a:rPr lang="en-US" sz="2200" b="1" dirty="0">
                <a:solidFill>
                  <a:srgbClr val="000000"/>
                </a:solidFill>
                <a:cs typeface="Tahoma" pitchFamily="34" charset="0"/>
              </a:rPr>
              <a:t>S</a:t>
            </a:r>
            <a:r>
              <a:rPr lang="en-US" sz="2200" b="1" dirty="0" smtClean="0">
                <a:solidFill>
                  <a:srgbClr val="000000"/>
                </a:solidFill>
                <a:cs typeface="Tahoma" pitchFamily="34" charset="0"/>
              </a:rPr>
              <a:t>ubject </a:t>
            </a:r>
            <a:r>
              <a:rPr lang="en-US" sz="2200" b="1" dirty="0">
                <a:solidFill>
                  <a:srgbClr val="000000"/>
                </a:solidFill>
                <a:cs typeface="Tahoma" pitchFamily="34" charset="0"/>
              </a:rPr>
              <a:t>or agency participation rate (if it is high, how quickly </a:t>
            </a:r>
            <a:r>
              <a:rPr lang="en-US" sz="2200" b="1" dirty="0" smtClean="0">
                <a:solidFill>
                  <a:srgbClr val="000000"/>
                </a:solidFill>
                <a:cs typeface="Tahoma" pitchFamily="34" charset="0"/>
              </a:rPr>
              <a:t>was it achieved?)</a:t>
            </a:r>
          </a:p>
          <a:p>
            <a:pPr marL="396875" indent="-396875">
              <a:spcBef>
                <a:spcPts val="600"/>
              </a:spcBef>
              <a:spcAft>
                <a:spcPts val="600"/>
              </a:spcAft>
              <a:buClr>
                <a:schemeClr val="accent5">
                  <a:lumMod val="75000"/>
                </a:schemeClr>
              </a:buClr>
              <a:buFont typeface="Arial" pitchFamily="34" charset="0"/>
              <a:buChar char="•"/>
              <a:tabLst>
                <a:tab pos="396875" algn="l"/>
              </a:tabLst>
            </a:pPr>
            <a:r>
              <a:rPr lang="en-US" sz="2200" b="1" dirty="0" smtClean="0">
                <a:solidFill>
                  <a:srgbClr val="000000"/>
                </a:solidFill>
                <a:cs typeface="Tahoma" pitchFamily="34" charset="0"/>
              </a:rPr>
              <a:t>interview </a:t>
            </a:r>
            <a:r>
              <a:rPr lang="en-US" sz="2200" b="1" dirty="0">
                <a:solidFill>
                  <a:srgbClr val="000000"/>
                </a:solidFill>
                <a:cs typeface="Tahoma" pitchFamily="34" charset="0"/>
              </a:rPr>
              <a:t>completion rates and </a:t>
            </a:r>
            <a:r>
              <a:rPr lang="en-US" sz="2200" b="1" dirty="0" smtClean="0">
                <a:solidFill>
                  <a:srgbClr val="000000"/>
                </a:solidFill>
                <a:cs typeface="Tahoma" pitchFamily="34" charset="0"/>
              </a:rPr>
              <a:t>refusal </a:t>
            </a:r>
            <a:r>
              <a:rPr lang="en-US" sz="2200" b="1" dirty="0">
                <a:solidFill>
                  <a:srgbClr val="000000"/>
                </a:solidFill>
                <a:cs typeface="Tahoma" pitchFamily="34" charset="0"/>
              </a:rPr>
              <a:t>rates (if the system involves interviews</a:t>
            </a:r>
            <a:r>
              <a:rPr lang="en-US" sz="2200" b="1" dirty="0" smtClean="0">
                <a:solidFill>
                  <a:srgbClr val="000000"/>
                </a:solidFill>
                <a:cs typeface="Tahoma" pitchFamily="34" charset="0"/>
              </a:rPr>
              <a:t>)</a:t>
            </a:r>
            <a:endParaRPr lang="en-US" sz="2200" b="1" dirty="0">
              <a:solidFill>
                <a:srgbClr val="000000"/>
              </a:solidFill>
              <a:cs typeface="Tahoma" pitchFamily="34" charset="0"/>
            </a:endParaRPr>
          </a:p>
          <a:p>
            <a:pPr marL="396875" indent="-396875">
              <a:spcBef>
                <a:spcPts val="600"/>
              </a:spcBef>
              <a:spcAft>
                <a:spcPts val="600"/>
              </a:spcAft>
              <a:buClr>
                <a:schemeClr val="accent5">
                  <a:lumMod val="75000"/>
                </a:schemeClr>
              </a:buClr>
              <a:buFont typeface="Arial" pitchFamily="34" charset="0"/>
              <a:buChar char="•"/>
              <a:tabLst>
                <a:tab pos="396875" algn="l"/>
              </a:tabLst>
            </a:pPr>
            <a:r>
              <a:rPr lang="en-US" sz="2200" b="1" dirty="0">
                <a:solidFill>
                  <a:srgbClr val="000000"/>
                </a:solidFill>
                <a:cs typeface="Tahoma" pitchFamily="34" charset="0"/>
              </a:rPr>
              <a:t>C</a:t>
            </a:r>
            <a:r>
              <a:rPr lang="en-US" sz="2200" b="1" dirty="0" smtClean="0">
                <a:solidFill>
                  <a:srgbClr val="000000"/>
                </a:solidFill>
                <a:cs typeface="Tahoma" pitchFamily="34" charset="0"/>
              </a:rPr>
              <a:t>ompleteness </a:t>
            </a:r>
            <a:r>
              <a:rPr lang="en-US" sz="2200" b="1" dirty="0">
                <a:solidFill>
                  <a:srgbClr val="000000"/>
                </a:solidFill>
                <a:cs typeface="Tahoma" pitchFamily="34" charset="0"/>
              </a:rPr>
              <a:t>of report </a:t>
            </a:r>
            <a:r>
              <a:rPr lang="en-US" sz="2200" b="1" dirty="0" smtClean="0">
                <a:solidFill>
                  <a:srgbClr val="000000"/>
                </a:solidFill>
                <a:cs typeface="Tahoma" pitchFamily="34" charset="0"/>
              </a:rPr>
              <a:t>forms</a:t>
            </a:r>
            <a:endParaRPr lang="en-US" sz="2200" b="1" dirty="0">
              <a:solidFill>
                <a:srgbClr val="000000"/>
              </a:solidFill>
              <a:cs typeface="Tahoma" pitchFamily="34" charset="0"/>
            </a:endParaRPr>
          </a:p>
          <a:p>
            <a:pPr marL="396875" indent="-396875">
              <a:spcBef>
                <a:spcPts val="600"/>
              </a:spcBef>
              <a:spcAft>
                <a:spcPts val="600"/>
              </a:spcAft>
              <a:buClr>
                <a:schemeClr val="accent5">
                  <a:lumMod val="75000"/>
                </a:schemeClr>
              </a:buClr>
              <a:buFont typeface="Arial" pitchFamily="34" charset="0"/>
              <a:buChar char="•"/>
              <a:tabLst>
                <a:tab pos="396875" algn="l"/>
              </a:tabLst>
            </a:pPr>
            <a:r>
              <a:rPr lang="en-US" sz="2200" b="1" dirty="0">
                <a:solidFill>
                  <a:srgbClr val="000000"/>
                </a:solidFill>
                <a:cs typeface="Tahoma" pitchFamily="34" charset="0"/>
              </a:rPr>
              <a:t>P</a:t>
            </a:r>
            <a:r>
              <a:rPr lang="en-US" sz="2200" b="1" dirty="0" smtClean="0">
                <a:solidFill>
                  <a:srgbClr val="000000"/>
                </a:solidFill>
                <a:cs typeface="Tahoma" pitchFamily="34" charset="0"/>
              </a:rPr>
              <a:t>hysician</a:t>
            </a:r>
            <a:r>
              <a:rPr lang="en-US" sz="2200" b="1" dirty="0">
                <a:solidFill>
                  <a:srgbClr val="000000"/>
                </a:solidFill>
                <a:cs typeface="Tahoma" pitchFamily="34" charset="0"/>
              </a:rPr>
              <a:t>, laboratory, or hospital/facility reporting </a:t>
            </a:r>
            <a:r>
              <a:rPr lang="en-US" sz="2200" b="1" dirty="0" smtClean="0">
                <a:solidFill>
                  <a:srgbClr val="000000"/>
                </a:solidFill>
                <a:cs typeface="Tahoma" pitchFamily="34" charset="0"/>
              </a:rPr>
              <a:t>rates </a:t>
            </a:r>
            <a:endParaRPr lang="en-US" sz="2200" b="1" dirty="0">
              <a:solidFill>
                <a:srgbClr val="000000"/>
              </a:solidFill>
              <a:cs typeface="Tahoma" pitchFamily="34" charset="0"/>
            </a:endParaRPr>
          </a:p>
        </p:txBody>
      </p:sp>
      <p:sp>
        <p:nvSpPr>
          <p:cNvPr id="2" name="Title 1"/>
          <p:cNvSpPr>
            <a:spLocks noGrp="1"/>
          </p:cNvSpPr>
          <p:nvPr>
            <p:ph type="title"/>
          </p:nvPr>
        </p:nvSpPr>
        <p:spPr/>
        <p:txBody>
          <a:bodyPr/>
          <a:lstStyle/>
          <a:p>
            <a:r>
              <a:rPr lang="en-US" b="1" dirty="0" smtClean="0"/>
              <a:t>acceptability: methods</a:t>
            </a:r>
            <a:endParaRPr lang="en-US" b="1" dirty="0"/>
          </a:p>
        </p:txBody>
      </p:sp>
    </p:spTree>
    <p:extLst>
      <p:ext uri="{BB962C8B-B14F-4D97-AF65-F5344CB8AC3E}">
        <p14:creationId xmlns:p14="http://schemas.microsoft.com/office/powerpoint/2010/main" val="2866947011"/>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1874520"/>
            <a:ext cx="3048000" cy="2277547"/>
          </a:xfrm>
          <a:prstGeom prst="rect">
            <a:avLst/>
          </a:prstGeom>
        </p:spPr>
        <p:txBody>
          <a:bodyPr wrap="square">
            <a:spAutoFit/>
          </a:bodyPr>
          <a:lstStyle/>
          <a:p>
            <a:pPr marL="533400" indent="-533400">
              <a:spcBef>
                <a:spcPts val="600"/>
              </a:spcBef>
              <a:spcAft>
                <a:spcPts val="600"/>
              </a:spcAft>
              <a:buClr>
                <a:schemeClr val="accent5">
                  <a:lumMod val="75000"/>
                </a:schemeClr>
              </a:buClr>
              <a:buFont typeface="Arial" pitchFamily="34" charset="0"/>
              <a:buChar char="•"/>
              <a:tabLst>
                <a:tab pos="457200" algn="l"/>
              </a:tabLst>
            </a:pPr>
            <a:r>
              <a:rPr lang="en-US" sz="2800" b="1" dirty="0" smtClean="0">
                <a:cs typeface="Tahoma" pitchFamily="34" charset="0"/>
              </a:rPr>
              <a:t>Accurate</a:t>
            </a:r>
          </a:p>
          <a:p>
            <a:pPr marL="533400" indent="-533400">
              <a:spcBef>
                <a:spcPts val="600"/>
              </a:spcBef>
              <a:spcAft>
                <a:spcPts val="600"/>
              </a:spcAft>
              <a:buClr>
                <a:schemeClr val="accent5">
                  <a:lumMod val="75000"/>
                </a:schemeClr>
              </a:buClr>
              <a:buFont typeface="Arial" pitchFamily="34" charset="0"/>
              <a:buChar char="•"/>
              <a:tabLst>
                <a:tab pos="457200" algn="l"/>
              </a:tabLst>
            </a:pPr>
            <a:r>
              <a:rPr lang="en-US" sz="2800" b="1" dirty="0" smtClean="0">
                <a:cs typeface="Tahoma" pitchFamily="34" charset="0"/>
              </a:rPr>
              <a:t>Consistent</a:t>
            </a:r>
          </a:p>
          <a:p>
            <a:pPr marL="533400" indent="-533400">
              <a:spcBef>
                <a:spcPts val="600"/>
              </a:spcBef>
              <a:spcAft>
                <a:spcPts val="600"/>
              </a:spcAft>
              <a:buClr>
                <a:schemeClr val="accent5">
                  <a:lumMod val="75000"/>
                </a:schemeClr>
              </a:buClr>
              <a:buFont typeface="Arial" pitchFamily="34" charset="0"/>
              <a:buChar char="•"/>
              <a:tabLst>
                <a:tab pos="457200" algn="l"/>
              </a:tabLst>
            </a:pPr>
            <a:r>
              <a:rPr lang="en-US" sz="2800" b="1" dirty="0" smtClean="0">
                <a:cs typeface="Tahoma" pitchFamily="34" charset="0"/>
              </a:rPr>
              <a:t>Complete</a:t>
            </a:r>
          </a:p>
          <a:p>
            <a:pPr marL="533400" indent="-533400">
              <a:spcBef>
                <a:spcPts val="600"/>
              </a:spcBef>
              <a:spcAft>
                <a:spcPts val="600"/>
              </a:spcAft>
              <a:buClr>
                <a:schemeClr val="accent5">
                  <a:lumMod val="75000"/>
                </a:schemeClr>
              </a:buClr>
              <a:buFont typeface="Arial" pitchFamily="34" charset="0"/>
              <a:buChar char="•"/>
              <a:tabLst>
                <a:tab pos="457200" algn="l"/>
              </a:tabLst>
            </a:pPr>
            <a:r>
              <a:rPr lang="en-US" sz="2800" b="1" dirty="0" smtClean="0">
                <a:cs typeface="Tahoma" pitchFamily="34" charset="0"/>
              </a:rPr>
              <a:t>Timely </a:t>
            </a:r>
            <a:endParaRPr lang="en-US" sz="2800" b="1" dirty="0">
              <a:cs typeface="Tahoma" pitchFamily="34" charset="0"/>
            </a:endParaRPr>
          </a:p>
        </p:txBody>
      </p:sp>
      <p:sp>
        <p:nvSpPr>
          <p:cNvPr id="2" name="Title 1"/>
          <p:cNvSpPr>
            <a:spLocks noGrp="1"/>
          </p:cNvSpPr>
          <p:nvPr>
            <p:ph type="title"/>
          </p:nvPr>
        </p:nvSpPr>
        <p:spPr/>
        <p:txBody>
          <a:bodyPr/>
          <a:lstStyle/>
          <a:p>
            <a:r>
              <a:rPr lang="en-US" b="1" dirty="0" smtClean="0"/>
              <a:t>acceptability: methods</a:t>
            </a:r>
            <a:endParaRPr lang="en-US" b="1" dirty="0"/>
          </a:p>
        </p:txBody>
      </p:sp>
    </p:spTree>
    <p:extLst>
      <p:ext uri="{BB962C8B-B14F-4D97-AF65-F5344CB8AC3E}">
        <p14:creationId xmlns:p14="http://schemas.microsoft.com/office/powerpoint/2010/main" val="332666407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1752600"/>
            <a:ext cx="8229600" cy="2616101"/>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The </a:t>
            </a:r>
            <a:r>
              <a:rPr lang="en-US" sz="2400" b="1" dirty="0">
                <a:cs typeface="Tahoma" pitchFamily="34" charset="0"/>
              </a:rPr>
              <a:t>public health importance of the health-related </a:t>
            </a:r>
            <a:r>
              <a:rPr lang="en-US" sz="2400" b="1" dirty="0" smtClean="0">
                <a:cs typeface="Tahoma" pitchFamily="34" charset="0"/>
              </a:rPr>
              <a:t>event</a:t>
            </a:r>
            <a:endParaRPr lang="en-US" sz="24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Acknowledgment </a:t>
            </a:r>
            <a:r>
              <a:rPr lang="en-US" sz="2400" b="1" dirty="0">
                <a:cs typeface="Tahoma" pitchFamily="34" charset="0"/>
              </a:rPr>
              <a:t>by the system of </a:t>
            </a:r>
            <a:r>
              <a:rPr lang="en-US" sz="2400" b="1" dirty="0" smtClean="0">
                <a:cs typeface="Tahoma" pitchFamily="34" charset="0"/>
              </a:rPr>
              <a:t>individual contributions</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Dissemination </a:t>
            </a:r>
            <a:r>
              <a:rPr lang="en-US" sz="2400" b="1" dirty="0">
                <a:cs typeface="Tahoma" pitchFamily="34" charset="0"/>
              </a:rPr>
              <a:t>of aggregate data back to reporting sources and interested </a:t>
            </a:r>
            <a:r>
              <a:rPr lang="en-US" sz="2400" b="1" dirty="0" smtClean="0">
                <a:cs typeface="Tahoma" pitchFamily="34" charset="0"/>
              </a:rPr>
              <a:t>parties</a:t>
            </a:r>
            <a:endParaRPr lang="en-US" sz="2400" b="1" dirty="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factors influencing acceptability</a:t>
            </a:r>
            <a:endParaRPr lang="en-US" b="1" dirty="0"/>
          </a:p>
        </p:txBody>
      </p:sp>
    </p:spTree>
    <p:extLst>
      <p:ext uri="{BB962C8B-B14F-4D97-AF65-F5344CB8AC3E}">
        <p14:creationId xmlns:p14="http://schemas.microsoft.com/office/powerpoint/2010/main" val="74927676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1752600"/>
            <a:ext cx="8222544" cy="3139321"/>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Responsiveness </a:t>
            </a:r>
            <a:r>
              <a:rPr lang="en-US" sz="2800" b="1" dirty="0">
                <a:cs typeface="Tahoma" pitchFamily="34" charset="0"/>
              </a:rPr>
              <a:t>of the system to suggestions or </a:t>
            </a:r>
            <a:r>
              <a:rPr lang="en-US" sz="2800" b="1" dirty="0" smtClean="0">
                <a:cs typeface="Tahoma" pitchFamily="34" charset="0"/>
              </a:rPr>
              <a:t>comments</a:t>
            </a:r>
            <a:endParaRPr lang="en-US" sz="28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Burden </a:t>
            </a:r>
            <a:r>
              <a:rPr lang="en-US" sz="2800" b="1" dirty="0">
                <a:cs typeface="Tahoma" pitchFamily="34" charset="0"/>
              </a:rPr>
              <a:t>on time relative to available </a:t>
            </a:r>
            <a:r>
              <a:rPr lang="en-US" sz="2800" b="1" dirty="0" smtClean="0">
                <a:cs typeface="Tahoma" pitchFamily="34" charset="0"/>
              </a:rPr>
              <a:t>time</a:t>
            </a:r>
            <a:endParaRPr lang="en-US" sz="28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a:cs typeface="Tahoma" pitchFamily="34" charset="0"/>
              </a:rPr>
              <a:t>E</a:t>
            </a:r>
            <a:r>
              <a:rPr lang="en-US" sz="2800" b="1" dirty="0" smtClean="0">
                <a:cs typeface="Tahoma" pitchFamily="34" charset="0"/>
              </a:rPr>
              <a:t>ase </a:t>
            </a:r>
            <a:r>
              <a:rPr lang="en-US" sz="2800" b="1" dirty="0">
                <a:cs typeface="Tahoma" pitchFamily="34" charset="0"/>
              </a:rPr>
              <a:t>and cost of data </a:t>
            </a:r>
            <a:r>
              <a:rPr lang="en-US" sz="2800" b="1" dirty="0" smtClean="0">
                <a:cs typeface="Tahoma" pitchFamily="34" charset="0"/>
              </a:rPr>
              <a:t>reporting</a:t>
            </a:r>
            <a:endParaRPr lang="en-US" sz="28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Federal </a:t>
            </a:r>
            <a:r>
              <a:rPr lang="en-US" sz="2800" b="1" dirty="0">
                <a:cs typeface="Tahoma" pitchFamily="34" charset="0"/>
              </a:rPr>
              <a:t>and state statutory assurance of privacy and </a:t>
            </a:r>
            <a:r>
              <a:rPr lang="en-US" sz="2800" b="1" dirty="0" smtClean="0">
                <a:cs typeface="Tahoma" pitchFamily="34" charset="0"/>
              </a:rPr>
              <a:t>confidentiality</a:t>
            </a:r>
            <a:endParaRPr lang="en-US" sz="2800" b="1" dirty="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factors influencing acceptability</a:t>
            </a:r>
            <a:endParaRPr lang="en-US" b="1" dirty="0"/>
          </a:p>
        </p:txBody>
      </p:sp>
    </p:spTree>
    <p:extLst>
      <p:ext uri="{BB962C8B-B14F-4D97-AF65-F5344CB8AC3E}">
        <p14:creationId xmlns:p14="http://schemas.microsoft.com/office/powerpoint/2010/main" val="216303777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1676400"/>
            <a:ext cx="8222544" cy="2985433"/>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The </a:t>
            </a:r>
            <a:r>
              <a:rPr lang="en-US" sz="2800" b="1" dirty="0">
                <a:cs typeface="Tahoma" pitchFamily="34" charset="0"/>
              </a:rPr>
              <a:t>ability of the system to protect privacy and </a:t>
            </a:r>
            <a:r>
              <a:rPr lang="en-US" sz="2800" b="1" dirty="0" smtClean="0">
                <a:cs typeface="Tahoma" pitchFamily="34" charset="0"/>
              </a:rPr>
              <a:t>confidentiality</a:t>
            </a:r>
            <a:endParaRPr lang="en-US" sz="28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Federal </a:t>
            </a:r>
            <a:r>
              <a:rPr lang="en-US" sz="2800" b="1" dirty="0">
                <a:cs typeface="Tahoma" pitchFamily="34" charset="0"/>
              </a:rPr>
              <a:t>and state statute requirements for data collection and case </a:t>
            </a:r>
            <a:r>
              <a:rPr lang="en-US" sz="2800" b="1" dirty="0" smtClean="0">
                <a:cs typeface="Tahoma" pitchFamily="34" charset="0"/>
              </a:rPr>
              <a:t>reporting</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Participation </a:t>
            </a:r>
            <a:r>
              <a:rPr lang="en-US" sz="2800" b="1" dirty="0">
                <a:cs typeface="Tahoma" pitchFamily="34" charset="0"/>
              </a:rPr>
              <a:t>from the community in which the system </a:t>
            </a:r>
            <a:r>
              <a:rPr lang="en-US" sz="2800" b="1" dirty="0" smtClean="0">
                <a:cs typeface="Tahoma" pitchFamily="34" charset="0"/>
              </a:rPr>
              <a:t>operates</a:t>
            </a:r>
            <a:endParaRPr lang="en-US" sz="2800" b="1" dirty="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factors influencing acceptability</a:t>
            </a:r>
            <a:endParaRPr lang="en-US" b="1" dirty="0"/>
          </a:p>
        </p:txBody>
      </p:sp>
    </p:spTree>
    <p:extLst>
      <p:ext uri="{BB962C8B-B14F-4D97-AF65-F5344CB8AC3E}">
        <p14:creationId xmlns:p14="http://schemas.microsoft.com/office/powerpoint/2010/main" val="387847177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1752600"/>
            <a:ext cx="8229600" cy="3693319"/>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a:solidFill>
                  <a:srgbClr val="000000"/>
                </a:solidFill>
                <a:cs typeface="Tahoma" pitchFamily="34" charset="0"/>
              </a:rPr>
              <a:t>First, at the level of case reporting, sensitivity refers to the proportion of cases of a disease (or other health-related event) detected by the surveillance </a:t>
            </a:r>
            <a:r>
              <a:rPr lang="en-US" sz="2800" b="1" dirty="0" smtClean="0">
                <a:solidFill>
                  <a:srgbClr val="000000"/>
                </a:solidFill>
                <a:cs typeface="Tahoma" pitchFamily="34" charset="0"/>
              </a:rPr>
              <a:t>system </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solidFill>
                  <a:srgbClr val="000000"/>
                </a:solidFill>
                <a:cs typeface="Tahoma" pitchFamily="34" charset="0"/>
              </a:rPr>
              <a:t>Second</a:t>
            </a:r>
            <a:r>
              <a:rPr lang="en-US" sz="2800" b="1" dirty="0">
                <a:solidFill>
                  <a:srgbClr val="000000"/>
                </a:solidFill>
                <a:cs typeface="Tahoma" pitchFamily="34" charset="0"/>
              </a:rPr>
              <a:t>, sensitivity can refer to the ability to detect outbreaks, including </a:t>
            </a:r>
            <a:r>
              <a:rPr lang="en-US" sz="2800" b="1" dirty="0">
                <a:cs typeface="Tahoma" pitchFamily="34" charset="0"/>
              </a:rPr>
              <a:t>the ability to monitor changes in the number of cases over </a:t>
            </a:r>
            <a:r>
              <a:rPr lang="en-US" sz="2800" b="1" dirty="0" smtClean="0">
                <a:cs typeface="Tahoma" pitchFamily="34" charset="0"/>
              </a:rPr>
              <a:t>time</a:t>
            </a:r>
            <a:endParaRPr lang="en-US" sz="2800" b="1" dirty="0">
              <a:cs typeface="Tahoma" pitchFamily="34" charset="0"/>
            </a:endParaRPr>
          </a:p>
        </p:txBody>
      </p:sp>
      <p:sp>
        <p:nvSpPr>
          <p:cNvPr id="2" name="Title 1"/>
          <p:cNvSpPr>
            <a:spLocks noGrp="1"/>
          </p:cNvSpPr>
          <p:nvPr>
            <p:ph type="title"/>
          </p:nvPr>
        </p:nvSpPr>
        <p:spPr/>
        <p:txBody>
          <a:bodyPr/>
          <a:lstStyle/>
          <a:p>
            <a:r>
              <a:rPr lang="en-US" b="1" dirty="0" smtClean="0"/>
              <a:t>sensitivity: definition</a:t>
            </a:r>
            <a:endParaRPr lang="en-US" b="1" dirty="0"/>
          </a:p>
        </p:txBody>
      </p:sp>
    </p:spTree>
    <p:extLst>
      <p:ext uri="{BB962C8B-B14F-4D97-AF65-F5344CB8AC3E}">
        <p14:creationId xmlns:p14="http://schemas.microsoft.com/office/powerpoint/2010/main" val="38967116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828800"/>
            <a:ext cx="8686800" cy="3262432"/>
          </a:xfrm>
          <a:prstGeom prst="rect">
            <a:avLst/>
          </a:prstGeom>
        </p:spPr>
        <p:txBody>
          <a:bodyPr wrap="square">
            <a:spAutoFit/>
          </a:bodyPr>
          <a:lstStyle/>
          <a:p>
            <a:pPr marL="361950" indent="-361950">
              <a:spcBef>
                <a:spcPts val="0"/>
              </a:spcBef>
              <a:spcAft>
                <a:spcPts val="1200"/>
              </a:spcAft>
              <a:buClr>
                <a:schemeClr val="accent5">
                  <a:lumMod val="75000"/>
                </a:schemeClr>
              </a:buClr>
              <a:buFont typeface="Arial" pitchFamily="34" charset="0"/>
              <a:buChar char="•"/>
              <a:tabLst>
                <a:tab pos="361950" algn="l"/>
              </a:tabLst>
            </a:pPr>
            <a:r>
              <a:rPr lang="en-US" sz="2800" b="1" dirty="0" smtClean="0">
                <a:cs typeface="Tahoma" pitchFamily="34" charset="0"/>
              </a:rPr>
              <a:t>Certain </a:t>
            </a:r>
            <a:r>
              <a:rPr lang="en-US" sz="2800" b="1" dirty="0">
                <a:cs typeface="Tahoma" pitchFamily="34" charset="0"/>
              </a:rPr>
              <a:t>diseases or other health-related events </a:t>
            </a:r>
            <a:r>
              <a:rPr lang="en-US" sz="2800" b="1" dirty="0" smtClean="0">
                <a:cs typeface="Tahoma" pitchFamily="34" charset="0"/>
              </a:rPr>
              <a:t>occurring </a:t>
            </a:r>
            <a:r>
              <a:rPr lang="en-US" sz="2800" b="1" dirty="0">
                <a:cs typeface="Tahoma" pitchFamily="34" charset="0"/>
              </a:rPr>
              <a:t>in the population under </a:t>
            </a:r>
            <a:r>
              <a:rPr lang="en-US" sz="2800" b="1" dirty="0" smtClean="0">
                <a:cs typeface="Tahoma" pitchFamily="34" charset="0"/>
              </a:rPr>
              <a:t>surveillance</a:t>
            </a:r>
            <a:endParaRPr lang="en-US" sz="2800" b="1" dirty="0">
              <a:cs typeface="Tahoma" pitchFamily="34" charset="0"/>
            </a:endParaRPr>
          </a:p>
          <a:p>
            <a:pPr marL="361950" indent="-361950">
              <a:spcBef>
                <a:spcPts val="0"/>
              </a:spcBef>
              <a:spcAft>
                <a:spcPts val="1200"/>
              </a:spcAft>
              <a:buClr>
                <a:schemeClr val="accent5">
                  <a:lumMod val="75000"/>
                </a:schemeClr>
              </a:buClr>
              <a:buFont typeface="Arial" pitchFamily="34" charset="0"/>
              <a:buChar char="•"/>
              <a:tabLst>
                <a:tab pos="361950" algn="l"/>
              </a:tabLst>
            </a:pPr>
            <a:r>
              <a:rPr lang="en-US" sz="2800" b="1" dirty="0" smtClean="0">
                <a:cs typeface="Tahoma" pitchFamily="34" charset="0"/>
              </a:rPr>
              <a:t>Cases </a:t>
            </a:r>
            <a:r>
              <a:rPr lang="en-US" sz="2800" b="1" dirty="0">
                <a:cs typeface="Tahoma" pitchFamily="34" charset="0"/>
              </a:rPr>
              <a:t>of certain health-related events are under medical care, receive laboratory testing, or are otherwise coming to the attention of institutions subject to </a:t>
            </a:r>
            <a:r>
              <a:rPr lang="en-US" sz="2800" b="1" dirty="0" smtClean="0">
                <a:cs typeface="Tahoma" pitchFamily="34" charset="0"/>
              </a:rPr>
              <a:t>notifiable disease reporting requirements</a:t>
            </a:r>
          </a:p>
        </p:txBody>
      </p:sp>
      <p:sp>
        <p:nvSpPr>
          <p:cNvPr id="2" name="Title 1"/>
          <p:cNvSpPr>
            <a:spLocks noGrp="1"/>
          </p:cNvSpPr>
          <p:nvPr>
            <p:ph type="title"/>
          </p:nvPr>
        </p:nvSpPr>
        <p:spPr/>
        <p:txBody>
          <a:bodyPr/>
          <a:lstStyle/>
          <a:p>
            <a:r>
              <a:rPr lang="en-US" b="1" dirty="0" smtClean="0"/>
              <a:t>sensitivity: methods</a:t>
            </a:r>
            <a:endParaRPr lang="en-US" b="1" dirty="0"/>
          </a:p>
        </p:txBody>
      </p:sp>
    </p:spTree>
    <p:extLst>
      <p:ext uri="{BB962C8B-B14F-4D97-AF65-F5344CB8AC3E}">
        <p14:creationId xmlns:p14="http://schemas.microsoft.com/office/powerpoint/2010/main" val="90147165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0999" y="1905000"/>
            <a:ext cx="8382001" cy="2831544"/>
          </a:xfrm>
          <a:prstGeom prst="rect">
            <a:avLst/>
          </a:prstGeom>
        </p:spPr>
        <p:txBody>
          <a:bodyPr wrap="square">
            <a:spAutoFit/>
          </a:bodyPr>
          <a:lstStyle/>
          <a:p>
            <a:pPr marL="457200" indent="-457200">
              <a:spcBef>
                <a:spcPts val="0"/>
              </a:spcBef>
              <a:spcAft>
                <a:spcPts val="1200"/>
              </a:spcAft>
              <a:buClr>
                <a:schemeClr val="accent5">
                  <a:lumMod val="75000"/>
                </a:schemeClr>
              </a:buClr>
              <a:buFont typeface="Arial" panose="020B0604020202020204" pitchFamily="34" charset="0"/>
              <a:buChar char="•"/>
              <a:tabLst>
                <a:tab pos="457200" algn="l"/>
              </a:tabLst>
            </a:pPr>
            <a:r>
              <a:rPr lang="en-US" sz="2800" b="1" dirty="0" smtClean="0">
                <a:cs typeface="Tahoma" pitchFamily="34" charset="0"/>
              </a:rPr>
              <a:t>The </a:t>
            </a:r>
            <a:r>
              <a:rPr lang="en-US" sz="2800" b="1" dirty="0">
                <a:cs typeface="Tahoma" pitchFamily="34" charset="0"/>
              </a:rPr>
              <a:t>health-related events will be diagnosed</a:t>
            </a:r>
            <a:r>
              <a:rPr lang="en-US" sz="2800" b="1" dirty="0" smtClean="0">
                <a:cs typeface="Tahoma" pitchFamily="34" charset="0"/>
              </a:rPr>
              <a:t>/ identified</a:t>
            </a:r>
            <a:r>
              <a:rPr lang="en-US" sz="2800" b="1" dirty="0">
                <a:cs typeface="Tahoma" pitchFamily="34" charset="0"/>
              </a:rPr>
              <a:t>, reflecting the skill of health-care providers and the sensitivity of screening and diagnostic tests (i.e., the case </a:t>
            </a:r>
            <a:r>
              <a:rPr lang="en-US" sz="2800" b="1" dirty="0" smtClean="0">
                <a:cs typeface="Tahoma" pitchFamily="34" charset="0"/>
              </a:rPr>
              <a:t>definition)</a:t>
            </a:r>
            <a:endParaRPr lang="en-US" sz="2800" b="1" dirty="0">
              <a:cs typeface="Tahoma" pitchFamily="34" charset="0"/>
            </a:endParaRPr>
          </a:p>
          <a:p>
            <a:pPr marL="457200" indent="-457200">
              <a:spcBef>
                <a:spcPts val="0"/>
              </a:spcBef>
              <a:spcAft>
                <a:spcPts val="1200"/>
              </a:spcAft>
              <a:buClr>
                <a:schemeClr val="accent5">
                  <a:lumMod val="75000"/>
                </a:schemeClr>
              </a:buClr>
              <a:buFont typeface="Arial" panose="020B0604020202020204" pitchFamily="34" charset="0"/>
              <a:buChar char="•"/>
              <a:tabLst>
                <a:tab pos="457200" algn="l"/>
              </a:tabLst>
            </a:pPr>
            <a:r>
              <a:rPr lang="en-US" sz="2800" b="1" dirty="0">
                <a:cs typeface="Tahoma" pitchFamily="34" charset="0"/>
              </a:rPr>
              <a:t>T</a:t>
            </a:r>
            <a:r>
              <a:rPr lang="en-US" sz="2800" b="1" dirty="0" smtClean="0">
                <a:cs typeface="Tahoma" pitchFamily="34" charset="0"/>
              </a:rPr>
              <a:t>he </a:t>
            </a:r>
            <a:r>
              <a:rPr lang="en-US" sz="2800" b="1" dirty="0">
                <a:cs typeface="Tahoma" pitchFamily="34" charset="0"/>
              </a:rPr>
              <a:t>case will be reported to the </a:t>
            </a:r>
            <a:r>
              <a:rPr lang="en-US" sz="2800" b="1" dirty="0" smtClean="0">
                <a:cs typeface="Tahoma" pitchFamily="34" charset="0"/>
              </a:rPr>
              <a:t>disease surveillance system</a:t>
            </a:r>
            <a:endParaRPr lang="en-US" sz="2800" b="1" dirty="0">
              <a:cs typeface="Tahoma" pitchFamily="34" charset="0"/>
            </a:endParaRPr>
          </a:p>
        </p:txBody>
      </p:sp>
      <p:sp>
        <p:nvSpPr>
          <p:cNvPr id="2" name="Title 1"/>
          <p:cNvSpPr>
            <a:spLocks noGrp="1"/>
          </p:cNvSpPr>
          <p:nvPr>
            <p:ph type="title"/>
          </p:nvPr>
        </p:nvSpPr>
        <p:spPr/>
        <p:txBody>
          <a:bodyPr/>
          <a:lstStyle/>
          <a:p>
            <a:r>
              <a:rPr lang="en-US" b="1" dirty="0" smtClean="0"/>
              <a:t>sensitivity: methods</a:t>
            </a:r>
            <a:endParaRPr lang="en-US" b="1" dirty="0"/>
          </a:p>
        </p:txBody>
      </p:sp>
    </p:spTree>
    <p:extLst>
      <p:ext uri="{BB962C8B-B14F-4D97-AF65-F5344CB8AC3E}">
        <p14:creationId xmlns:p14="http://schemas.microsoft.com/office/powerpoint/2010/main" val="126463477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5800" y="1981200"/>
            <a:ext cx="7696200" cy="2246769"/>
          </a:xfrm>
          <a:prstGeom prst="rect">
            <a:avLst/>
          </a:prstGeom>
        </p:spPr>
        <p:txBody>
          <a:bodyPr wrap="square">
            <a:spAutoFit/>
          </a:bodyPr>
          <a:lstStyle/>
          <a:p>
            <a:pPr>
              <a:spcBef>
                <a:spcPts val="0"/>
              </a:spcBef>
              <a:tabLst>
                <a:tab pos="457200" algn="l"/>
              </a:tabLst>
            </a:pPr>
            <a:r>
              <a:rPr lang="en-US" sz="2800" b="1" dirty="0">
                <a:cs typeface="Tahoma" pitchFamily="34" charset="0"/>
              </a:rPr>
              <a:t>Predictive positive </a:t>
            </a:r>
            <a:r>
              <a:rPr lang="en-US" sz="2800" b="1" dirty="0" smtClean="0">
                <a:cs typeface="Tahoma" pitchFamily="34" charset="0"/>
              </a:rPr>
              <a:t>value (PPV) </a:t>
            </a:r>
            <a:r>
              <a:rPr lang="en-US" sz="2800" b="1" dirty="0">
                <a:cs typeface="Tahoma" pitchFamily="34" charset="0"/>
              </a:rPr>
              <a:t>is the proportion of reported cases that actually have the </a:t>
            </a:r>
            <a:r>
              <a:rPr lang="en-US" sz="2800" b="1" dirty="0" smtClean="0">
                <a:cs typeface="Tahoma" pitchFamily="34" charset="0"/>
              </a:rPr>
              <a:t>disease of interest or health-related </a:t>
            </a:r>
            <a:r>
              <a:rPr lang="en-US" sz="2800" b="1" dirty="0">
                <a:cs typeface="Tahoma" pitchFamily="34" charset="0"/>
              </a:rPr>
              <a:t>event </a:t>
            </a:r>
            <a:r>
              <a:rPr lang="en-US" sz="2800" b="1" dirty="0" smtClean="0">
                <a:cs typeface="Tahoma" pitchFamily="34" charset="0"/>
              </a:rPr>
              <a:t>or condition under surveillance</a:t>
            </a:r>
            <a:endParaRPr lang="en-US" sz="2800" b="1" dirty="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positive predictive value: definition</a:t>
            </a:r>
            <a:endParaRPr lang="en-US" b="1" dirty="0"/>
          </a:p>
        </p:txBody>
      </p:sp>
    </p:spTree>
    <p:extLst>
      <p:ext uri="{BB962C8B-B14F-4D97-AF65-F5344CB8AC3E}">
        <p14:creationId xmlns:p14="http://schemas.microsoft.com/office/powerpoint/2010/main" val="78931789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positive predictive value: methods</a:t>
            </a:r>
            <a:endParaRPr lang="en-US" b="1" dirty="0"/>
          </a:p>
        </p:txBody>
      </p:sp>
      <p:pic>
        <p:nvPicPr>
          <p:cNvPr id="1331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1485900"/>
            <a:ext cx="7273842"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62600" y="5500300"/>
            <a:ext cx="3082842" cy="276999"/>
          </a:xfrm>
          <a:prstGeom prst="rect">
            <a:avLst/>
          </a:prstGeom>
          <a:noFill/>
        </p:spPr>
        <p:txBody>
          <a:bodyPr wrap="square" rtlCol="0">
            <a:spAutoFit/>
          </a:bodyPr>
          <a:lstStyle/>
          <a:p>
            <a:pPr algn="r"/>
            <a:r>
              <a:rPr lang="en-US" sz="1200" dirty="0" smtClean="0"/>
              <a:t>Source:  wikipedia.com</a:t>
            </a:r>
            <a:endParaRPr lang="en-US" sz="1200" dirty="0"/>
          </a:p>
        </p:txBody>
      </p:sp>
    </p:spTree>
    <p:extLst>
      <p:ext uri="{BB962C8B-B14F-4D97-AF65-F5344CB8AC3E}">
        <p14:creationId xmlns:p14="http://schemas.microsoft.com/office/powerpoint/2010/main" val="29104676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0" y="2057400"/>
            <a:ext cx="8382000" cy="2677656"/>
          </a:xfrm>
          <a:prstGeom prst="rect">
            <a:avLst/>
          </a:prstGeom>
        </p:spPr>
        <p:txBody>
          <a:bodyPr wrap="square">
            <a:spAutoFit/>
          </a:bodyPr>
          <a:lstStyle/>
          <a:p>
            <a:pPr>
              <a:spcAft>
                <a:spcPts val="1200"/>
              </a:spcAft>
              <a:tabLst>
                <a:tab pos="457200" algn="l"/>
              </a:tabLst>
            </a:pPr>
            <a:r>
              <a:rPr lang="en-US" sz="2800" b="1" dirty="0" smtClean="0"/>
              <a:t>A disease surveillance system is representative </a:t>
            </a:r>
            <a:r>
              <a:rPr lang="en-US" sz="2800" b="1" dirty="0"/>
              <a:t>if it accurately describes the occurrence of a </a:t>
            </a:r>
            <a:r>
              <a:rPr lang="en-US" sz="2800" b="1" dirty="0" smtClean="0"/>
              <a:t>disease or other health-related event, and the reported distribution of disease accurately represents that occurring in </a:t>
            </a:r>
            <a:r>
              <a:rPr lang="en-US" sz="2800" b="1" dirty="0"/>
              <a:t>the population by </a:t>
            </a:r>
            <a:r>
              <a:rPr lang="en-US" sz="2800" b="1" dirty="0" smtClean="0"/>
              <a:t>time, place </a:t>
            </a:r>
            <a:r>
              <a:rPr lang="en-US" sz="2800" b="1" dirty="0"/>
              <a:t>and </a:t>
            </a:r>
            <a:r>
              <a:rPr lang="en-US" sz="2800" b="1" dirty="0" smtClean="0"/>
              <a:t>person</a:t>
            </a:r>
            <a:endParaRPr lang="en-US" sz="2800" b="1" dirty="0">
              <a:cs typeface="Tahoma" pitchFamily="34" charset="0"/>
            </a:endParaRPr>
          </a:p>
        </p:txBody>
      </p:sp>
      <p:sp>
        <p:nvSpPr>
          <p:cNvPr id="2" name="Title 1"/>
          <p:cNvSpPr>
            <a:spLocks noGrp="1"/>
          </p:cNvSpPr>
          <p:nvPr>
            <p:ph type="title"/>
          </p:nvPr>
        </p:nvSpPr>
        <p:spPr/>
        <p:txBody>
          <a:bodyPr>
            <a:normAutofit fontScale="90000"/>
          </a:bodyPr>
          <a:lstStyle/>
          <a:p>
            <a:r>
              <a:rPr lang="en-US" b="1" dirty="0" smtClean="0"/>
              <a:t>representativeness: definition</a:t>
            </a:r>
            <a:endParaRPr lang="en-US" b="1" dirty="0"/>
          </a:p>
        </p:txBody>
      </p:sp>
    </p:spTree>
    <p:extLst>
      <p:ext uri="{BB962C8B-B14F-4D97-AF65-F5344CB8AC3E}">
        <p14:creationId xmlns:p14="http://schemas.microsoft.com/office/powerpoint/2010/main" val="3036799928"/>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1" y="1664256"/>
            <a:ext cx="8458200" cy="4278094"/>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a:solidFill>
                  <a:srgbClr val="000000"/>
                </a:solidFill>
                <a:cs typeface="Tahoma" pitchFamily="34" charset="0"/>
              </a:rPr>
              <a:t>Representativeness is assessed by comparing the characteristics of reported events to all such actual </a:t>
            </a:r>
            <a:r>
              <a:rPr lang="en-US" sz="2800" b="1" dirty="0" smtClean="0">
                <a:solidFill>
                  <a:srgbClr val="000000"/>
                </a:solidFill>
                <a:cs typeface="Tahoma" pitchFamily="34" charset="0"/>
              </a:rPr>
              <a:t>events</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a:solidFill>
                  <a:srgbClr val="000000"/>
                </a:solidFill>
                <a:cs typeface="Tahoma" pitchFamily="34" charset="0"/>
              </a:rPr>
              <a:t>Representativeness can be examined through special studies that seek to identify a sample of all </a:t>
            </a:r>
            <a:r>
              <a:rPr lang="en-US" sz="2800" b="1" dirty="0" smtClean="0">
                <a:solidFill>
                  <a:srgbClr val="000000"/>
                </a:solidFill>
                <a:cs typeface="Tahoma" pitchFamily="34" charset="0"/>
              </a:rPr>
              <a:t>cases</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solidFill>
                  <a:srgbClr val="000000"/>
                </a:solidFill>
                <a:cs typeface="Tahoma" pitchFamily="34" charset="0"/>
              </a:rPr>
              <a:t>One aspect to consider is what proportion of all districts or provinces actually report the disease</a:t>
            </a:r>
            <a:endParaRPr lang="en-US" sz="2800" b="1" dirty="0">
              <a:solidFill>
                <a:srgbClr val="000000"/>
              </a:solidFill>
              <a:cs typeface="Tahoma" pitchFamily="34" charset="0"/>
            </a:endParaRPr>
          </a:p>
        </p:txBody>
      </p:sp>
      <p:sp>
        <p:nvSpPr>
          <p:cNvPr id="2" name="Title 1"/>
          <p:cNvSpPr>
            <a:spLocks noGrp="1"/>
          </p:cNvSpPr>
          <p:nvPr>
            <p:ph type="title"/>
          </p:nvPr>
        </p:nvSpPr>
        <p:spPr/>
        <p:txBody>
          <a:bodyPr/>
          <a:lstStyle/>
          <a:p>
            <a:r>
              <a:rPr lang="en-US" b="1" dirty="0" smtClean="0"/>
              <a:t>representativeness: methods</a:t>
            </a:r>
            <a:endParaRPr lang="en-US" b="1" dirty="0"/>
          </a:p>
        </p:txBody>
      </p:sp>
    </p:spTree>
    <p:extLst>
      <p:ext uri="{BB962C8B-B14F-4D97-AF65-F5344CB8AC3E}">
        <p14:creationId xmlns:p14="http://schemas.microsoft.com/office/powerpoint/2010/main" val="39207879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81050" y="2044005"/>
            <a:ext cx="7581900" cy="3970318"/>
          </a:xfrm>
          <a:prstGeom prst="rect">
            <a:avLst/>
          </a:prstGeom>
        </p:spPr>
        <p:txBody>
          <a:bodyPr wrap="square">
            <a:spAutoFit/>
          </a:bodyPr>
          <a:lstStyle/>
          <a:p>
            <a:pPr>
              <a:spcBef>
                <a:spcPts val="0"/>
              </a:spcBef>
              <a:tabLst>
                <a:tab pos="457200" algn="l"/>
              </a:tabLst>
            </a:pPr>
            <a:r>
              <a:rPr lang="en-US" sz="2800" b="1" dirty="0">
                <a:cs typeface="Tahoma" pitchFamily="34" charset="0"/>
              </a:rPr>
              <a:t>Timeliness reflects the speed between steps in a public health surveillance </a:t>
            </a:r>
            <a:r>
              <a:rPr lang="en-US" sz="2800" b="1" dirty="0" smtClean="0">
                <a:cs typeface="Tahoma" pitchFamily="34" charset="0"/>
              </a:rPr>
              <a:t>system:</a:t>
            </a:r>
          </a:p>
          <a:p>
            <a:pPr marL="457200" indent="-457200">
              <a:spcBef>
                <a:spcPts val="0"/>
              </a:spcBef>
              <a:buFont typeface="Arial" panose="020B0604020202020204" pitchFamily="34" charset="0"/>
              <a:buChar char="•"/>
              <a:tabLst>
                <a:tab pos="457200" algn="l"/>
              </a:tabLst>
            </a:pPr>
            <a:r>
              <a:rPr lang="en-US" sz="2800" b="1" dirty="0" smtClean="0">
                <a:solidFill>
                  <a:srgbClr val="0000FF"/>
                </a:solidFill>
                <a:cs typeface="Tahoma" pitchFamily="34" charset="0"/>
              </a:rPr>
              <a:t>For example, in cases with disease of interest: the time interval(s) between date of symptom onset, or hospitalization, or diagnosis vs. the date case was reported to disease surveillance system</a:t>
            </a:r>
            <a:endParaRPr lang="en-US" sz="2800" b="1" dirty="0">
              <a:solidFill>
                <a:srgbClr val="0000FF"/>
              </a:solidFill>
              <a:cs typeface="Tahoma" pitchFamily="34" charset="0"/>
            </a:endParaRPr>
          </a:p>
        </p:txBody>
      </p:sp>
      <p:sp>
        <p:nvSpPr>
          <p:cNvPr id="2" name="Title 1"/>
          <p:cNvSpPr>
            <a:spLocks noGrp="1"/>
          </p:cNvSpPr>
          <p:nvPr>
            <p:ph type="title"/>
          </p:nvPr>
        </p:nvSpPr>
        <p:spPr/>
        <p:txBody>
          <a:bodyPr/>
          <a:lstStyle/>
          <a:p>
            <a:r>
              <a:rPr lang="en-US" dirty="0" smtClean="0"/>
              <a:t>timeliness: definition</a:t>
            </a:r>
            <a:endParaRPr lang="en-US" dirty="0"/>
          </a:p>
        </p:txBody>
      </p:sp>
    </p:spTree>
    <p:extLst>
      <p:ext uri="{BB962C8B-B14F-4D97-AF65-F5344CB8AC3E}">
        <p14:creationId xmlns:p14="http://schemas.microsoft.com/office/powerpoint/2010/main" val="1046621910"/>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1741944"/>
            <a:ext cx="8305800" cy="3539430"/>
          </a:xfrm>
          <a:prstGeom prst="rect">
            <a:avLst/>
          </a:prstGeom>
        </p:spPr>
        <p:txBody>
          <a:bodyPr wrap="square">
            <a:spAutoFit/>
          </a:bodyPr>
          <a:lstStyle/>
          <a:p>
            <a:pPr>
              <a:spcBef>
                <a:spcPts val="0"/>
              </a:spcBef>
              <a:tabLst>
                <a:tab pos="457200" algn="l"/>
              </a:tabLst>
            </a:pPr>
            <a:r>
              <a:rPr lang="en-US" sz="2800" b="1" dirty="0">
                <a:cs typeface="Tahoma" pitchFamily="34" charset="0"/>
              </a:rPr>
              <a:t>The timeliness of a public health surveillance system should be evaluated in terms of availability of information </a:t>
            </a:r>
            <a:r>
              <a:rPr lang="en-US" sz="2800" b="1" dirty="0" smtClean="0">
                <a:cs typeface="Tahoma" pitchFamily="34" charset="0"/>
              </a:rPr>
              <a:t>useful to improve  </a:t>
            </a:r>
            <a:r>
              <a:rPr lang="en-US" sz="2800" b="1" dirty="0">
                <a:cs typeface="Tahoma" pitchFamily="34" charset="0"/>
              </a:rPr>
              <a:t>control of a health-related event, including </a:t>
            </a:r>
            <a:r>
              <a:rPr lang="en-US" sz="2800" b="1" dirty="0" smtClean="0">
                <a:cs typeface="Tahoma" pitchFamily="34" charset="0"/>
              </a:rPr>
              <a:t>prevention </a:t>
            </a:r>
            <a:r>
              <a:rPr lang="en-US" sz="2800" b="1" dirty="0">
                <a:cs typeface="Tahoma" pitchFamily="34" charset="0"/>
              </a:rPr>
              <a:t>of </a:t>
            </a:r>
            <a:r>
              <a:rPr lang="en-US" sz="2800" b="1" dirty="0" smtClean="0">
                <a:cs typeface="Tahoma" pitchFamily="34" charset="0"/>
              </a:rPr>
              <a:t>high risk exposures, implementation or strengthening early diagnosis or vaccination, as well as program planning</a:t>
            </a:r>
            <a:endParaRPr lang="en-US" sz="2800" b="1" dirty="0">
              <a:solidFill>
                <a:srgbClr val="0000FF"/>
              </a:solidFill>
              <a:cs typeface="Tahoma" pitchFamily="34" charset="0"/>
            </a:endParaRPr>
          </a:p>
        </p:txBody>
      </p:sp>
      <p:sp>
        <p:nvSpPr>
          <p:cNvPr id="2" name="Title 1"/>
          <p:cNvSpPr>
            <a:spLocks noGrp="1"/>
          </p:cNvSpPr>
          <p:nvPr>
            <p:ph type="title"/>
          </p:nvPr>
        </p:nvSpPr>
        <p:spPr/>
        <p:txBody>
          <a:bodyPr/>
          <a:lstStyle/>
          <a:p>
            <a:r>
              <a:rPr lang="en-US" b="1" dirty="0" smtClean="0"/>
              <a:t>timeliness: methods</a:t>
            </a:r>
            <a:endParaRPr lang="en-US" b="1" dirty="0"/>
          </a:p>
        </p:txBody>
      </p:sp>
    </p:spTree>
    <p:extLst>
      <p:ext uri="{BB962C8B-B14F-4D97-AF65-F5344CB8AC3E}">
        <p14:creationId xmlns:p14="http://schemas.microsoft.com/office/powerpoint/2010/main" val="441398986"/>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1" y="1828800"/>
            <a:ext cx="8001000" cy="4832092"/>
          </a:xfrm>
          <a:prstGeom prst="rect">
            <a:avLst/>
          </a:prstGeom>
        </p:spPr>
        <p:txBody>
          <a:bodyPr wrap="square">
            <a:spAutoFit/>
          </a:bodyPr>
          <a:lstStyle/>
          <a:p>
            <a:pPr marL="457200" indent="-457200">
              <a:spcBef>
                <a:spcPts val="0"/>
              </a:spcBef>
              <a:buFont typeface="Arial" panose="020B0604020202020204" pitchFamily="34" charset="0"/>
              <a:buChar char="•"/>
              <a:tabLst>
                <a:tab pos="457200" algn="l"/>
              </a:tabLst>
            </a:pPr>
            <a:r>
              <a:rPr lang="en-US" sz="2800" b="1" dirty="0" smtClean="0">
                <a:solidFill>
                  <a:srgbClr val="000000"/>
                </a:solidFill>
                <a:cs typeface="Tahoma" pitchFamily="34" charset="0"/>
              </a:rPr>
              <a:t>Increasing use </a:t>
            </a:r>
            <a:r>
              <a:rPr lang="en-US" sz="2800" b="1" dirty="0">
                <a:solidFill>
                  <a:srgbClr val="000000"/>
                </a:solidFill>
                <a:cs typeface="Tahoma" pitchFamily="34" charset="0"/>
              </a:rPr>
              <a:t>of electronic data collection from reporting sources (e.g., an electronic laboratory-based surveillance system) </a:t>
            </a:r>
            <a:r>
              <a:rPr lang="en-US" sz="2800" b="1" dirty="0" smtClean="0">
                <a:solidFill>
                  <a:srgbClr val="000000"/>
                </a:solidFill>
                <a:cs typeface="Tahoma" pitchFamily="34" charset="0"/>
              </a:rPr>
              <a:t>or </a:t>
            </a:r>
            <a:r>
              <a:rPr lang="en-US" sz="2800" b="1" dirty="0">
                <a:solidFill>
                  <a:srgbClr val="000000"/>
                </a:solidFill>
                <a:cs typeface="Tahoma" pitchFamily="34" charset="0"/>
              </a:rPr>
              <a:t>via the Internet (a web-based system), </a:t>
            </a:r>
            <a:r>
              <a:rPr lang="en-US" sz="2800" b="1" dirty="0" smtClean="0">
                <a:solidFill>
                  <a:srgbClr val="000000"/>
                </a:solidFill>
                <a:cs typeface="Tahoma" pitchFamily="34" charset="0"/>
              </a:rPr>
              <a:t>or use </a:t>
            </a:r>
            <a:r>
              <a:rPr lang="en-US" sz="2800" b="1" dirty="0">
                <a:solidFill>
                  <a:srgbClr val="000000"/>
                </a:solidFill>
                <a:cs typeface="Tahoma" pitchFamily="34" charset="0"/>
              </a:rPr>
              <a:t>of electronic data interchange by surveillance systems, </a:t>
            </a:r>
            <a:r>
              <a:rPr lang="en-US" sz="2800" b="1" dirty="0" smtClean="0">
                <a:solidFill>
                  <a:srgbClr val="000000"/>
                </a:solidFill>
                <a:cs typeface="Tahoma" pitchFamily="34" charset="0"/>
              </a:rPr>
              <a:t>may promote timeliness</a:t>
            </a:r>
          </a:p>
          <a:p>
            <a:pPr marL="457200" indent="-457200">
              <a:spcBef>
                <a:spcPts val="0"/>
              </a:spcBef>
              <a:buFont typeface="Arial" panose="020B0604020202020204" pitchFamily="34" charset="0"/>
              <a:buChar char="•"/>
              <a:tabLst>
                <a:tab pos="457200" algn="l"/>
              </a:tabLst>
            </a:pPr>
            <a:r>
              <a:rPr lang="en-US" sz="2800" b="1" dirty="0" smtClean="0">
                <a:solidFill>
                  <a:srgbClr val="000000"/>
                </a:solidFill>
                <a:cs typeface="Tahoma" pitchFamily="34" charset="0"/>
              </a:rPr>
              <a:t>Internet security, confidentiality, privacy and limiting access to only authorized personnel must be considered</a:t>
            </a:r>
          </a:p>
          <a:p>
            <a:pPr>
              <a:spcBef>
                <a:spcPts val="0"/>
              </a:spcBef>
              <a:tabLst>
                <a:tab pos="457200" algn="l"/>
              </a:tabLst>
            </a:pPr>
            <a:endParaRPr lang="en-US" sz="2800" b="1" dirty="0">
              <a:solidFill>
                <a:srgbClr val="000000"/>
              </a:solidFill>
              <a:cs typeface="Tahoma" pitchFamily="34" charset="0"/>
            </a:endParaRPr>
          </a:p>
        </p:txBody>
      </p:sp>
      <p:sp>
        <p:nvSpPr>
          <p:cNvPr id="2" name="Title 1"/>
          <p:cNvSpPr>
            <a:spLocks noGrp="1"/>
          </p:cNvSpPr>
          <p:nvPr>
            <p:ph type="title"/>
          </p:nvPr>
        </p:nvSpPr>
        <p:spPr/>
        <p:txBody>
          <a:bodyPr/>
          <a:lstStyle/>
          <a:p>
            <a:r>
              <a:rPr lang="en-US" b="1" dirty="0" smtClean="0"/>
              <a:t>timeliness: methods</a:t>
            </a:r>
            <a:endParaRPr lang="en-US" b="1" dirty="0"/>
          </a:p>
        </p:txBody>
      </p:sp>
    </p:spTree>
    <p:extLst>
      <p:ext uri="{BB962C8B-B14F-4D97-AF65-F5344CB8AC3E}">
        <p14:creationId xmlns:p14="http://schemas.microsoft.com/office/powerpoint/2010/main" val="405240663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0" y="1828800"/>
            <a:ext cx="7924800" cy="3539430"/>
          </a:xfrm>
          <a:prstGeom prst="rect">
            <a:avLst/>
          </a:prstGeom>
        </p:spPr>
        <p:txBody>
          <a:bodyPr wrap="square">
            <a:spAutoFit/>
          </a:bodyPr>
          <a:lstStyle/>
          <a:p>
            <a:pPr>
              <a:spcBef>
                <a:spcPts val="0"/>
              </a:spcBef>
              <a:tabLst>
                <a:tab pos="457200" algn="l"/>
              </a:tabLst>
            </a:pPr>
            <a:r>
              <a:rPr lang="en-US" sz="2800" b="1" dirty="0">
                <a:cs typeface="Tahoma" pitchFamily="34" charset="0"/>
              </a:rPr>
              <a:t>Stability refers to the reliability (i.e., the ability to collect, manage, and provide data properly without failure) and availability (the ability to be operational when it is needed) of the public health surveillance </a:t>
            </a:r>
            <a:r>
              <a:rPr lang="en-US" sz="2800" b="1" dirty="0" smtClean="0">
                <a:cs typeface="Tahoma" pitchFamily="34" charset="0"/>
              </a:rPr>
              <a:t>system over time, independent of challenges posed by availability of funding, resources, or other changes</a:t>
            </a:r>
            <a:endParaRPr lang="en-US" sz="2800" b="1" dirty="0">
              <a:solidFill>
                <a:srgbClr val="0000FF"/>
              </a:solidFill>
              <a:cs typeface="Tahoma" pitchFamily="34" charset="0"/>
            </a:endParaRPr>
          </a:p>
        </p:txBody>
      </p:sp>
      <p:sp>
        <p:nvSpPr>
          <p:cNvPr id="2" name="Title 1"/>
          <p:cNvSpPr>
            <a:spLocks noGrp="1"/>
          </p:cNvSpPr>
          <p:nvPr>
            <p:ph type="title"/>
          </p:nvPr>
        </p:nvSpPr>
        <p:spPr/>
        <p:txBody>
          <a:bodyPr/>
          <a:lstStyle/>
          <a:p>
            <a:r>
              <a:rPr lang="en-US" b="1" dirty="0" smtClean="0"/>
              <a:t>stability: definition</a:t>
            </a:r>
            <a:endParaRPr lang="en-US" b="1" dirty="0"/>
          </a:p>
        </p:txBody>
      </p:sp>
    </p:spTree>
    <p:extLst>
      <p:ext uri="{BB962C8B-B14F-4D97-AF65-F5344CB8AC3E}">
        <p14:creationId xmlns:p14="http://schemas.microsoft.com/office/powerpoint/2010/main" val="1751285969"/>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19099" y="1676400"/>
            <a:ext cx="8305801" cy="3877985"/>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The </a:t>
            </a:r>
            <a:r>
              <a:rPr lang="en-US" sz="2400" b="1" dirty="0">
                <a:cs typeface="Tahoma" pitchFamily="34" charset="0"/>
              </a:rPr>
              <a:t>number of unscheduled outages and down times for the system's </a:t>
            </a:r>
            <a:r>
              <a:rPr lang="en-US" sz="2400" b="1" dirty="0" smtClean="0">
                <a:cs typeface="Tahoma" pitchFamily="34" charset="0"/>
              </a:rPr>
              <a:t>computer</a:t>
            </a:r>
            <a:endParaRPr lang="en-US" sz="24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The </a:t>
            </a:r>
            <a:r>
              <a:rPr lang="en-US" sz="2400" b="1" dirty="0">
                <a:cs typeface="Tahoma" pitchFamily="34" charset="0"/>
              </a:rPr>
              <a:t>costs involved with any repair of the system's computer, including parts, service, and amount of time required for the </a:t>
            </a:r>
            <a:r>
              <a:rPr lang="en-US" sz="2400" b="1" dirty="0" smtClean="0">
                <a:cs typeface="Tahoma" pitchFamily="34" charset="0"/>
              </a:rPr>
              <a:t>repair</a:t>
            </a:r>
            <a:endParaRPr lang="en-US" sz="2400" b="1" dirty="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The </a:t>
            </a:r>
            <a:r>
              <a:rPr lang="en-US" sz="2400" b="1" dirty="0">
                <a:cs typeface="Tahoma" pitchFamily="34" charset="0"/>
              </a:rPr>
              <a:t>percentage of time the system is operating </a:t>
            </a:r>
            <a:r>
              <a:rPr lang="en-US" sz="2400" b="1" dirty="0" smtClean="0">
                <a:cs typeface="Tahoma" pitchFamily="34" charset="0"/>
              </a:rPr>
              <a:t>fully</a:t>
            </a: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400" b="1" dirty="0" smtClean="0">
                <a:cs typeface="Tahoma" pitchFamily="34" charset="0"/>
              </a:rPr>
              <a:t>Is the system able to function even after funding or other resources become limited?</a:t>
            </a:r>
            <a:endParaRPr lang="en-US" sz="2400" b="1" dirty="0">
              <a:cs typeface="Tahoma" pitchFamily="34" charset="0"/>
            </a:endParaRPr>
          </a:p>
        </p:txBody>
      </p:sp>
      <p:sp>
        <p:nvSpPr>
          <p:cNvPr id="2" name="Title 1"/>
          <p:cNvSpPr>
            <a:spLocks noGrp="1"/>
          </p:cNvSpPr>
          <p:nvPr>
            <p:ph type="title"/>
          </p:nvPr>
        </p:nvSpPr>
        <p:spPr/>
        <p:txBody>
          <a:bodyPr/>
          <a:lstStyle/>
          <a:p>
            <a:r>
              <a:rPr lang="en-US" b="1" dirty="0" smtClean="0"/>
              <a:t>stability: methods</a:t>
            </a:r>
            <a:endParaRPr lang="en-US" b="1" dirty="0"/>
          </a:p>
        </p:txBody>
      </p:sp>
    </p:spTree>
    <p:extLst>
      <p:ext uri="{BB962C8B-B14F-4D97-AF65-F5344CB8AC3E}">
        <p14:creationId xmlns:p14="http://schemas.microsoft.com/office/powerpoint/2010/main" val="196523048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800" y="1828800"/>
            <a:ext cx="8576733" cy="2985433"/>
          </a:xfrm>
          <a:prstGeom prst="rect">
            <a:avLst/>
          </a:prstGeom>
        </p:spPr>
        <p:txBody>
          <a:bodyPr wrap="square">
            <a:spAutoFit/>
          </a:bodyPr>
          <a:lstStyle/>
          <a:p>
            <a:pPr marL="266700" indent="-266700">
              <a:spcBef>
                <a:spcPts val="0"/>
              </a:spcBef>
              <a:spcAft>
                <a:spcPts val="1200"/>
              </a:spcAft>
              <a:buClr>
                <a:schemeClr val="accent5">
                  <a:lumMod val="75000"/>
                </a:schemeClr>
              </a:buClr>
              <a:buFont typeface="Arial" pitchFamily="34" charset="0"/>
              <a:buChar char="•"/>
              <a:tabLst>
                <a:tab pos="266700" algn="l"/>
              </a:tabLst>
            </a:pPr>
            <a:r>
              <a:rPr lang="en-US" sz="2400" b="1" dirty="0" smtClean="0">
                <a:cs typeface="Tahoma" pitchFamily="34" charset="0"/>
              </a:rPr>
              <a:t>The </a:t>
            </a:r>
            <a:r>
              <a:rPr lang="en-US" sz="2400" b="1" dirty="0">
                <a:cs typeface="Tahoma" pitchFamily="34" charset="0"/>
              </a:rPr>
              <a:t>desired and actual amount of time required for the system to collect or receive </a:t>
            </a:r>
            <a:r>
              <a:rPr lang="en-US" sz="2400" b="1" dirty="0" smtClean="0">
                <a:cs typeface="Tahoma" pitchFamily="34" charset="0"/>
              </a:rPr>
              <a:t>data</a:t>
            </a:r>
            <a:endParaRPr lang="en-US" sz="2400" b="1" dirty="0">
              <a:cs typeface="Tahoma" pitchFamily="34" charset="0"/>
            </a:endParaRPr>
          </a:p>
          <a:p>
            <a:pPr marL="266700" indent="-266700">
              <a:spcBef>
                <a:spcPts val="0"/>
              </a:spcBef>
              <a:spcAft>
                <a:spcPts val="1200"/>
              </a:spcAft>
              <a:buClr>
                <a:schemeClr val="accent5">
                  <a:lumMod val="75000"/>
                </a:schemeClr>
              </a:buClr>
              <a:buFont typeface="Arial" pitchFamily="34" charset="0"/>
              <a:buChar char="•"/>
              <a:tabLst>
                <a:tab pos="266700" algn="l"/>
              </a:tabLst>
            </a:pPr>
            <a:r>
              <a:rPr lang="en-US" sz="2400" b="1" dirty="0" smtClean="0">
                <a:cs typeface="Tahoma" pitchFamily="34" charset="0"/>
              </a:rPr>
              <a:t>The </a:t>
            </a:r>
            <a:r>
              <a:rPr lang="en-US" sz="2400" b="1" dirty="0">
                <a:cs typeface="Tahoma" pitchFamily="34" charset="0"/>
              </a:rPr>
              <a:t>desired and actual amount of time required for the system to manage the data, including transfer, entry, editing, storage, and back-up </a:t>
            </a:r>
            <a:r>
              <a:rPr lang="en-US" sz="2400" b="1" dirty="0" smtClean="0">
                <a:cs typeface="Tahoma" pitchFamily="34" charset="0"/>
              </a:rPr>
              <a:t>data</a:t>
            </a:r>
            <a:endParaRPr lang="en-US" sz="2400" b="1" dirty="0">
              <a:cs typeface="Tahoma" pitchFamily="34" charset="0"/>
            </a:endParaRPr>
          </a:p>
          <a:p>
            <a:pPr marL="266700" indent="-266700">
              <a:spcBef>
                <a:spcPts val="0"/>
              </a:spcBef>
              <a:spcAft>
                <a:spcPts val="1200"/>
              </a:spcAft>
              <a:buClr>
                <a:schemeClr val="accent5">
                  <a:lumMod val="75000"/>
                </a:schemeClr>
              </a:buClr>
              <a:buFont typeface="Arial" pitchFamily="34" charset="0"/>
              <a:buChar char="•"/>
              <a:tabLst>
                <a:tab pos="266700" algn="l"/>
              </a:tabLst>
            </a:pPr>
            <a:r>
              <a:rPr lang="en-US" sz="2400" b="1" dirty="0" smtClean="0">
                <a:cs typeface="Tahoma" pitchFamily="34" charset="0"/>
              </a:rPr>
              <a:t>The </a:t>
            </a:r>
            <a:r>
              <a:rPr lang="en-US" sz="2400" b="1" dirty="0">
                <a:cs typeface="Tahoma" pitchFamily="34" charset="0"/>
              </a:rPr>
              <a:t>desired and actual amount of time required for the system to release </a:t>
            </a:r>
            <a:r>
              <a:rPr lang="en-US" sz="2400" b="1" dirty="0" smtClean="0">
                <a:cs typeface="Tahoma" pitchFamily="34" charset="0"/>
              </a:rPr>
              <a:t>data </a:t>
            </a:r>
            <a:endParaRPr lang="en-US" sz="2400" b="1" dirty="0">
              <a:cs typeface="Tahoma" pitchFamily="34" charset="0"/>
            </a:endParaRPr>
          </a:p>
        </p:txBody>
      </p:sp>
      <p:sp>
        <p:nvSpPr>
          <p:cNvPr id="2" name="Title 1"/>
          <p:cNvSpPr>
            <a:spLocks noGrp="1"/>
          </p:cNvSpPr>
          <p:nvPr>
            <p:ph type="title"/>
          </p:nvPr>
        </p:nvSpPr>
        <p:spPr/>
        <p:txBody>
          <a:bodyPr/>
          <a:lstStyle/>
          <a:p>
            <a:r>
              <a:rPr lang="en-US" b="1" dirty="0" smtClean="0"/>
              <a:t>stability: methods</a:t>
            </a:r>
            <a:endParaRPr lang="en-US" b="1" dirty="0"/>
          </a:p>
        </p:txBody>
      </p:sp>
    </p:spTree>
    <p:extLst>
      <p:ext uri="{BB962C8B-B14F-4D97-AF65-F5344CB8AC3E}">
        <p14:creationId xmlns:p14="http://schemas.microsoft.com/office/powerpoint/2010/main" val="173152084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Assignment:  </a:t>
            </a:r>
            <a:br>
              <a:rPr lang="en-US" b="1" dirty="0" smtClean="0"/>
            </a:br>
            <a:r>
              <a:rPr lang="en-US" b="1" dirty="0" smtClean="0"/>
              <a:t>surveillance websites</a:t>
            </a:r>
            <a:endParaRPr lang="en-US" b="1" dirty="0"/>
          </a:p>
        </p:txBody>
      </p:sp>
      <p:sp>
        <p:nvSpPr>
          <p:cNvPr id="71683" name="Rectangle 3"/>
          <p:cNvSpPr>
            <a:spLocks noGrp="1" noChangeArrowheads="1"/>
          </p:cNvSpPr>
          <p:nvPr>
            <p:ph type="body" idx="4294967295"/>
          </p:nvPr>
        </p:nvSpPr>
        <p:spPr>
          <a:xfrm>
            <a:off x="533400" y="1752600"/>
            <a:ext cx="8305800" cy="4724400"/>
          </a:xfrm>
        </p:spPr>
        <p:txBody>
          <a:bodyPr>
            <a:normAutofit/>
          </a:bodyPr>
          <a:lstStyle/>
          <a:p>
            <a:pPr marL="457200" indent="-457200" eaLnBrk="1" hangingPunct="1">
              <a:spcBef>
                <a:spcPct val="0"/>
              </a:spcBef>
              <a:spcAft>
                <a:spcPts val="600"/>
              </a:spcAft>
            </a:pPr>
            <a:r>
              <a:rPr lang="en-US" sz="2800" b="1" dirty="0" smtClean="0">
                <a:solidFill>
                  <a:srgbClr val="000000"/>
                </a:solidFill>
                <a:cs typeface="Tahoma" pitchFamily="34" charset="0"/>
              </a:rPr>
              <a:t>Select a surveillance website</a:t>
            </a:r>
          </a:p>
          <a:p>
            <a:pPr marL="854075" lvl="1" indent="-336550">
              <a:spcBef>
                <a:spcPct val="0"/>
              </a:spcBef>
              <a:spcAft>
                <a:spcPts val="600"/>
              </a:spcAft>
            </a:pPr>
            <a:r>
              <a:rPr lang="en-US" sz="2200" b="1" dirty="0" smtClean="0">
                <a:solidFill>
                  <a:srgbClr val="000000"/>
                </a:solidFill>
                <a:cs typeface="Tahoma" pitchFamily="34" charset="0"/>
              </a:rPr>
              <a:t>WHO </a:t>
            </a:r>
            <a:r>
              <a:rPr lang="en-US" sz="1600" b="1" dirty="0" smtClean="0">
                <a:solidFill>
                  <a:srgbClr val="000000"/>
                </a:solidFill>
                <a:cs typeface="Tahoma" pitchFamily="34" charset="0"/>
                <a:hlinkClick r:id="rId2"/>
              </a:rPr>
              <a:t>http</a:t>
            </a:r>
            <a:r>
              <a:rPr lang="en-US" sz="1600" b="1" dirty="0">
                <a:solidFill>
                  <a:srgbClr val="000000"/>
                </a:solidFill>
                <a:cs typeface="Tahoma" pitchFamily="34" charset="0"/>
                <a:hlinkClick r:id="rId2"/>
              </a:rPr>
              <a:t>://</a:t>
            </a:r>
            <a:r>
              <a:rPr lang="en-US" sz="1600" b="1" dirty="0" smtClean="0">
                <a:solidFill>
                  <a:srgbClr val="000000"/>
                </a:solidFill>
                <a:cs typeface="Tahoma" pitchFamily="34" charset="0"/>
                <a:hlinkClick r:id="rId2"/>
              </a:rPr>
              <a:t>www.who.int/topics/public_health_surveillance/en/</a:t>
            </a:r>
            <a:endParaRPr lang="en-US" sz="1600" b="1" dirty="0" smtClean="0">
              <a:solidFill>
                <a:srgbClr val="000000"/>
              </a:solidFill>
              <a:cs typeface="Tahoma" pitchFamily="34" charset="0"/>
            </a:endParaRPr>
          </a:p>
          <a:p>
            <a:pPr marL="854075" lvl="1" indent="-336550">
              <a:spcBef>
                <a:spcPct val="0"/>
              </a:spcBef>
              <a:spcAft>
                <a:spcPts val="600"/>
              </a:spcAft>
            </a:pPr>
            <a:r>
              <a:rPr lang="en-US" sz="2200" b="1" dirty="0" smtClean="0">
                <a:solidFill>
                  <a:srgbClr val="000000"/>
                </a:solidFill>
                <a:cs typeface="Tahoma" pitchFamily="34" charset="0"/>
              </a:rPr>
              <a:t>U.S. CDC </a:t>
            </a:r>
            <a:r>
              <a:rPr lang="en-US" sz="1600" b="1" dirty="0" smtClean="0">
                <a:solidFill>
                  <a:srgbClr val="000000"/>
                </a:solidFill>
                <a:cs typeface="Tahoma" pitchFamily="34" charset="0"/>
                <a:hlinkClick r:id="rId3"/>
              </a:rPr>
              <a:t>http</a:t>
            </a:r>
            <a:r>
              <a:rPr lang="en-US" sz="1600" b="1" dirty="0">
                <a:solidFill>
                  <a:srgbClr val="000000"/>
                </a:solidFill>
                <a:cs typeface="Tahoma" pitchFamily="34" charset="0"/>
                <a:hlinkClick r:id="rId3"/>
              </a:rPr>
              <a:t>://www.cdc.gov</a:t>
            </a:r>
            <a:r>
              <a:rPr lang="en-US" sz="1600" b="1" dirty="0">
                <a:cs typeface="Tahoma" pitchFamily="34" charset="0"/>
                <a:hlinkClick r:id="rId3"/>
              </a:rPr>
              <a:t>/surveillancepractice</a:t>
            </a:r>
            <a:r>
              <a:rPr lang="en-US" b="1" dirty="0" smtClean="0">
                <a:cs typeface="Tahoma" pitchFamily="34" charset="0"/>
                <a:hlinkClick r:id="rId3"/>
              </a:rPr>
              <a:t>/</a:t>
            </a:r>
            <a:endParaRPr lang="en-US" b="1" dirty="0" smtClean="0">
              <a:cs typeface="Tahoma" pitchFamily="34" charset="0"/>
            </a:endParaRPr>
          </a:p>
          <a:p>
            <a:pPr marL="854075" lvl="1" indent="-336550">
              <a:spcBef>
                <a:spcPct val="0"/>
              </a:spcBef>
              <a:spcAft>
                <a:spcPts val="600"/>
              </a:spcAft>
            </a:pPr>
            <a:r>
              <a:rPr lang="en-US" sz="2200" b="1" dirty="0" smtClean="0">
                <a:cs typeface="Tahoma" pitchFamily="34" charset="0"/>
              </a:rPr>
              <a:t>ECDC</a:t>
            </a:r>
            <a:r>
              <a:rPr lang="en-US" b="1" dirty="0" smtClean="0">
                <a:cs typeface="Tahoma" pitchFamily="34" charset="0"/>
              </a:rPr>
              <a:t> </a:t>
            </a:r>
            <a:r>
              <a:rPr lang="en-US" sz="1600" b="1" dirty="0" smtClean="0">
                <a:cs typeface="Tahoma" pitchFamily="34" charset="0"/>
                <a:hlinkClick r:id="rId4"/>
              </a:rPr>
              <a:t>http</a:t>
            </a:r>
            <a:r>
              <a:rPr lang="en-US" sz="1600" b="1" dirty="0">
                <a:cs typeface="Tahoma" pitchFamily="34" charset="0"/>
                <a:hlinkClick r:id="rId4"/>
              </a:rPr>
              <a:t>://</a:t>
            </a:r>
            <a:r>
              <a:rPr lang="en-US" sz="1600" b="1" dirty="0" smtClean="0">
                <a:cs typeface="Tahoma" pitchFamily="34" charset="0"/>
                <a:hlinkClick r:id="rId4"/>
              </a:rPr>
              <a:t>www.ecdc.europa.eu/en/activities/surveillance/Pages/index.aspx</a:t>
            </a:r>
            <a:endParaRPr lang="en-US" sz="1600" b="1" dirty="0" smtClean="0">
              <a:cs typeface="Tahoma" pitchFamily="34" charset="0"/>
            </a:endParaRPr>
          </a:p>
          <a:p>
            <a:pPr marL="457200" indent="-457200">
              <a:spcBef>
                <a:spcPct val="0"/>
              </a:spcBef>
              <a:spcAft>
                <a:spcPts val="600"/>
              </a:spcAft>
            </a:pPr>
            <a:r>
              <a:rPr lang="en-US" sz="2800" b="1" dirty="0" smtClean="0">
                <a:cs typeface="Tahoma" pitchFamily="34" charset="0"/>
              </a:rPr>
              <a:t>Answer the questions on the following slides</a:t>
            </a:r>
          </a:p>
          <a:p>
            <a:pPr marL="457200" indent="-457200">
              <a:spcBef>
                <a:spcPct val="0"/>
              </a:spcBef>
              <a:spcAft>
                <a:spcPts val="600"/>
              </a:spcAft>
            </a:pPr>
            <a:r>
              <a:rPr lang="en-US" sz="2800" b="1" dirty="0" smtClean="0">
                <a:cs typeface="Tahoma" pitchFamily="34" charset="0"/>
              </a:rPr>
              <a:t>Prepare a 10-minute presentation </a:t>
            </a:r>
          </a:p>
          <a:p>
            <a:pPr marL="514350" indent="-514350" eaLnBrk="1" hangingPunct="1">
              <a:lnSpc>
                <a:spcPct val="150000"/>
              </a:lnSpc>
              <a:spcBef>
                <a:spcPct val="0"/>
              </a:spcBef>
              <a:buFont typeface="+mj-lt"/>
              <a:buAutoNum type="arabicPeriod"/>
            </a:pPr>
            <a:endParaRPr lang="en-US" sz="3600" b="1" dirty="0" smtClean="0">
              <a:latin typeface="Century" pitchFamily="18" charset="0"/>
              <a:cs typeface="Tahoma" pitchFamily="34" charset="0"/>
            </a:endParaRPr>
          </a:p>
        </p:txBody>
      </p:sp>
    </p:spTree>
    <p:extLst>
      <p:ext uri="{BB962C8B-B14F-4D97-AF65-F5344CB8AC3E}">
        <p14:creationId xmlns:p14="http://schemas.microsoft.com/office/powerpoint/2010/main" val="33314859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1828800"/>
            <a:ext cx="8401307" cy="3570208"/>
          </a:xfrm>
          <a:prstGeom prst="rect">
            <a:avLst/>
          </a:prstGeom>
        </p:spPr>
        <p:txBody>
          <a:bodyPr wrap="square">
            <a:spAutoFit/>
          </a:bodyPr>
          <a:lstStyle/>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What </a:t>
            </a:r>
            <a:r>
              <a:rPr lang="en-US" sz="2800" b="1" dirty="0">
                <a:cs typeface="Tahoma" pitchFamily="34" charset="0"/>
              </a:rPr>
              <a:t>is the population under surveillance?</a:t>
            </a:r>
          </a:p>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What </a:t>
            </a:r>
            <a:r>
              <a:rPr lang="en-US" sz="2800" b="1" dirty="0">
                <a:cs typeface="Tahoma" pitchFamily="34" charset="0"/>
              </a:rPr>
              <a:t>is the period of time of the data collection?</a:t>
            </a:r>
          </a:p>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What </a:t>
            </a:r>
            <a:r>
              <a:rPr lang="en-US" sz="2800" b="1" dirty="0">
                <a:cs typeface="Tahoma" pitchFamily="34" charset="0"/>
              </a:rPr>
              <a:t>data are collected and how are they collected?</a:t>
            </a:r>
          </a:p>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What </a:t>
            </a:r>
            <a:r>
              <a:rPr lang="en-US" sz="2800" b="1" dirty="0">
                <a:cs typeface="Tahoma" pitchFamily="34" charset="0"/>
              </a:rPr>
              <a:t>are the reporting sources of data for the system</a:t>
            </a:r>
            <a:r>
              <a:rPr lang="en-US" sz="2800" b="1" dirty="0" smtClean="0">
                <a:cs typeface="Tahoma" pitchFamily="34" charset="0"/>
              </a:rPr>
              <a:t>?</a:t>
            </a:r>
            <a:endParaRPr lang="en-US" sz="2800" b="1" dirty="0">
              <a:cs typeface="Tahoma" pitchFamily="34" charset="0"/>
            </a:endParaRPr>
          </a:p>
        </p:txBody>
      </p:sp>
      <p:sp>
        <p:nvSpPr>
          <p:cNvPr id="2" name="Title 1"/>
          <p:cNvSpPr>
            <a:spLocks noGrp="1"/>
          </p:cNvSpPr>
          <p:nvPr>
            <p:ph type="title"/>
          </p:nvPr>
        </p:nvSpPr>
        <p:spPr/>
        <p:txBody>
          <a:bodyPr/>
          <a:lstStyle/>
          <a:p>
            <a:r>
              <a:rPr lang="en-US" b="1" dirty="0" smtClean="0"/>
              <a:t>questions</a:t>
            </a:r>
            <a:endParaRPr lang="en-US" b="1" dirty="0"/>
          </a:p>
        </p:txBody>
      </p:sp>
    </p:spTree>
    <p:extLst>
      <p:ext uri="{BB962C8B-B14F-4D97-AF65-F5344CB8AC3E}">
        <p14:creationId xmlns:p14="http://schemas.microsoft.com/office/powerpoint/2010/main" val="168745347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1740456"/>
            <a:ext cx="8060267" cy="2831544"/>
          </a:xfrm>
          <a:prstGeom prst="rect">
            <a:avLst/>
          </a:prstGeom>
        </p:spPr>
        <p:txBody>
          <a:bodyPr wrap="square">
            <a:spAutoFit/>
          </a:bodyPr>
          <a:lstStyle/>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How </a:t>
            </a:r>
            <a:r>
              <a:rPr lang="en-US" sz="2800" b="1" dirty="0">
                <a:cs typeface="Tahoma" pitchFamily="34" charset="0"/>
              </a:rPr>
              <a:t>are the system's data managed </a:t>
            </a:r>
            <a:r>
              <a:rPr lang="en-US" sz="2800" b="1" dirty="0" smtClean="0">
                <a:cs typeface="Tahoma" pitchFamily="34" charset="0"/>
              </a:rPr>
              <a:t/>
            </a:r>
            <a:br>
              <a:rPr lang="en-US" sz="2800" b="1" dirty="0" smtClean="0">
                <a:cs typeface="Tahoma" pitchFamily="34" charset="0"/>
              </a:rPr>
            </a:br>
            <a:r>
              <a:rPr lang="en-US" sz="2800" b="1" dirty="0" smtClean="0">
                <a:cs typeface="Tahoma" pitchFamily="34" charset="0"/>
              </a:rPr>
              <a:t>(</a:t>
            </a:r>
            <a:r>
              <a:rPr lang="en-US" sz="2800" b="1" dirty="0">
                <a:cs typeface="Tahoma" pitchFamily="34" charset="0"/>
              </a:rPr>
              <a:t>e.g., the transfer, entry, editing, storage, and back up of data)? </a:t>
            </a:r>
            <a:endParaRPr lang="en-US" sz="2800" b="1" dirty="0" smtClean="0">
              <a:cs typeface="Tahoma" pitchFamily="34" charset="0"/>
            </a:endParaRPr>
          </a:p>
          <a:p>
            <a:pPr marL="533400" indent="-533400">
              <a:spcBef>
                <a:spcPts val="0"/>
              </a:spcBef>
              <a:spcAft>
                <a:spcPts val="1200"/>
              </a:spcAft>
              <a:buClr>
                <a:schemeClr val="accent5">
                  <a:lumMod val="75000"/>
                </a:schemeClr>
              </a:buClr>
              <a:buFont typeface="Arial" pitchFamily="34" charset="0"/>
              <a:buChar char="•"/>
              <a:tabLst>
                <a:tab pos="457200" algn="l"/>
              </a:tabLst>
            </a:pPr>
            <a:r>
              <a:rPr lang="en-US" sz="2800" b="1" dirty="0" smtClean="0">
                <a:cs typeface="Tahoma" pitchFamily="34" charset="0"/>
              </a:rPr>
              <a:t>Does </a:t>
            </a:r>
            <a:r>
              <a:rPr lang="en-US" sz="2800" b="1" dirty="0">
                <a:cs typeface="Tahoma" pitchFamily="34" charset="0"/>
              </a:rPr>
              <a:t>the system comply with applicable standards for data formats and coding schemes? If not, why</a:t>
            </a:r>
            <a:r>
              <a:rPr lang="en-US" sz="2800" b="1" dirty="0" smtClean="0">
                <a:cs typeface="Tahoma" pitchFamily="34" charset="0"/>
              </a:rPr>
              <a:t>?</a:t>
            </a:r>
            <a:endParaRPr lang="en-US" sz="2800" b="1" dirty="0">
              <a:cs typeface="Tahoma" pitchFamily="34" charset="0"/>
            </a:endParaRPr>
          </a:p>
        </p:txBody>
      </p:sp>
      <p:sp>
        <p:nvSpPr>
          <p:cNvPr id="2" name="Title 1"/>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2788275086"/>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1000" y="1689080"/>
            <a:ext cx="8297333" cy="3416320"/>
          </a:xfrm>
          <a:prstGeom prst="rect">
            <a:avLst/>
          </a:prstGeom>
        </p:spPr>
        <p:txBody>
          <a:bodyPr wrap="square">
            <a:spAutoFit/>
          </a:bodyPr>
          <a:lstStyle/>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How </a:t>
            </a:r>
            <a:r>
              <a:rPr lang="en-US" sz="2800" b="1" dirty="0">
                <a:cs typeface="Tahoma" pitchFamily="34" charset="0"/>
              </a:rPr>
              <a:t>are the system's data analyzed and disseminated?</a:t>
            </a:r>
          </a:p>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What </a:t>
            </a:r>
            <a:r>
              <a:rPr lang="en-US" sz="2800" b="1" dirty="0">
                <a:cs typeface="Tahoma" pitchFamily="34" charset="0"/>
              </a:rPr>
              <a:t>policies and procedures are in place to ensure patient privacy, data confidentiality, and system security? </a:t>
            </a:r>
            <a:endParaRPr lang="en-US" sz="2800" b="1" dirty="0" smtClean="0">
              <a:cs typeface="Tahoma" pitchFamily="34" charset="0"/>
            </a:endParaRPr>
          </a:p>
          <a:p>
            <a:pPr marL="396875" indent="-396875">
              <a:spcBef>
                <a:spcPts val="0"/>
              </a:spcBef>
              <a:spcAft>
                <a:spcPts val="1200"/>
              </a:spcAft>
              <a:buClr>
                <a:schemeClr val="accent5">
                  <a:lumMod val="75000"/>
                </a:schemeClr>
              </a:buClr>
              <a:buFont typeface="Arial" pitchFamily="34" charset="0"/>
              <a:buChar char="•"/>
              <a:tabLst>
                <a:tab pos="350838" algn="l"/>
              </a:tabLst>
            </a:pPr>
            <a:r>
              <a:rPr lang="en-US" sz="2800" b="1" dirty="0" smtClean="0">
                <a:cs typeface="Tahoma" pitchFamily="34" charset="0"/>
              </a:rPr>
              <a:t>What </a:t>
            </a:r>
            <a:r>
              <a:rPr lang="en-US" sz="2800" b="1" dirty="0">
                <a:cs typeface="Tahoma" pitchFamily="34" charset="0"/>
              </a:rPr>
              <a:t>is the policy and procedure for releasing data? </a:t>
            </a:r>
          </a:p>
        </p:txBody>
      </p:sp>
      <p:sp>
        <p:nvSpPr>
          <p:cNvPr id="2" name="Title 1"/>
          <p:cNvSpPr>
            <a:spLocks noGrp="1"/>
          </p:cNvSpPr>
          <p:nvPr>
            <p:ph type="title"/>
          </p:nvPr>
        </p:nvSpPr>
        <p:spPr/>
        <p:txBody>
          <a:bodyPr/>
          <a:lstStyle/>
          <a:p>
            <a:r>
              <a:rPr lang="en-US" b="1" dirty="0" smtClean="0"/>
              <a:t>questions</a:t>
            </a:r>
            <a:endParaRPr lang="en-US" b="1" dirty="0"/>
          </a:p>
        </p:txBody>
      </p:sp>
    </p:spTree>
    <p:extLst>
      <p:ext uri="{BB962C8B-B14F-4D97-AF65-F5344CB8AC3E}">
        <p14:creationId xmlns:p14="http://schemas.microsoft.com/office/powerpoint/2010/main" val="1476354393"/>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600200"/>
            <a:ext cx="8602133" cy="3262432"/>
          </a:xfrm>
          <a:prstGeom prst="rect">
            <a:avLst/>
          </a:prstGeom>
        </p:spPr>
        <p:txBody>
          <a:bodyPr wrap="square">
            <a:spAutoFit/>
          </a:bodyPr>
          <a:lstStyle/>
          <a:p>
            <a:pPr marL="288925" indent="-288925">
              <a:spcBef>
                <a:spcPts val="0"/>
              </a:spcBef>
              <a:spcAft>
                <a:spcPts val="1200"/>
              </a:spcAft>
              <a:buClr>
                <a:schemeClr val="accent5">
                  <a:lumMod val="75000"/>
                </a:schemeClr>
              </a:buClr>
              <a:buFont typeface="Arial" pitchFamily="34" charset="0"/>
              <a:buChar char="•"/>
              <a:tabLst>
                <a:tab pos="288925" algn="l"/>
              </a:tabLst>
            </a:pPr>
            <a:r>
              <a:rPr lang="en-US" sz="2800" b="1" dirty="0" smtClean="0">
                <a:cs typeface="Tahoma" pitchFamily="34" charset="0"/>
              </a:rPr>
              <a:t>Do </a:t>
            </a:r>
            <a:r>
              <a:rPr lang="en-US" sz="2800" b="1" dirty="0">
                <a:cs typeface="Tahoma" pitchFamily="34" charset="0"/>
              </a:rPr>
              <a:t>these procedures comply with applicable federal and state statutes and </a:t>
            </a:r>
            <a:r>
              <a:rPr lang="en-US" sz="2800" b="1" dirty="0" smtClean="0">
                <a:cs typeface="Tahoma" pitchFamily="34" charset="0"/>
              </a:rPr>
              <a:t>regulations, and/or international standards? </a:t>
            </a:r>
            <a:r>
              <a:rPr lang="en-US" sz="2800" b="1" dirty="0">
                <a:cs typeface="Tahoma" pitchFamily="34" charset="0"/>
              </a:rPr>
              <a:t>If not, why?</a:t>
            </a:r>
          </a:p>
          <a:p>
            <a:pPr marL="288925" indent="-288925">
              <a:spcBef>
                <a:spcPts val="0"/>
              </a:spcBef>
              <a:spcAft>
                <a:spcPts val="1200"/>
              </a:spcAft>
              <a:buClr>
                <a:schemeClr val="accent5">
                  <a:lumMod val="75000"/>
                </a:schemeClr>
              </a:buClr>
              <a:buFont typeface="Arial" pitchFamily="34" charset="0"/>
              <a:buChar char="•"/>
              <a:tabLst>
                <a:tab pos="288925" algn="l"/>
              </a:tabLst>
            </a:pPr>
            <a:r>
              <a:rPr lang="en-US" sz="2800" b="1" dirty="0" smtClean="0">
                <a:cs typeface="Tahoma" pitchFamily="34" charset="0"/>
              </a:rPr>
              <a:t>Does </a:t>
            </a:r>
            <a:r>
              <a:rPr lang="en-US" sz="2800" b="1" dirty="0">
                <a:cs typeface="Tahoma" pitchFamily="34" charset="0"/>
              </a:rPr>
              <a:t>the system comply with an applicable records management program? For example, are the system's records properly archived and/or disposed of? </a:t>
            </a:r>
          </a:p>
        </p:txBody>
      </p:sp>
      <p:sp>
        <p:nvSpPr>
          <p:cNvPr id="2" name="Title 1"/>
          <p:cNvSpPr>
            <a:spLocks noGrp="1"/>
          </p:cNvSpPr>
          <p:nvPr>
            <p:ph type="title"/>
          </p:nvPr>
        </p:nvSpPr>
        <p:spPr/>
        <p:txBody>
          <a:bodyPr/>
          <a:lstStyle/>
          <a:p>
            <a:r>
              <a:rPr lang="en-US" b="1" dirty="0" smtClean="0"/>
              <a:t>questions</a:t>
            </a:r>
            <a:endParaRPr lang="en-US" b="1" dirty="0"/>
          </a:p>
        </p:txBody>
      </p:sp>
    </p:spTree>
    <p:extLst>
      <p:ext uri="{BB962C8B-B14F-4D97-AF65-F5344CB8AC3E}">
        <p14:creationId xmlns:p14="http://schemas.microsoft.com/office/powerpoint/2010/main" val="12226707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771471"/>
            <a:ext cx="8602133" cy="1200329"/>
          </a:xfrm>
          <a:prstGeom prst="rect">
            <a:avLst/>
          </a:prstGeom>
        </p:spPr>
        <p:txBody>
          <a:bodyPr wrap="square">
            <a:spAutoFit/>
          </a:bodyPr>
          <a:lstStyle/>
          <a:p>
            <a:pPr marL="533400" indent="-533400">
              <a:spcBef>
                <a:spcPts val="0"/>
              </a:spcBef>
              <a:buFont typeface="Arial" pitchFamily="34" charset="0"/>
              <a:buChar char="•"/>
              <a:tabLst>
                <a:tab pos="457200" algn="l"/>
              </a:tabLst>
            </a:pPr>
            <a:r>
              <a:rPr lang="en-US" sz="2400" b="1" dirty="0" smtClean="0">
                <a:cs typeface="Tahoma" pitchFamily="34" charset="0"/>
              </a:rPr>
              <a:t>Are these surveillance systems (WHO, US CDC</a:t>
            </a:r>
            <a:r>
              <a:rPr lang="en-US" sz="2400" b="1" dirty="0">
                <a:cs typeface="Tahoma" pitchFamily="34" charset="0"/>
              </a:rPr>
              <a:t> </a:t>
            </a:r>
            <a:r>
              <a:rPr lang="en-US" sz="2400" b="1" dirty="0" smtClean="0">
                <a:cs typeface="Tahoma" pitchFamily="34" charset="0"/>
              </a:rPr>
              <a:t>or ECDC) effective?  Why is it effective? or  Why is it not effective?</a:t>
            </a:r>
            <a:endParaRPr lang="en-US" sz="2400" b="1" dirty="0">
              <a:cs typeface="Tahoma" pitchFamily="34" charset="0"/>
            </a:endParaRPr>
          </a:p>
        </p:txBody>
      </p:sp>
      <p:pic>
        <p:nvPicPr>
          <p:cNvPr id="1026" name="Picture 2" descr="beeffecti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429000"/>
            <a:ext cx="2048933" cy="2096648"/>
          </a:xfrm>
          <a:prstGeom prst="rect">
            <a:avLst/>
          </a:prstGeom>
          <a:noFill/>
          <a:ln>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8712" y="3428999"/>
            <a:ext cx="1946488" cy="209174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b="1" dirty="0" smtClean="0"/>
              <a:t>questions</a:t>
            </a:r>
            <a:endParaRPr lang="en-US" b="1" dirty="0"/>
          </a:p>
        </p:txBody>
      </p:sp>
    </p:spTree>
    <p:extLst>
      <p:ext uri="{BB962C8B-B14F-4D97-AF65-F5344CB8AC3E}">
        <p14:creationId xmlns:p14="http://schemas.microsoft.com/office/powerpoint/2010/main" val="16792911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3"/>
          <p:cNvSpPr>
            <a:spLocks noGrp="1" noChangeArrowheads="1"/>
          </p:cNvSpPr>
          <p:nvPr>
            <p:ph type="body" idx="1"/>
          </p:nvPr>
        </p:nvSpPr>
        <p:spPr>
          <a:xfrm>
            <a:off x="228600" y="1662113"/>
            <a:ext cx="8669867" cy="5881687"/>
          </a:xfrm>
          <a:noFill/>
        </p:spPr>
        <p:txBody>
          <a:bodyPr lIns="90488" tIns="44450" rIns="90488" bIns="44450"/>
          <a:lstStyle/>
          <a:p>
            <a:pPr>
              <a:spcBef>
                <a:spcPts val="0"/>
              </a:spcBef>
              <a:spcAft>
                <a:spcPts val="1200"/>
              </a:spcAft>
            </a:pPr>
            <a:r>
              <a:rPr lang="en-US" b="1" dirty="0" smtClean="0">
                <a:cs typeface="Tahoma" pitchFamily="34" charset="0"/>
              </a:rPr>
              <a:t>All </a:t>
            </a:r>
            <a:r>
              <a:rPr lang="en-US" b="1" dirty="0">
                <a:cs typeface="Tahoma" pitchFamily="34" charset="0"/>
              </a:rPr>
              <a:t>public health surveillance systems should be evaluated </a:t>
            </a:r>
            <a:r>
              <a:rPr lang="en-US" b="1" dirty="0" smtClean="0">
                <a:cs typeface="Tahoma" pitchFamily="34" charset="0"/>
              </a:rPr>
              <a:t>periodically </a:t>
            </a:r>
          </a:p>
          <a:p>
            <a:pPr>
              <a:spcBef>
                <a:spcPts val="0"/>
              </a:spcBef>
              <a:spcAft>
                <a:spcPts val="1200"/>
              </a:spcAft>
            </a:pPr>
            <a:r>
              <a:rPr lang="en-US" b="1" dirty="0" smtClean="0">
                <a:cs typeface="Tahoma" pitchFamily="34" charset="0"/>
              </a:rPr>
              <a:t>No </a:t>
            </a:r>
            <a:r>
              <a:rPr lang="en-US" b="1" dirty="0">
                <a:cs typeface="Tahoma" pitchFamily="34" charset="0"/>
              </a:rPr>
              <a:t>perfect system </a:t>
            </a:r>
            <a:r>
              <a:rPr lang="en-US" b="1" dirty="0" smtClean="0">
                <a:cs typeface="Tahoma" pitchFamily="34" charset="0"/>
              </a:rPr>
              <a:t>exists; tradeoffs </a:t>
            </a:r>
            <a:r>
              <a:rPr lang="en-US" b="1" dirty="0">
                <a:cs typeface="Tahoma" pitchFamily="34" charset="0"/>
              </a:rPr>
              <a:t>must always be </a:t>
            </a:r>
            <a:r>
              <a:rPr lang="en-US" b="1" dirty="0" smtClean="0">
                <a:cs typeface="Tahoma" pitchFamily="34" charset="0"/>
              </a:rPr>
              <a:t>made</a:t>
            </a:r>
          </a:p>
          <a:p>
            <a:pPr>
              <a:spcBef>
                <a:spcPts val="0"/>
              </a:spcBef>
              <a:spcAft>
                <a:spcPts val="1200"/>
              </a:spcAft>
            </a:pPr>
            <a:r>
              <a:rPr lang="en-US" b="1" dirty="0" smtClean="0">
                <a:cs typeface="Tahoma" pitchFamily="34" charset="0"/>
              </a:rPr>
              <a:t>Each </a:t>
            </a:r>
            <a:r>
              <a:rPr lang="en-US" b="1" dirty="0">
                <a:cs typeface="Tahoma" pitchFamily="34" charset="0"/>
              </a:rPr>
              <a:t>system is unique and must balance </a:t>
            </a:r>
            <a:r>
              <a:rPr lang="en-US" b="1" dirty="0" smtClean="0">
                <a:cs typeface="Tahoma" pitchFamily="34" charset="0"/>
              </a:rPr>
              <a:t>benefits </a:t>
            </a:r>
            <a:r>
              <a:rPr lang="en-US" b="1" dirty="0">
                <a:cs typeface="Tahoma" pitchFamily="34" charset="0"/>
              </a:rPr>
              <a:t>versus personnel, resources, and </a:t>
            </a:r>
            <a:r>
              <a:rPr lang="en-US" b="1" dirty="0" smtClean="0">
                <a:cs typeface="Tahoma" pitchFamily="34" charset="0"/>
              </a:rPr>
              <a:t>costs required </a:t>
            </a:r>
          </a:p>
          <a:p>
            <a:pPr>
              <a:spcBef>
                <a:spcPts val="0"/>
              </a:spcBef>
              <a:spcAft>
                <a:spcPts val="1200"/>
              </a:spcAft>
            </a:pPr>
            <a:r>
              <a:rPr lang="en-US" b="1" dirty="0" smtClean="0">
                <a:cs typeface="Tahoma" pitchFamily="34" charset="0"/>
              </a:rPr>
              <a:t>Ensure use </a:t>
            </a:r>
            <a:r>
              <a:rPr lang="en-US" b="1" dirty="0">
                <a:cs typeface="Tahoma" pitchFamily="34" charset="0"/>
              </a:rPr>
              <a:t>of </a:t>
            </a:r>
            <a:r>
              <a:rPr lang="en-US" b="1" dirty="0" smtClean="0">
                <a:cs typeface="Tahoma" pitchFamily="34" charset="0"/>
              </a:rPr>
              <a:t>evaluation findings and share lessons learned</a:t>
            </a:r>
          </a:p>
          <a:p>
            <a:pPr>
              <a:spcBef>
                <a:spcPts val="0"/>
              </a:spcBef>
              <a:spcAft>
                <a:spcPts val="1200"/>
              </a:spcAft>
            </a:pPr>
            <a:r>
              <a:rPr lang="en-US" b="1" dirty="0" smtClean="0">
                <a:cs typeface="Tahoma" pitchFamily="34" charset="0"/>
              </a:rPr>
              <a:t>Systems should be an excellent source of accurate and timely information for program managers</a:t>
            </a:r>
            <a:endParaRPr lang="en-US" b="1" dirty="0" smtClean="0">
              <a:solidFill>
                <a:srgbClr val="0000CC"/>
              </a:solidFill>
              <a:cs typeface="Tahoma" pitchFamily="34" charset="0"/>
            </a:endParaRPr>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val="2883091966"/>
      </p:ext>
    </p:extLst>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600" b="1" cap="none" dirty="0" smtClean="0"/>
              <a:t>Analyzing Surveillance Data using HealthMap</a:t>
            </a:r>
            <a:endParaRPr lang="en-US" sz="2600" b="1" cap="none" dirty="0"/>
          </a:p>
        </p:txBody>
      </p:sp>
    </p:spTree>
    <p:extLst>
      <p:ext uri="{BB962C8B-B14F-4D97-AF65-F5344CB8AC3E}">
        <p14:creationId xmlns:p14="http://schemas.microsoft.com/office/powerpoint/2010/main" val="1454551484"/>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137" y="1524000"/>
            <a:ext cx="6181725" cy="337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81137" y="5029200"/>
            <a:ext cx="6181725" cy="523220"/>
          </a:xfrm>
          <a:prstGeom prst="rect">
            <a:avLst/>
          </a:prstGeom>
          <a:noFill/>
        </p:spPr>
        <p:txBody>
          <a:bodyPr wrap="square" rtlCol="0">
            <a:spAutoFit/>
          </a:bodyPr>
          <a:lstStyle/>
          <a:p>
            <a:pPr algn="ctr"/>
            <a:r>
              <a:rPr lang="en-US" sz="2800" dirty="0" smtClean="0"/>
              <a:t>www.healthmap.org</a:t>
            </a:r>
            <a:endParaRPr lang="en-US" sz="2800" dirty="0"/>
          </a:p>
        </p:txBody>
      </p:sp>
    </p:spTree>
    <p:extLst>
      <p:ext uri="{BB962C8B-B14F-4D97-AF65-F5344CB8AC3E}">
        <p14:creationId xmlns:p14="http://schemas.microsoft.com/office/powerpoint/2010/main" val="179530423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Healthmap data assignment</a:t>
            </a:r>
            <a:endParaRPr lang="en-US" b="1" dirty="0"/>
          </a:p>
        </p:txBody>
      </p:sp>
      <p:sp>
        <p:nvSpPr>
          <p:cNvPr id="3" name="Content Placeholder 2"/>
          <p:cNvSpPr>
            <a:spLocks noGrp="1"/>
          </p:cNvSpPr>
          <p:nvPr>
            <p:ph idx="1"/>
          </p:nvPr>
        </p:nvSpPr>
        <p:spPr/>
        <p:txBody>
          <a:bodyPr/>
          <a:lstStyle/>
          <a:p>
            <a:pPr>
              <a:spcAft>
                <a:spcPts val="600"/>
              </a:spcAft>
            </a:pPr>
            <a:r>
              <a:rPr lang="en-US" b="1" dirty="0" smtClean="0"/>
              <a:t>Select a disease that has more than 10 reports globally or in your region of interest</a:t>
            </a:r>
          </a:p>
          <a:p>
            <a:pPr>
              <a:spcAft>
                <a:spcPts val="600"/>
              </a:spcAft>
            </a:pPr>
            <a:r>
              <a:rPr lang="en-US" b="1" dirty="0" smtClean="0"/>
              <a:t>Look at surveillance data for the past year</a:t>
            </a:r>
          </a:p>
          <a:p>
            <a:pPr>
              <a:spcAft>
                <a:spcPts val="600"/>
              </a:spcAft>
            </a:pPr>
            <a:r>
              <a:rPr lang="en-US" b="1" dirty="0" smtClean="0"/>
              <a:t>Collect the following information</a:t>
            </a:r>
          </a:p>
          <a:p>
            <a:pPr lvl="1">
              <a:spcAft>
                <a:spcPts val="600"/>
              </a:spcAft>
            </a:pPr>
            <a:r>
              <a:rPr lang="en-US" b="1" dirty="0"/>
              <a:t>Disease</a:t>
            </a:r>
            <a:r>
              <a:rPr lang="en-US" sz="800" b="1" dirty="0"/>
              <a:t> </a:t>
            </a:r>
            <a:endParaRPr lang="en-US" b="1" dirty="0"/>
          </a:p>
          <a:p>
            <a:pPr lvl="1">
              <a:spcAft>
                <a:spcPts val="600"/>
              </a:spcAft>
            </a:pPr>
            <a:r>
              <a:rPr lang="en-US" b="1" dirty="0"/>
              <a:t>Countries included (can be national, regional or global)</a:t>
            </a:r>
          </a:p>
          <a:p>
            <a:pPr lvl="1">
              <a:spcAft>
                <a:spcPts val="600"/>
              </a:spcAft>
            </a:pPr>
            <a:r>
              <a:rPr lang="en-US" b="1" dirty="0"/>
              <a:t>Species of host affected</a:t>
            </a:r>
          </a:p>
          <a:p>
            <a:pPr lvl="1">
              <a:spcAft>
                <a:spcPts val="600"/>
              </a:spcAft>
            </a:pPr>
            <a:r>
              <a:rPr lang="en-US" b="1" dirty="0"/>
              <a:t>Total reports of the disease for the year</a:t>
            </a:r>
          </a:p>
          <a:p>
            <a:pPr lvl="1">
              <a:spcAft>
                <a:spcPts val="600"/>
              </a:spcAft>
            </a:pPr>
            <a:r>
              <a:rPr lang="en-US" b="1" dirty="0"/>
              <a:t>Total cases of disease in each affected species</a:t>
            </a:r>
          </a:p>
          <a:p>
            <a:pPr marL="411480" lvl="1" indent="0">
              <a:buNone/>
            </a:pPr>
            <a:endParaRPr lang="en-US" dirty="0" smtClean="0"/>
          </a:p>
          <a:p>
            <a:endParaRPr lang="en-US" dirty="0"/>
          </a:p>
        </p:txBody>
      </p:sp>
    </p:spTree>
    <p:extLst>
      <p:ext uri="{BB962C8B-B14F-4D97-AF65-F5344CB8AC3E}">
        <p14:creationId xmlns:p14="http://schemas.microsoft.com/office/powerpoint/2010/main" val="306887306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Report to a local health department: assignment</a:t>
            </a:r>
            <a:endParaRPr lang="en-US" b="1" dirty="0"/>
          </a:p>
        </p:txBody>
      </p:sp>
      <p:sp>
        <p:nvSpPr>
          <p:cNvPr id="3" name="Content Placeholder 2"/>
          <p:cNvSpPr>
            <a:spLocks noGrp="1"/>
          </p:cNvSpPr>
          <p:nvPr>
            <p:ph idx="1"/>
          </p:nvPr>
        </p:nvSpPr>
        <p:spPr>
          <a:xfrm>
            <a:off x="304800" y="1600200"/>
            <a:ext cx="8534400" cy="4724400"/>
          </a:xfrm>
        </p:spPr>
        <p:txBody>
          <a:bodyPr>
            <a:normAutofit/>
          </a:bodyPr>
          <a:lstStyle/>
          <a:p>
            <a:pPr>
              <a:spcAft>
                <a:spcPts val="600"/>
              </a:spcAft>
            </a:pPr>
            <a:r>
              <a:rPr lang="en-US" sz="2200" b="1" dirty="0" smtClean="0"/>
              <a:t>Prepare a 15 to 20 minute mock scientific report that you will give to a local health department concerned with the disease:</a:t>
            </a:r>
          </a:p>
          <a:p>
            <a:pPr>
              <a:spcAft>
                <a:spcPts val="600"/>
              </a:spcAft>
            </a:pPr>
            <a:r>
              <a:rPr lang="en-US" sz="2200" b="1" dirty="0" smtClean="0"/>
              <a:t>Using surveillance data perform the following analysis:</a:t>
            </a:r>
          </a:p>
          <a:p>
            <a:pPr lvl="1"/>
            <a:r>
              <a:rPr lang="en-US" b="1" dirty="0"/>
              <a:t>Provide pertinent background </a:t>
            </a:r>
            <a:r>
              <a:rPr lang="en-US" b="1" dirty="0" smtClean="0"/>
              <a:t>information about the disease</a:t>
            </a:r>
            <a:endParaRPr lang="en-US" b="1" dirty="0"/>
          </a:p>
          <a:p>
            <a:pPr lvl="1"/>
            <a:r>
              <a:rPr lang="en-US" b="1" dirty="0"/>
              <a:t>Create a global, regional, or country level map showing the outbreaks for the </a:t>
            </a:r>
            <a:r>
              <a:rPr lang="en-US" b="1" dirty="0" smtClean="0"/>
              <a:t>year</a:t>
            </a:r>
            <a:endParaRPr lang="en-US" b="1" dirty="0"/>
          </a:p>
          <a:p>
            <a:pPr lvl="1"/>
            <a:r>
              <a:rPr lang="en-US" b="1" dirty="0"/>
              <a:t>Create a chart or other graphic to display the number of cases or outbreaks reported by week or by </a:t>
            </a:r>
            <a:r>
              <a:rPr lang="en-US" b="1" dirty="0" smtClean="0"/>
              <a:t>month </a:t>
            </a:r>
            <a:endParaRPr lang="en-US" b="1" dirty="0"/>
          </a:p>
          <a:p>
            <a:pPr lvl="1"/>
            <a:r>
              <a:rPr lang="en-US" b="1" dirty="0"/>
              <a:t>Create a chart or other graphic to display the number of cases by host species over the </a:t>
            </a:r>
            <a:r>
              <a:rPr lang="en-US" b="1" dirty="0" smtClean="0"/>
              <a:t>year</a:t>
            </a:r>
            <a:endParaRPr lang="en-US" b="1" dirty="0"/>
          </a:p>
          <a:p>
            <a:pPr lvl="1"/>
            <a:endParaRPr lang="en-US" dirty="0"/>
          </a:p>
          <a:p>
            <a:pPr>
              <a:spcAft>
                <a:spcPts val="600"/>
              </a:spcAft>
            </a:pPr>
            <a:endParaRPr lang="en-US" dirty="0"/>
          </a:p>
        </p:txBody>
      </p:sp>
    </p:spTree>
    <p:extLst>
      <p:ext uri="{BB962C8B-B14F-4D97-AF65-F5344CB8AC3E}">
        <p14:creationId xmlns:p14="http://schemas.microsoft.com/office/powerpoint/2010/main" val="748082925"/>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Report to a local health department assignment </a:t>
            </a:r>
            <a:r>
              <a:rPr lang="en-US" sz="1800" b="1" dirty="0" smtClean="0"/>
              <a:t>(continued)</a:t>
            </a:r>
            <a:endParaRPr lang="en-US" sz="1800" b="1" dirty="0"/>
          </a:p>
        </p:txBody>
      </p:sp>
      <p:sp>
        <p:nvSpPr>
          <p:cNvPr id="3" name="Content Placeholder 2"/>
          <p:cNvSpPr>
            <a:spLocks noGrp="1"/>
          </p:cNvSpPr>
          <p:nvPr>
            <p:ph idx="1"/>
          </p:nvPr>
        </p:nvSpPr>
        <p:spPr>
          <a:xfrm>
            <a:off x="228600" y="1752600"/>
            <a:ext cx="8610600" cy="4724400"/>
          </a:xfrm>
        </p:spPr>
        <p:txBody>
          <a:bodyPr>
            <a:normAutofit/>
          </a:bodyPr>
          <a:lstStyle/>
          <a:p>
            <a:pPr>
              <a:spcAft>
                <a:spcPts val="600"/>
              </a:spcAft>
            </a:pPr>
            <a:r>
              <a:rPr lang="en-US" dirty="0" smtClean="0"/>
              <a:t> </a:t>
            </a:r>
            <a:r>
              <a:rPr lang="en-US" b="1" dirty="0" smtClean="0"/>
              <a:t>Using surveillance data perform the following analysis:</a:t>
            </a:r>
          </a:p>
          <a:p>
            <a:pPr lvl="1"/>
            <a:r>
              <a:rPr lang="en-US" b="1" dirty="0" smtClean="0"/>
              <a:t>Analyze </a:t>
            </a:r>
            <a:r>
              <a:rPr lang="en-US" b="1" dirty="0"/>
              <a:t>data in the disease reports to determine likely sources and numbers of disease </a:t>
            </a:r>
            <a:r>
              <a:rPr lang="en-US" b="1" dirty="0" smtClean="0"/>
              <a:t>reports </a:t>
            </a:r>
            <a:endParaRPr lang="en-US" b="1" dirty="0"/>
          </a:p>
          <a:p>
            <a:pPr lvl="1"/>
            <a:r>
              <a:rPr lang="en-US" b="1" dirty="0"/>
              <a:t>Analyze data in the disease reports to determine likely sources of the disease and transmission </a:t>
            </a:r>
            <a:r>
              <a:rPr lang="en-US" b="1" dirty="0" smtClean="0"/>
              <a:t>routes</a:t>
            </a:r>
            <a:endParaRPr lang="en-US" b="1" dirty="0"/>
          </a:p>
          <a:p>
            <a:pPr lvl="1"/>
            <a:r>
              <a:rPr lang="en-US" b="1" dirty="0"/>
              <a:t>Create a map, system diagram, or other visual aid to show transmission and risk factors gathered </a:t>
            </a:r>
            <a:r>
              <a:rPr lang="en-US" b="1" dirty="0" smtClean="0"/>
              <a:t>from </a:t>
            </a:r>
            <a:r>
              <a:rPr lang="en-US" b="1" dirty="0"/>
              <a:t>the disease surveillance </a:t>
            </a:r>
            <a:r>
              <a:rPr lang="en-US" b="1" dirty="0" smtClean="0"/>
              <a:t>data</a:t>
            </a:r>
            <a:endParaRPr lang="en-US" b="1" dirty="0"/>
          </a:p>
          <a:p>
            <a:pPr lvl="1"/>
            <a:r>
              <a:rPr lang="en-US" b="1" dirty="0"/>
              <a:t>Form a conclusion from the surveillance data about the current status of the disease. Include any information collected about control of intervention measures mentioned in the </a:t>
            </a:r>
            <a:r>
              <a:rPr lang="en-US" b="1" dirty="0" smtClean="0"/>
              <a:t>reports </a:t>
            </a:r>
            <a:endParaRPr lang="en-US" b="1" dirty="0"/>
          </a:p>
          <a:p>
            <a:pPr lvl="1"/>
            <a:endParaRPr lang="en-US" dirty="0"/>
          </a:p>
          <a:p>
            <a:pPr>
              <a:spcAft>
                <a:spcPts val="600"/>
              </a:spcAft>
            </a:pPr>
            <a:endParaRPr lang="en-US" dirty="0"/>
          </a:p>
        </p:txBody>
      </p:sp>
    </p:spTree>
    <p:extLst>
      <p:ext uri="{BB962C8B-B14F-4D97-AF65-F5344CB8AC3E}">
        <p14:creationId xmlns:p14="http://schemas.microsoft.com/office/powerpoint/2010/main" val="369778697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b="1" dirty="0" smtClean="0"/>
              <a:t>Infectious disease management, </a:t>
            </a:r>
          </a:p>
          <a:p>
            <a:r>
              <a:rPr lang="en-US" b="1" dirty="0" smtClean="0"/>
              <a:t>one health course</a:t>
            </a:r>
            <a:endParaRPr lang="en-US" b="1" dirty="0"/>
          </a:p>
        </p:txBody>
      </p:sp>
      <p:sp>
        <p:nvSpPr>
          <p:cNvPr id="2" name="Title 1"/>
          <p:cNvSpPr>
            <a:spLocks noGrp="1"/>
          </p:cNvSpPr>
          <p:nvPr>
            <p:ph type="ctrTitle"/>
          </p:nvPr>
        </p:nvSpPr>
        <p:spPr/>
        <p:txBody>
          <a:bodyPr/>
          <a:lstStyle/>
          <a:p>
            <a:r>
              <a:rPr lang="en-US" sz="2600" b="1" cap="none" dirty="0" smtClean="0"/>
              <a:t>Developing a Management and Surveillance Plan</a:t>
            </a:r>
            <a:endParaRPr lang="en-US" sz="2600" b="1" cap="none" dirty="0"/>
          </a:p>
        </p:txBody>
      </p:sp>
    </p:spTree>
    <p:extLst>
      <p:ext uri="{BB962C8B-B14F-4D97-AF65-F5344CB8AC3E}">
        <p14:creationId xmlns:p14="http://schemas.microsoft.com/office/powerpoint/2010/main" val="1588284268"/>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a:t>
            </a:r>
            <a:endParaRPr lang="en-US" b="1" dirty="0"/>
          </a:p>
        </p:txBody>
      </p:sp>
      <p:sp>
        <p:nvSpPr>
          <p:cNvPr id="3" name="Content Placeholder 2"/>
          <p:cNvSpPr>
            <a:spLocks noGrp="1"/>
          </p:cNvSpPr>
          <p:nvPr>
            <p:ph idx="1"/>
          </p:nvPr>
        </p:nvSpPr>
        <p:spPr/>
        <p:txBody>
          <a:bodyPr>
            <a:normAutofit/>
          </a:bodyPr>
          <a:lstStyle/>
          <a:p>
            <a:pPr marL="114300" indent="0">
              <a:buNone/>
            </a:pPr>
            <a:r>
              <a:rPr lang="en-US" sz="2200" b="1" dirty="0"/>
              <a:t>The first </a:t>
            </a:r>
            <a:r>
              <a:rPr lang="en-US" sz="2200" b="1" dirty="0" smtClean="0"/>
              <a:t>reports:</a:t>
            </a:r>
          </a:p>
          <a:p>
            <a:r>
              <a:rPr lang="en-US" sz="2200" b="1" dirty="0" smtClean="0"/>
              <a:t>Rumors </a:t>
            </a:r>
            <a:r>
              <a:rPr lang="en-US" sz="2200" b="1" dirty="0"/>
              <a:t>of an outbreak of unusually severe respiratory illness in two villages in a remote province prompted the World Health Organization (WHO) to dispatch a team to investigate. The team found  that people in the villages had been falling sick for about a month and that the number of persons with acute illness (i.e., “cases”) had increased each day. The team was able to identify at least 50 cases over the previous month; all age-groups had been affected. Twenty patients are currently in the provincial hospital. Five people have already died of pneumonia and acute respiratory failure.</a:t>
            </a:r>
            <a:r>
              <a:rPr lang="en-US" sz="2200" dirty="0"/>
              <a:t/>
            </a:r>
            <a:br>
              <a:rPr lang="en-US" sz="2200" dirty="0"/>
            </a:br>
            <a:r>
              <a:rPr lang="en-US" b="1" dirty="0"/>
              <a:t> </a:t>
            </a:r>
            <a:endParaRPr lang="en-US" dirty="0"/>
          </a:p>
        </p:txBody>
      </p:sp>
    </p:spTree>
    <p:extLst>
      <p:ext uri="{BB962C8B-B14F-4D97-AF65-F5344CB8AC3E}">
        <p14:creationId xmlns:p14="http://schemas.microsoft.com/office/powerpoint/2010/main" val="393546103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p:txBody>
          <a:bodyPr>
            <a:normAutofit/>
          </a:bodyPr>
          <a:lstStyle/>
          <a:p>
            <a:pPr marL="114300" indent="0">
              <a:buNone/>
            </a:pPr>
            <a:r>
              <a:rPr lang="en-US" sz="2200" b="1" dirty="0" smtClean="0"/>
              <a:t>Specimens </a:t>
            </a:r>
            <a:r>
              <a:rPr lang="en-US" sz="2200" b="1" dirty="0"/>
              <a:t>sent to the </a:t>
            </a:r>
            <a:r>
              <a:rPr lang="en-US" sz="2200" b="1" dirty="0" smtClean="0"/>
              <a:t>laboratory to establish etiology:</a:t>
            </a:r>
            <a:endParaRPr lang="en-US" sz="2200" dirty="0"/>
          </a:p>
          <a:p>
            <a:r>
              <a:rPr lang="en-US" sz="2000" b="1" dirty="0"/>
              <a:t>Surveillance in surrounding areas was enhanced, resulting in  new cases being identified throughout the province. Respiratory specimens collected from several case-patients were tested at the national laboratory and found to be positive for type A influenza virus. Isolates sent to the WHO Reference Centre were found to be a subtype of an influenza A (H5N1)  never isolated from humans before. Gene sequencing studies further indicate that most of the viral genes are from a bird influenza virus, with the remaining genes derived from a human strain. More cases appeared in surrounding towns and villages.</a:t>
            </a:r>
          </a:p>
          <a:p>
            <a:r>
              <a:rPr lang="en-US" sz="2000" b="1" dirty="0"/>
              <a:t> </a:t>
            </a:r>
            <a:endParaRPr lang="en-US" sz="2000" dirty="0"/>
          </a:p>
          <a:p>
            <a:pPr marL="114300" indent="0">
              <a:buNone/>
            </a:pPr>
            <a:endParaRPr lang="en-US" sz="2200" dirty="0"/>
          </a:p>
        </p:txBody>
      </p:sp>
    </p:spTree>
    <p:extLst>
      <p:ext uri="{BB962C8B-B14F-4D97-AF65-F5344CB8AC3E}">
        <p14:creationId xmlns:p14="http://schemas.microsoft.com/office/powerpoint/2010/main" val="7233649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a:xfrm>
            <a:off x="304800" y="1676400"/>
            <a:ext cx="8534400" cy="4724400"/>
          </a:xfrm>
        </p:spPr>
        <p:txBody>
          <a:bodyPr>
            <a:normAutofit/>
          </a:bodyPr>
          <a:lstStyle/>
          <a:p>
            <a:pPr marL="114300" indent="0">
              <a:buNone/>
            </a:pPr>
            <a:r>
              <a:rPr lang="en-US" sz="2200" b="1" dirty="0"/>
              <a:t>Spread to neighboring countries and </a:t>
            </a:r>
            <a:r>
              <a:rPr lang="en-US" sz="2200" b="1" dirty="0" smtClean="0"/>
              <a:t>quarantine attempts:</a:t>
            </a:r>
          </a:p>
          <a:p>
            <a:r>
              <a:rPr lang="en-US" sz="2000" b="1" dirty="0"/>
              <a:t>The new </a:t>
            </a:r>
            <a:r>
              <a:rPr lang="en-US" sz="2000" b="1" dirty="0" smtClean="0"/>
              <a:t>strain of influenza </a:t>
            </a:r>
            <a:r>
              <a:rPr lang="en-US" sz="2000" b="1" dirty="0"/>
              <a:t>virus begins to make headlines in every major newspaper, and becomes the lead story on news networks. Countries are asked by WHO to intensify influenza surveillance and control activities. Key government officials throughout the region are briefed on a daily basis, while surveillance is intensified. Over the next two months, outbreaks began to take place in neighboring countries. Although cases are reported in all age-groups, young adults seem to be the most severely affected. One in every 20 patients dies. The rate of spread is rapid, and countries initiate travel restrictions and quarantine measures.</a:t>
            </a:r>
          </a:p>
          <a:p>
            <a:endParaRPr lang="en-US" sz="2200" dirty="0"/>
          </a:p>
          <a:p>
            <a:pPr marL="114300" indent="0">
              <a:buNone/>
            </a:pPr>
            <a:endParaRPr lang="en-US" sz="2000" dirty="0"/>
          </a:p>
          <a:p>
            <a:pPr marL="114300" indent="0">
              <a:buNone/>
            </a:pPr>
            <a:endParaRPr lang="en-US" sz="2200" dirty="0"/>
          </a:p>
        </p:txBody>
      </p:sp>
    </p:spTree>
    <p:extLst>
      <p:ext uri="{BB962C8B-B14F-4D97-AF65-F5344CB8AC3E}">
        <p14:creationId xmlns:p14="http://schemas.microsoft.com/office/powerpoint/2010/main" val="2855941024"/>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a:xfrm>
            <a:off x="304800" y="1676400"/>
            <a:ext cx="8534400" cy="4724400"/>
          </a:xfrm>
        </p:spPr>
        <p:txBody>
          <a:bodyPr>
            <a:normAutofit/>
          </a:bodyPr>
          <a:lstStyle/>
          <a:p>
            <a:pPr marL="114300" indent="0">
              <a:buNone/>
            </a:pPr>
            <a:r>
              <a:rPr lang="en-US" sz="2200" b="1" dirty="0"/>
              <a:t>Social </a:t>
            </a:r>
            <a:r>
              <a:rPr lang="en-US" sz="2200" b="1" dirty="0" smtClean="0"/>
              <a:t>effects:</a:t>
            </a:r>
          </a:p>
          <a:p>
            <a:r>
              <a:rPr lang="en-US" sz="2000" b="1" dirty="0"/>
              <a:t>Educational institutions are closed. Widespread panic begins because supplies of antiviral drugs are severely limited and a suitable vaccine is not yet available. One week later, there are reports that the H5N1 virus has been isolated from airline passengers with respiratory symptoms arriving from affected countries.</a:t>
            </a:r>
          </a:p>
          <a:p>
            <a:endParaRPr lang="en-US" sz="2200" b="1" dirty="0" smtClean="0"/>
          </a:p>
          <a:p>
            <a:endParaRPr lang="en-US" sz="2200" dirty="0"/>
          </a:p>
          <a:p>
            <a:pPr marL="114300" indent="0">
              <a:buNone/>
            </a:pPr>
            <a:r>
              <a:rPr lang="en-US" sz="2200" b="1" dirty="0" smtClean="0"/>
              <a:t> </a:t>
            </a:r>
            <a:endParaRPr lang="en-US" sz="2200" dirty="0"/>
          </a:p>
          <a:p>
            <a:pPr marL="114300" indent="0">
              <a:buNone/>
            </a:pPr>
            <a:endParaRPr lang="en-US" sz="2000" dirty="0"/>
          </a:p>
          <a:p>
            <a:pPr marL="114300" indent="0">
              <a:buNone/>
            </a:pPr>
            <a:endParaRPr lang="en-US" sz="2200" dirty="0"/>
          </a:p>
        </p:txBody>
      </p:sp>
    </p:spTree>
    <p:extLst>
      <p:ext uri="{BB962C8B-B14F-4D97-AF65-F5344CB8AC3E}">
        <p14:creationId xmlns:p14="http://schemas.microsoft.com/office/powerpoint/2010/main" val="1947683938"/>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a:xfrm>
            <a:off x="304800" y="1676400"/>
            <a:ext cx="8534400" cy="5867400"/>
          </a:xfrm>
        </p:spPr>
        <p:txBody>
          <a:bodyPr>
            <a:normAutofit fontScale="47500" lnSpcReduction="20000"/>
          </a:bodyPr>
          <a:lstStyle/>
          <a:p>
            <a:pPr marL="114300" indent="0">
              <a:buNone/>
            </a:pPr>
            <a:r>
              <a:rPr lang="en-US" sz="4200" b="1" dirty="0" smtClean="0"/>
              <a:t>Other continents affected:</a:t>
            </a:r>
            <a:endParaRPr lang="en-US" sz="4200" dirty="0" smtClean="0"/>
          </a:p>
          <a:p>
            <a:pPr>
              <a:lnSpc>
                <a:spcPct val="120000"/>
              </a:lnSpc>
              <a:spcAft>
                <a:spcPts val="600"/>
              </a:spcAft>
            </a:pPr>
            <a:r>
              <a:rPr lang="en-US" sz="4200" b="1" dirty="0" smtClean="0"/>
              <a:t>A few weeks later, the first local outbreaks are reported from other continents. Rates of absenteeism in schools and businesses begin to rise. Phones at health departments ring constantly. The spread of the new virus continues to be the major news item in print and electronic media. Citizens start to clamor for vaccines, but they are still not available. Antiviral drugs cannot be obtained. Police departments, local utility companies and mass transit authorities experience significant personnel shortages that result in severe disruption of routine services. Soon, hospitals and outpatient clinics are critically short-staffed as doctors, nurses and other healthcare workers themselves become ill or are afraid to come to work.</a:t>
            </a:r>
          </a:p>
          <a:p>
            <a:pPr marL="114300" indent="0">
              <a:lnSpc>
                <a:spcPct val="120000"/>
              </a:lnSpc>
              <a:spcAft>
                <a:spcPts val="600"/>
              </a:spcAft>
              <a:buNone/>
            </a:pPr>
            <a:endParaRPr lang="en-US" sz="4200" dirty="0" smtClean="0"/>
          </a:p>
          <a:p>
            <a:pPr marL="114300" indent="0">
              <a:buNone/>
            </a:pPr>
            <a:r>
              <a:rPr lang="en-US" sz="4200" b="1" dirty="0" smtClean="0"/>
              <a:t> </a:t>
            </a:r>
            <a:endParaRPr lang="en-US" sz="4200" dirty="0"/>
          </a:p>
          <a:p>
            <a:pPr marL="114300" indent="0">
              <a:buNone/>
            </a:pPr>
            <a:endParaRPr lang="en-US" sz="2000" dirty="0"/>
          </a:p>
          <a:p>
            <a:pPr marL="114300" indent="0">
              <a:buNone/>
            </a:pPr>
            <a:endParaRPr lang="en-US" sz="2200" dirty="0"/>
          </a:p>
        </p:txBody>
      </p:sp>
    </p:spTree>
    <p:extLst>
      <p:ext uri="{BB962C8B-B14F-4D97-AF65-F5344CB8AC3E}">
        <p14:creationId xmlns:p14="http://schemas.microsoft.com/office/powerpoint/2010/main" val="205592026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a:xfrm>
            <a:off x="304800" y="1676400"/>
            <a:ext cx="8534400" cy="4724400"/>
          </a:xfrm>
        </p:spPr>
        <p:txBody>
          <a:bodyPr>
            <a:normAutofit fontScale="70000" lnSpcReduction="20000"/>
          </a:bodyPr>
          <a:lstStyle/>
          <a:p>
            <a:pPr marL="114300" indent="0">
              <a:lnSpc>
                <a:spcPct val="120000"/>
              </a:lnSpc>
              <a:spcAft>
                <a:spcPts val="600"/>
              </a:spcAft>
              <a:buNone/>
            </a:pPr>
            <a:r>
              <a:rPr lang="en-US" sz="3200" b="1" dirty="0"/>
              <a:t>Other continents </a:t>
            </a:r>
            <a:r>
              <a:rPr lang="en-US" sz="3200" b="1" dirty="0" smtClean="0"/>
              <a:t>affected </a:t>
            </a:r>
            <a:r>
              <a:rPr lang="en-US" sz="3200" dirty="0" smtClean="0"/>
              <a:t>(continued):</a:t>
            </a:r>
            <a:endParaRPr lang="en-US" sz="3200" dirty="0"/>
          </a:p>
          <a:p>
            <a:pPr marL="114300" indent="0">
              <a:lnSpc>
                <a:spcPct val="120000"/>
              </a:lnSpc>
              <a:spcAft>
                <a:spcPts val="600"/>
              </a:spcAft>
              <a:buNone/>
            </a:pPr>
            <a:r>
              <a:rPr lang="en-US" sz="2900" b="1" dirty="0" smtClean="0"/>
              <a:t>Fearing infection, elderly patients with chronic medical conditions do not dare to leave home. Intensive care units at local hospitals are overwhelmed, and soon there are insufficient ventilators for the treatment of pneumonia patients. Parents are distraught when their healthy young adult sons and daughters die within days of first becoming ill.</a:t>
            </a:r>
          </a:p>
          <a:p>
            <a:pPr marL="114300" indent="0">
              <a:lnSpc>
                <a:spcPct val="120000"/>
              </a:lnSpc>
              <a:spcAft>
                <a:spcPts val="600"/>
              </a:spcAft>
              <a:buNone/>
            </a:pPr>
            <a:r>
              <a:rPr lang="en-US" sz="2900" b="1" dirty="0" smtClean="0"/>
              <a:t>Several major airports close because of high absenteeism among air traffic controllers. Over the next 6-8 weeks, health and other essential community services deteriorate further as the pandemic sweeps across the world</a:t>
            </a:r>
            <a:r>
              <a:rPr lang="en-US" sz="3100" dirty="0" smtClean="0"/>
              <a:t>.</a:t>
            </a:r>
          </a:p>
          <a:p>
            <a:pPr marL="114300" indent="0">
              <a:lnSpc>
                <a:spcPct val="120000"/>
              </a:lnSpc>
              <a:spcAft>
                <a:spcPts val="600"/>
              </a:spcAft>
              <a:buNone/>
            </a:pPr>
            <a:endParaRPr lang="en-US" sz="2200" dirty="0" smtClean="0"/>
          </a:p>
          <a:p>
            <a:pPr marL="114300" indent="0">
              <a:buNone/>
            </a:pPr>
            <a:r>
              <a:rPr lang="en-US" sz="2200" b="1" dirty="0" smtClean="0"/>
              <a:t> </a:t>
            </a:r>
            <a:endParaRPr lang="en-US" sz="2200" dirty="0"/>
          </a:p>
          <a:p>
            <a:pPr marL="114300" indent="0">
              <a:buNone/>
            </a:pPr>
            <a:endParaRPr lang="en-US" sz="2000" dirty="0"/>
          </a:p>
          <a:p>
            <a:pPr marL="114300" indent="0">
              <a:buNone/>
            </a:pPr>
            <a:endParaRPr lang="en-US" sz="2200" dirty="0"/>
          </a:p>
        </p:txBody>
      </p:sp>
    </p:spTree>
    <p:extLst>
      <p:ext uri="{BB962C8B-B14F-4D97-AF65-F5344CB8AC3E}">
        <p14:creationId xmlns:p14="http://schemas.microsoft.com/office/powerpoint/2010/main" val="392887354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a:xfrm>
            <a:off x="304800" y="1676400"/>
            <a:ext cx="8534400" cy="5867400"/>
          </a:xfrm>
        </p:spPr>
        <p:txBody>
          <a:bodyPr>
            <a:normAutofit fontScale="92500" lnSpcReduction="20000"/>
          </a:bodyPr>
          <a:lstStyle/>
          <a:p>
            <a:pPr marL="114300" indent="0">
              <a:buNone/>
            </a:pPr>
            <a:r>
              <a:rPr lang="en-US" b="1" dirty="0" smtClean="0"/>
              <a:t>Assignment</a:t>
            </a:r>
          </a:p>
          <a:p>
            <a:pPr lvl="0">
              <a:lnSpc>
                <a:spcPct val="110000"/>
              </a:lnSpc>
              <a:spcAft>
                <a:spcPts val="600"/>
              </a:spcAft>
            </a:pPr>
            <a:r>
              <a:rPr lang="en-US" b="1" dirty="0"/>
              <a:t>What is your role in this scenario?</a:t>
            </a:r>
          </a:p>
          <a:p>
            <a:pPr lvl="0">
              <a:lnSpc>
                <a:spcPct val="110000"/>
              </a:lnSpc>
              <a:spcAft>
                <a:spcPts val="600"/>
              </a:spcAft>
            </a:pPr>
            <a:r>
              <a:rPr lang="en-US" b="1" dirty="0"/>
              <a:t>What is the role of each stakeholder in this scenario?</a:t>
            </a:r>
          </a:p>
          <a:p>
            <a:pPr lvl="0">
              <a:lnSpc>
                <a:spcPct val="110000"/>
              </a:lnSpc>
              <a:spcAft>
                <a:spcPts val="600"/>
              </a:spcAft>
            </a:pPr>
            <a:r>
              <a:rPr lang="en-US" b="1" dirty="0"/>
              <a:t>How does the scenario affect the stakeholder that you are representing?</a:t>
            </a:r>
          </a:p>
          <a:p>
            <a:pPr lvl="0">
              <a:lnSpc>
                <a:spcPct val="110000"/>
              </a:lnSpc>
              <a:spcAft>
                <a:spcPts val="600"/>
              </a:spcAft>
            </a:pPr>
            <a:r>
              <a:rPr lang="en-US" b="1" dirty="0"/>
              <a:t>How can each stakeholder’s response to the infectious disease in this scenario influence the management of the disease? </a:t>
            </a:r>
          </a:p>
          <a:p>
            <a:pPr lvl="0">
              <a:lnSpc>
                <a:spcPct val="110000"/>
              </a:lnSpc>
              <a:spcAft>
                <a:spcPts val="600"/>
              </a:spcAft>
            </a:pPr>
            <a:r>
              <a:rPr lang="en-US" b="1" dirty="0"/>
              <a:t>Who are the other stakeholders you will need to deal with in order to manage a particular infectious disease?</a:t>
            </a:r>
          </a:p>
          <a:p>
            <a:endParaRPr lang="en-US" dirty="0" smtClean="0"/>
          </a:p>
          <a:p>
            <a:pPr marL="114300" indent="0">
              <a:lnSpc>
                <a:spcPct val="120000"/>
              </a:lnSpc>
              <a:spcAft>
                <a:spcPts val="600"/>
              </a:spcAft>
              <a:buNone/>
            </a:pPr>
            <a:endParaRPr lang="en-US" sz="4200" dirty="0" smtClean="0"/>
          </a:p>
          <a:p>
            <a:pPr marL="114300" indent="0">
              <a:buNone/>
            </a:pPr>
            <a:r>
              <a:rPr lang="en-US" sz="4200" b="1" dirty="0" smtClean="0"/>
              <a:t> </a:t>
            </a:r>
            <a:endParaRPr lang="en-US" sz="4200" dirty="0"/>
          </a:p>
          <a:p>
            <a:pPr marL="114300" indent="0">
              <a:buNone/>
            </a:pPr>
            <a:endParaRPr lang="en-US" sz="2000" dirty="0"/>
          </a:p>
          <a:p>
            <a:pPr marL="114300" indent="0">
              <a:buNone/>
            </a:pPr>
            <a:endParaRPr lang="en-US" sz="2200" dirty="0"/>
          </a:p>
        </p:txBody>
      </p:sp>
    </p:spTree>
    <p:extLst>
      <p:ext uri="{BB962C8B-B14F-4D97-AF65-F5344CB8AC3E}">
        <p14:creationId xmlns:p14="http://schemas.microsoft.com/office/powerpoint/2010/main" val="2634417983"/>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h5N1 scenario </a:t>
            </a:r>
            <a:r>
              <a:rPr lang="en-US" sz="1800" b="1" dirty="0" smtClean="0"/>
              <a:t>(continued)</a:t>
            </a:r>
            <a:endParaRPr lang="en-US" sz="1800" b="1" dirty="0"/>
          </a:p>
        </p:txBody>
      </p:sp>
      <p:sp>
        <p:nvSpPr>
          <p:cNvPr id="3" name="Content Placeholder 2"/>
          <p:cNvSpPr>
            <a:spLocks noGrp="1"/>
          </p:cNvSpPr>
          <p:nvPr>
            <p:ph idx="1"/>
          </p:nvPr>
        </p:nvSpPr>
        <p:spPr>
          <a:xfrm>
            <a:off x="304800" y="1981200"/>
            <a:ext cx="8534400" cy="4648200"/>
          </a:xfrm>
        </p:spPr>
        <p:txBody>
          <a:bodyPr>
            <a:normAutofit lnSpcReduction="10000"/>
          </a:bodyPr>
          <a:lstStyle/>
          <a:p>
            <a:pPr marL="114300" indent="0">
              <a:buNone/>
            </a:pPr>
            <a:r>
              <a:rPr lang="en-US" b="1" dirty="0" smtClean="0"/>
              <a:t>Roles</a:t>
            </a:r>
          </a:p>
          <a:p>
            <a:r>
              <a:rPr lang="en-US" b="1" dirty="0" smtClean="0"/>
              <a:t>Villagers of Village 1 and 2</a:t>
            </a:r>
          </a:p>
          <a:p>
            <a:r>
              <a:rPr lang="en-US" b="1" dirty="0" smtClean="0"/>
              <a:t>Healthcare workers</a:t>
            </a:r>
          </a:p>
          <a:p>
            <a:r>
              <a:rPr lang="en-US" b="1" dirty="0" smtClean="0"/>
              <a:t>WHO team</a:t>
            </a:r>
          </a:p>
          <a:p>
            <a:r>
              <a:rPr lang="en-US" b="1" dirty="0" smtClean="0"/>
              <a:t>Laboratory workers</a:t>
            </a:r>
          </a:p>
          <a:p>
            <a:r>
              <a:rPr lang="en-US" b="1" dirty="0" smtClean="0"/>
              <a:t>Government officials</a:t>
            </a:r>
          </a:p>
          <a:p>
            <a:r>
              <a:rPr lang="en-US" b="1" dirty="0" smtClean="0"/>
              <a:t>Transportation security administrator</a:t>
            </a:r>
          </a:p>
          <a:p>
            <a:pPr marL="114300" indent="0">
              <a:lnSpc>
                <a:spcPct val="120000"/>
              </a:lnSpc>
              <a:spcAft>
                <a:spcPts val="600"/>
              </a:spcAft>
              <a:buNone/>
            </a:pPr>
            <a:endParaRPr lang="en-US" sz="4200" dirty="0" smtClean="0"/>
          </a:p>
          <a:p>
            <a:pPr marL="114300" indent="0">
              <a:buNone/>
            </a:pPr>
            <a:r>
              <a:rPr lang="en-US" sz="4200" b="1" dirty="0" smtClean="0"/>
              <a:t> </a:t>
            </a:r>
            <a:endParaRPr lang="en-US" sz="4200" dirty="0"/>
          </a:p>
          <a:p>
            <a:pPr marL="114300" indent="0">
              <a:buNone/>
            </a:pPr>
            <a:endParaRPr lang="en-US" sz="2000" dirty="0"/>
          </a:p>
          <a:p>
            <a:pPr marL="114300" indent="0">
              <a:buNone/>
            </a:pPr>
            <a:endParaRPr lang="en-US" sz="2200" dirty="0"/>
          </a:p>
        </p:txBody>
      </p:sp>
    </p:spTree>
    <p:extLst>
      <p:ext uri="{BB962C8B-B14F-4D97-AF65-F5344CB8AC3E}">
        <p14:creationId xmlns:p14="http://schemas.microsoft.com/office/powerpoint/2010/main" val="3940983668"/>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do you think?</a:t>
            </a:r>
            <a:endParaRPr lang="en-US" b="1" dirty="0"/>
          </a:p>
        </p:txBody>
      </p:sp>
      <p:sp>
        <p:nvSpPr>
          <p:cNvPr id="3" name="Content Placeholder 2"/>
          <p:cNvSpPr>
            <a:spLocks noGrp="1"/>
          </p:cNvSpPr>
          <p:nvPr>
            <p:ph idx="1"/>
          </p:nvPr>
        </p:nvSpPr>
        <p:spPr/>
        <p:txBody>
          <a:bodyPr/>
          <a:lstStyle/>
          <a:p>
            <a:pPr lvl="0">
              <a:spcAft>
                <a:spcPts val="600"/>
              </a:spcAft>
            </a:pPr>
            <a:r>
              <a:rPr lang="en-US" b="1" dirty="0"/>
              <a:t>How effective was the One Health team in developing the management plan for the scenario disease?</a:t>
            </a:r>
          </a:p>
          <a:p>
            <a:pPr lvl="0">
              <a:spcAft>
                <a:spcPts val="600"/>
              </a:spcAft>
            </a:pPr>
            <a:r>
              <a:rPr lang="en-US" b="1" dirty="0"/>
              <a:t>What were the problems encountered from the perspective of each stakeholder?</a:t>
            </a:r>
          </a:p>
          <a:p>
            <a:pPr>
              <a:spcAft>
                <a:spcPts val="600"/>
              </a:spcAft>
            </a:pPr>
            <a:r>
              <a:rPr lang="en-US" b="1" dirty="0"/>
              <a:t>What soft skills are needed to ensure a high functioning One Health team?</a:t>
            </a:r>
          </a:p>
        </p:txBody>
      </p:sp>
    </p:spTree>
    <p:extLst>
      <p:ext uri="{BB962C8B-B14F-4D97-AF65-F5344CB8AC3E}">
        <p14:creationId xmlns:p14="http://schemas.microsoft.com/office/powerpoint/2010/main" val="3885848865"/>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b="1" dirty="0" smtClean="0"/>
              <a:t>Management, One Health Course</a:t>
            </a:r>
            <a:endParaRPr lang="en-US" b="1"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sp>
        <p:nvSpPr>
          <p:cNvPr id="8" name="Title 1"/>
          <p:cNvSpPr txBox="1">
            <a:spLocks/>
          </p:cNvSpPr>
          <p:nvPr/>
        </p:nvSpPr>
        <p:spPr>
          <a:xfrm>
            <a:off x="609600" y="32766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Module Review</a:t>
            </a:r>
            <a:endParaRPr lang="en-US" sz="2800" b="1" cap="none" dirty="0"/>
          </a:p>
        </p:txBody>
      </p:sp>
    </p:spTree>
    <p:extLst>
      <p:ext uri="{BB962C8B-B14F-4D97-AF65-F5344CB8AC3E}">
        <p14:creationId xmlns:p14="http://schemas.microsoft.com/office/powerpoint/2010/main" val="1128790377"/>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thing..</a:t>
            </a:r>
            <a:endParaRPr lang="en-US" dirty="0"/>
          </a:p>
        </p:txBody>
      </p:sp>
      <p:sp>
        <p:nvSpPr>
          <p:cNvPr id="3" name="Content Placeholder 2"/>
          <p:cNvSpPr>
            <a:spLocks noGrp="1"/>
          </p:cNvSpPr>
          <p:nvPr>
            <p:ph idx="1"/>
          </p:nvPr>
        </p:nvSpPr>
        <p:spPr>
          <a:xfrm>
            <a:off x="457200" y="2133600"/>
            <a:ext cx="8229600" cy="4343400"/>
          </a:xfrm>
        </p:spPr>
        <p:txBody>
          <a:bodyPr>
            <a:normAutofit/>
          </a:bodyPr>
          <a:lstStyle/>
          <a:p>
            <a:pPr>
              <a:spcAft>
                <a:spcPts val="1200"/>
              </a:spcAft>
            </a:pPr>
            <a:r>
              <a:rPr lang="en-US" sz="2800" b="1" dirty="0" smtClean="0"/>
              <a:t>…. That </a:t>
            </a:r>
            <a:r>
              <a:rPr lang="en-US" sz="2800" b="1" smtClean="0"/>
              <a:t>you liked/believed </a:t>
            </a:r>
            <a:r>
              <a:rPr lang="en-US" sz="2800" b="1" dirty="0" smtClean="0"/>
              <a:t>was a strength of the module.</a:t>
            </a:r>
          </a:p>
          <a:p>
            <a:pPr>
              <a:spcAft>
                <a:spcPts val="1200"/>
              </a:spcAft>
            </a:pPr>
            <a:r>
              <a:rPr lang="en-US" sz="2800" b="1" dirty="0" smtClean="0"/>
              <a:t>…. That you would suggest we change</a:t>
            </a:r>
            <a:endParaRPr lang="en-US" sz="2800" dirty="0"/>
          </a:p>
        </p:txBody>
      </p:sp>
      <p:sp>
        <p:nvSpPr>
          <p:cNvPr id="4" name="TextBox 3"/>
          <p:cNvSpPr txBox="1"/>
          <p:nvPr/>
        </p:nvSpPr>
        <p:spPr>
          <a:xfrm>
            <a:off x="5638800" y="4939881"/>
            <a:ext cx="2743200" cy="461665"/>
          </a:xfrm>
          <a:prstGeom prst="rect">
            <a:avLst/>
          </a:prstGeom>
          <a:noFill/>
        </p:spPr>
        <p:txBody>
          <a:bodyPr wrap="square" rtlCol="0">
            <a:spAutoFit/>
          </a:bodyPr>
          <a:lstStyle/>
          <a:p>
            <a:r>
              <a:rPr lang="en-US" sz="2400" dirty="0" smtClean="0">
                <a:latin typeface="Lucida Handwriting" panose="03010101010101010101" pitchFamily="66" charset="0"/>
              </a:rPr>
              <a:t>Thank you.</a:t>
            </a:r>
            <a:endParaRPr lang="en-US" sz="2400" dirty="0">
              <a:latin typeface="Lucida Handwriting" panose="03010101010101010101" pitchFamily="66" charset="0"/>
            </a:endParaRPr>
          </a:p>
        </p:txBody>
      </p:sp>
    </p:spTree>
    <p:extLst>
      <p:ext uri="{BB962C8B-B14F-4D97-AF65-F5344CB8AC3E}">
        <p14:creationId xmlns:p14="http://schemas.microsoft.com/office/powerpoint/2010/main" val="26338818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Introduction to Collaboration and Partnership&amp;quot;&quot;/&gt;&lt;property id=&quot;20307&quot; value=&quot;256&quot;/&gt;&lt;/object&gt;&lt;object type=&quot;3&quot; unique_id=&quot;10004&quot;&gt;&lt;property id=&quot;20148&quot; value=&quot;5&quot;/&gt;&lt;property id=&quot;20300&quot; value=&quot;Slide 2 - &amp;quot;Collaboration and partnership&amp;quot;&quot;/&gt;&lt;property id=&quot;20307&quot; value=&quot;257&quot;/&gt;&lt;/object&gt;&lt;object type=&quot;3&quot; unique_id=&quot;10005&quot;&gt;&lt;property id=&quot;20148&quot; value=&quot;5&quot;/&gt;&lt;property id=&quot;20300&quot; value=&quot;Slide 3 - &amp;quot;Competencies&amp;quot;&quot;/&gt;&lt;property id=&quot;20307&quot; value=&quot;258&quot;/&gt;&lt;/object&gt;&lt;object type=&quot;3&quot; unique_id=&quot;10006&quot;&gt;&lt;property id=&quot;20148&quot; value=&quot;5&quot;/&gt;&lt;property id=&quot;20300&quot; value=&quot;Slide 4 - &amp;quot;Learning objectives&amp;quot;&quot;/&gt;&lt;property id=&quot;20307&quot; value=&quot;259&quot;/&gt;&lt;/object&gt;&lt;object type=&quot;3&quot; unique_id=&quot;10007&quot;&gt;&lt;property id=&quot;20148&quot; value=&quot;5&quot;/&gt;&lt;property id=&quot;20300&quot; value=&quot;Slide 5 - &amp;quot;Learning objectives&amp;quot;&quot;/&gt;&lt;property id=&quot;20307&quot; value=&quot;260&quot;/&gt;&lt;/object&gt;&lt;object type=&quot;3&quot; unique_id=&quot;10008&quot;&gt;&lt;property id=&quot;20148&quot; value=&quot;5&quot;/&gt;&lt;property id=&quot;20300&quot; value=&quot;Slide 6 - &amp;quot;Learning objectives&amp;quot;&quot;/&gt;&lt;property id=&quot;20307&quot; value=&quot;261&quot;/&gt;&lt;/object&gt;&lt;object type=&quot;3&quot; unique_id=&quot;10009&quot;&gt;&lt;property id=&quot;20148&quot; value=&quot;5&quot;/&gt;&lt;property id=&quot;20300&quot; value=&quot;Slide 7 - &amp;quot;Course  schedule&amp;quot;&quot;/&gt;&lt;property id=&quot;20307&quot; value=&quot;262&quot;/&gt;&lt;/object&gt;&lt;object type=&quot;3&quot; unique_id=&quot;10010&quot;&gt;&lt;property id=&quot;20148&quot; value=&quot;5&quot;/&gt;&lt;property id=&quot;20300&quot; value=&quot;Slide 8 - &amp;quot;evaluation&amp;quot;&quot;/&gt;&lt;property id=&quot;20307&quot; value=&quot;263&quot;/&gt;&lt;/object&gt;&lt;object type=&quot;3&quot; unique_id=&quot;10301&quot;&gt;&lt;property id=&quot;20148&quot; value=&quot;5&quot;/&gt;&lt;property id=&quot;20300&quot; value=&quot;Slide 9 - &amp;quot;Multidisciplinarity, Interdisciplinarity, Transdisciplinarity&amp;quot;&quot;/&gt;&lt;property id=&quot;20307&quot; value=&quot;279&quot;/&gt;&lt;/object&gt;&lt;object type=&quot;3&quot; unique_id=&quot;10302&quot;&gt;&lt;property id=&quot;20148&quot; value=&quot;5&quot;/&gt;&lt;property id=&quot;20300&quot; value=&quot;Slide 10 - &amp;quot;Definitions&amp;quot;&quot;/&gt;&lt;property id=&quot;20307&quot; value=&quot;280&quot;/&gt;&lt;/object&gt;&lt;object type=&quot;3&quot; unique_id=&quot;10303&quot;&gt;&lt;property id=&quot;20148&quot; value=&quot;5&quot;/&gt;&lt;property id=&quot;20300&quot; value=&quot;Slide 11 - &amp;quot;Definitions&amp;quot;&quot;/&gt;&lt;property id=&quot;20307&quot; value=&quot;281&quot;/&gt;&lt;/object&gt;&lt;object type=&quot;3&quot; unique_id=&quot;10304&quot;&gt;&lt;property id=&quot;20148&quot; value=&quot;5&quot;/&gt;&lt;property id=&quot;20300&quot; value=&quot;Slide 12 - &amp;quot;Definitions&amp;quot;&quot;/&gt;&lt;property id=&quot;20307&quot; value=&quot;282&quot;/&gt;&lt;/object&gt;&lt;object type=&quot;3&quot; unique_id=&quot;10305&quot;&gt;&lt;property id=&quot;20148&quot; value=&quot;5&quot;/&gt;&lt;property id=&quot;20300&quot; value=&quot;Slide 13 - &amp;quot;Definitions&amp;quot;&quot;/&gt;&lt;property id=&quot;20307&quot; value=&quot;283&quot;/&gt;&lt;/object&gt;&lt;object type=&quot;3&quot; unique_id=&quot;10306&quot;&gt;&lt;property id=&quot;20148&quot; value=&quot;5&quot;/&gt;&lt;property id=&quot;20300&quot; value=&quot;Slide 14&quot;/&gt;&lt;property id=&quot;20307&quot; value=&quot;284&quot;/&gt;&lt;/object&gt;&lt;object type=&quot;3&quot; unique_id=&quot;10307&quot;&gt;&lt;property id=&quot;20148&quot; value=&quot;5&quot;/&gt;&lt;property id=&quot;20300&quot; value=&quot;Slide 15&quot;/&gt;&lt;property id=&quot;20307&quot; value=&quot;285&quot;/&gt;&lt;/object&gt;&lt;object type=&quot;3&quot; unique_id=&quot;10308&quot;&gt;&lt;property id=&quot;20148&quot; value=&quot;5&quot;/&gt;&lt;property id=&quot;20300&quot; value=&quot;Slide 16&quot;/&gt;&lt;property id=&quot;20307&quot; value=&quot;264&quot;/&gt;&lt;/object&gt;&lt;object type=&quot;3&quot; unique_id=&quot;10309&quot;&gt;&lt;property id=&quot;20148&quot; value=&quot;5&quot;/&gt;&lt;property id=&quot;20300&quot; value=&quot;Slide 17&quot;/&gt;&lt;property id=&quot;20307&quot; value=&quot;265&quot;/&gt;&lt;/object&gt;&lt;object type=&quot;3&quot; unique_id=&quot;10310&quot;&gt;&lt;property id=&quot;20148&quot; value=&quot;5&quot;/&gt;&lt;property id=&quot;20300&quot; value=&quot;Slide 18&quot;/&gt;&lt;property id=&quot;20307&quot; value=&quot;266&quot;/&gt;&lt;/object&gt;&lt;object type=&quot;3&quot; unique_id=&quot;10311&quot;&gt;&lt;property id=&quot;20148&quot; value=&quot;5&quot;/&gt;&lt;property id=&quot;20300&quot; value=&quot;Slide 19&quot;/&gt;&lt;property id=&quot;20307&quot; value=&quot;267&quot;/&gt;&lt;/object&gt;&lt;object type=&quot;3&quot; unique_id=&quot;10312&quot;&gt;&lt;property id=&quot;20148&quot; value=&quot;5&quot;/&gt;&lt;property id=&quot;20300&quot; value=&quot;Slide 20&quot;/&gt;&lt;property id=&quot;20307&quot; value=&quot;268&quot;/&gt;&lt;/object&gt;&lt;object type=&quot;3&quot; unique_id=&quot;10313&quot;&gt;&lt;property id=&quot;20148&quot; value=&quot;5&quot;/&gt;&lt;property id=&quot;20300&quot; value=&quot;Slide 21&quot;/&gt;&lt;property id=&quot;20307&quot; value=&quot;269&quot;/&gt;&lt;/object&gt;&lt;object type=&quot;3&quot; unique_id=&quot;10314&quot;&gt;&lt;property id=&quot;20148&quot; value=&quot;5&quot;/&gt;&lt;property id=&quot;20300&quot; value=&quot;Slide 22&quot;/&gt;&lt;property id=&quot;20307&quot; value=&quot;270&quot;/&gt;&lt;/object&gt;&lt;object type=&quot;3&quot; unique_id=&quot;10315&quot;&gt;&lt;property id=&quot;20148&quot; value=&quot;5&quot;/&gt;&lt;property id=&quot;20300&quot; value=&quot;Slide 23&quot;/&gt;&lt;property id=&quot;20307&quot; value=&quot;271&quot;/&gt;&lt;/object&gt;&lt;object type=&quot;3&quot; unique_id=&quot;10316&quot;&gt;&lt;property id=&quot;20148&quot; value=&quot;5&quot;/&gt;&lt;property id=&quot;20300&quot; value=&quot;Slide 24&quot;/&gt;&lt;property id=&quot;20307&quot; value=&quot;272&quot;/&gt;&lt;/object&gt;&lt;object type=&quot;3&quot; unique_id=&quot;10317&quot;&gt;&lt;property id=&quot;20148&quot; value=&quot;5&quot;/&gt;&lt;property id=&quot;20300&quot; value=&quot;Slide 25&quot;/&gt;&lt;property id=&quot;20307&quot; value=&quot;273&quot;/&gt;&lt;/object&gt;&lt;object type=&quot;3&quot; unique_id=&quot;10318&quot;&gt;&lt;property id=&quot;20148&quot; value=&quot;5&quot;/&gt;&lt;property id=&quot;20300&quot; value=&quot;Slide 26&quot;/&gt;&lt;property id=&quot;20307&quot; value=&quot;274&quot;/&gt;&lt;/object&gt;&lt;object type=&quot;3&quot; unique_id=&quot;10319&quot;&gt;&lt;property id=&quot;20148&quot; value=&quot;5&quot;/&gt;&lt;property id=&quot;20300&quot; value=&quot;Slide 27&quot;/&gt;&lt;property id=&quot;20307&quot; value=&quot;275&quot;/&gt;&lt;/object&gt;&lt;object type=&quot;3&quot; unique_id=&quot;10320&quot;&gt;&lt;property id=&quot;20148&quot; value=&quot;5&quot;/&gt;&lt;property id=&quot;20300&quot; value=&quot;Slide 28&quot;/&gt;&lt;property id=&quot;20307&quot; value=&quot;276&quot;/&gt;&lt;/object&gt;&lt;object type=&quot;3&quot; unique_id=&quot;10321&quot;&gt;&lt;property id=&quot;20148&quot; value=&quot;5&quot;/&gt;&lt;property id=&quot;20300&quot; value=&quot;Slide 29&quot;/&gt;&lt;property id=&quot;20307&quot; value=&quot;277&quot;/&gt;&lt;/object&gt;&lt;object type=&quot;3&quot; unique_id=&quot;10322&quot;&gt;&lt;property id=&quot;20148&quot; value=&quot;5&quot;/&gt;&lt;property id=&quot;20300&quot; value=&quot;Slide 30&quot;/&gt;&lt;property id=&quot;20307&quot; value=&quot;278&quot;/&gt;&lt;/object&gt;&lt;object type=&quot;3&quot; unique_id=&quot;10922&quot;&gt;&lt;property id=&quot;20148&quot; value=&quot;5&quot;/&gt;&lt;property id=&quot;20300&quot; value=&quot;Slide 31 - &amp;quot;Conflict Management and Collaboration&amp;quot;&quot;/&gt;&lt;property id=&quot;20307&quot; value=&quot;292&quot;/&gt;&lt;/object&gt;&lt;object type=&quot;3&quot; unique_id=&quot;10923&quot;&gt;&lt;property id=&quot;20148&quot; value=&quot;5&quot;/&gt;&lt;property id=&quot;20300&quot; value=&quot;Slide 32&quot;/&gt;&lt;property id=&quot;20307&quot; value=&quot;286&quot;/&gt;&lt;/object&gt;&lt;object type=&quot;3&quot; unique_id=&quot;10924&quot;&gt;&lt;property id=&quot;20148&quot; value=&quot;5&quot;/&gt;&lt;property id=&quot;20300&quot; value=&quot;Slide 33 - &amp;quot;Conflict Management - Not Elimination&amp;quot;&quot;/&gt;&lt;property id=&quot;20307&quot; value=&quot;287&quot;/&gt;&lt;/object&gt;&lt;object type=&quot;3&quot; unique_id=&quot;10925&quot;&gt;&lt;property id=&quot;20148&quot; value=&quot;5&quot;/&gt;&lt;property id=&quot;20300&quot; value=&quot;Slide 34&quot;/&gt;&lt;property id=&quot;20307&quot; value=&quot;293&quot;/&gt;&lt;/object&gt;&lt;object type=&quot;3&quot; unique_id=&quot;10926&quot;&gt;&lt;property id=&quot;20148&quot; value=&quot;5&quot;/&gt;&lt;property id=&quot;20300&quot; value=&quot;Slide 35 - &amp;quot;Conflict Management Tools&amp;quot;&quot;/&gt;&lt;property id=&quot;20307&quot; value=&quot;288&quot;/&gt;&lt;/object&gt;&lt;object type=&quot;3&quot; unique_id=&quot;10927&quot;&gt;&lt;property id=&quot;20148&quot; value=&quot;5&quot;/&gt;&lt;property id=&quot;20300&quot; value=&quot;Slide 36 - &amp;quot;Conflict Management Techniques&amp;quot;&quot;/&gt;&lt;property id=&quot;20307&quot; value=&quot;289&quot;/&gt;&lt;/object&gt;&lt;object type=&quot;3&quot; unique_id=&quot;10928&quot;&gt;&lt;property id=&quot;20148&quot; value=&quot;5&quot;/&gt;&lt;property id=&quot;20300&quot; value=&quot;Slide 37 - &amp;quot;Conflict Management Techniques&amp;quot;&quot;/&gt;&lt;property id=&quot;20307&quot; value=&quot;290&quot;/&gt;&lt;/object&gt;&lt;/object&gt;&lt;object type=&quot;8&quot; unique_id=&quot;10020&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4397</TotalTime>
  <Words>8275</Words>
  <Application>Microsoft Office PowerPoint</Application>
  <PresentationFormat>On-screen Show (4:3)</PresentationFormat>
  <Paragraphs>989</Paragraphs>
  <Slides>177</Slides>
  <Notes>33</Notes>
  <HiddenSlides>0</HiddenSlides>
  <MMClips>0</MMClips>
  <ScaleCrop>false</ScaleCrop>
  <HeadingPairs>
    <vt:vector size="4" baseType="variant">
      <vt:variant>
        <vt:lpstr>Theme</vt:lpstr>
      </vt:variant>
      <vt:variant>
        <vt:i4>1</vt:i4>
      </vt:variant>
      <vt:variant>
        <vt:lpstr>Slide Titles</vt:lpstr>
      </vt:variant>
      <vt:variant>
        <vt:i4>177</vt:i4>
      </vt:variant>
    </vt:vector>
  </HeadingPairs>
  <TitlesOfParts>
    <vt:vector size="178" baseType="lpstr">
      <vt:lpstr>Apothecary</vt:lpstr>
      <vt:lpstr> </vt:lpstr>
      <vt:lpstr>Introduction to  Infectious Disease Management</vt:lpstr>
      <vt:lpstr>Competencies</vt:lpstr>
      <vt:lpstr>Module sessions</vt:lpstr>
      <vt:lpstr>Module sessions</vt:lpstr>
      <vt:lpstr>Fundamental Concepts for Infectious Disease Management</vt:lpstr>
      <vt:lpstr>Infectious Disease</vt:lpstr>
      <vt:lpstr>Epidemiological triad </vt:lpstr>
      <vt:lpstr>Chain of infection </vt:lpstr>
      <vt:lpstr>Managing Infectious DiseaseS</vt:lpstr>
      <vt:lpstr>Infectious Organisms</vt:lpstr>
      <vt:lpstr>Infectious agents </vt:lpstr>
      <vt:lpstr>Portal of entry </vt:lpstr>
      <vt:lpstr>Modes of DISEASE transmission  </vt:lpstr>
      <vt:lpstr>Direct Contact Transmission</vt:lpstr>
      <vt:lpstr>Contact with Fomite</vt:lpstr>
      <vt:lpstr>Contaminated Food and Water</vt:lpstr>
      <vt:lpstr>Reservoir Hosts &amp; Transmission</vt:lpstr>
      <vt:lpstr>Biological Vectors - ArthropodS</vt:lpstr>
      <vt:lpstr>Biological vectors - animals</vt:lpstr>
      <vt:lpstr>Risk FACTORS and Infectious Diseases</vt:lpstr>
      <vt:lpstr>Intrinsic Risk Factors</vt:lpstr>
      <vt:lpstr>Susceptible hosts</vt:lpstr>
      <vt:lpstr>Extrinsic Risk Factors</vt:lpstr>
      <vt:lpstr>Extrinsic Risk Factors (continued)</vt:lpstr>
      <vt:lpstr>Infectious disease </vt:lpstr>
      <vt:lpstr>Management Plan:  Fundamental Approach</vt:lpstr>
      <vt:lpstr>Questions to Guide  Management Plan</vt:lpstr>
      <vt:lpstr>Deciding on a Plan</vt:lpstr>
      <vt:lpstr>Evaluating the Plan</vt:lpstr>
      <vt:lpstr>Think About</vt:lpstr>
      <vt:lpstr>Assignment </vt:lpstr>
      <vt:lpstr>Infectious Disease Risk Factors in an Outbreak Scenario</vt:lpstr>
      <vt:lpstr>Rabies </vt:lpstr>
      <vt:lpstr>PowerPoint Presentation</vt:lpstr>
      <vt:lpstr>Case Study</vt:lpstr>
      <vt:lpstr>Rabies case scenario</vt:lpstr>
      <vt:lpstr>Creating a Conceptual Model to Visualize Risk Factors and Control Points</vt:lpstr>
      <vt:lpstr>One health concept </vt:lpstr>
      <vt:lpstr>Preventive strategies</vt:lpstr>
      <vt:lpstr>primary prevention of  infectious disease</vt:lpstr>
      <vt:lpstr>Vaccination</vt:lpstr>
      <vt:lpstr>secondary prevention of infectious disease</vt:lpstr>
      <vt:lpstr>tertiary prevention of infectious disease</vt:lpstr>
      <vt:lpstr>PowerPoint Presentation</vt:lpstr>
      <vt:lpstr>PowerPoint Presentation</vt:lpstr>
      <vt:lpstr>What do you think?</vt:lpstr>
      <vt:lpstr>small group assignmentS</vt:lpstr>
      <vt:lpstr>case studies</vt:lpstr>
      <vt:lpstr>Disease case summary:  leptospirosis</vt:lpstr>
      <vt:lpstr>Disease case summary:  Streptococcus suis</vt:lpstr>
      <vt:lpstr>Disease case summary:   rabies</vt:lpstr>
      <vt:lpstr>Disease case summary:   dengue</vt:lpstr>
      <vt:lpstr>PowerPoint Presentation</vt:lpstr>
      <vt:lpstr>PowerPoint Presentation</vt:lpstr>
      <vt:lpstr>summary</vt:lpstr>
      <vt:lpstr>Risk Assessment Principles</vt:lpstr>
      <vt:lpstr>Risk Analysis</vt:lpstr>
      <vt:lpstr>General Concepts of Risk</vt:lpstr>
      <vt:lpstr>Different TYPES of Risk Analysis</vt:lpstr>
      <vt:lpstr>Risk Assessment Model</vt:lpstr>
      <vt:lpstr>Fundamental Constraints in Risk Analysis</vt:lpstr>
      <vt:lpstr>Overall Risk Assessment Process</vt:lpstr>
      <vt:lpstr>Risk Assessment Process</vt:lpstr>
      <vt:lpstr>Problem Formulation</vt:lpstr>
      <vt:lpstr>Hazard Identification</vt:lpstr>
      <vt:lpstr>Sources of Data</vt:lpstr>
      <vt:lpstr>Exposure Assessment</vt:lpstr>
      <vt:lpstr>PowerPoint Presentation</vt:lpstr>
      <vt:lpstr>Routes of Exposure</vt:lpstr>
      <vt:lpstr>Risk Factors</vt:lpstr>
      <vt:lpstr>Subpopulations of Potential Concern</vt:lpstr>
      <vt:lpstr>PowerPoint Presentation</vt:lpstr>
      <vt:lpstr>Dose Response</vt:lpstr>
      <vt:lpstr>PowerPoint Presentation</vt:lpstr>
      <vt:lpstr>Risk Characterization</vt:lpstr>
      <vt:lpstr>PowerPoint Presentation</vt:lpstr>
      <vt:lpstr>PowerPoint Presentation</vt:lpstr>
      <vt:lpstr>Risk Management</vt:lpstr>
      <vt:lpstr>Risk Communication</vt:lpstr>
      <vt:lpstr>Risk Assessment: QMRA Wiki</vt:lpstr>
      <vt:lpstr>Exercise</vt:lpstr>
      <vt:lpstr>Collect Community-Based Data to Support Infectious Disease Investigations or Risk Assessments</vt:lpstr>
      <vt:lpstr>Field trip </vt:lpstr>
      <vt:lpstr>Field Trip</vt:lpstr>
      <vt:lpstr>Field Trip</vt:lpstr>
      <vt:lpstr>field trip assignment</vt:lpstr>
      <vt:lpstr>Preparing for A Field Trip</vt:lpstr>
      <vt:lpstr>Field Trip</vt:lpstr>
      <vt:lpstr>Develop a risk assessment</vt:lpstr>
      <vt:lpstr>Developing Infectious Disease and Public Awareness Materials</vt:lpstr>
      <vt:lpstr>Topics FOR TODAY’s DISCUSSION</vt:lpstr>
      <vt:lpstr>Key concept</vt:lpstr>
      <vt:lpstr> Audiences </vt:lpstr>
      <vt:lpstr> Type of audiences </vt:lpstr>
      <vt:lpstr> Messages </vt:lpstr>
      <vt:lpstr>Preparing effective messages</vt:lpstr>
      <vt:lpstr>key contents</vt:lpstr>
      <vt:lpstr> Materials/approaches </vt:lpstr>
      <vt:lpstr> Seminars, workshops and conferences </vt:lpstr>
      <vt:lpstr> Exhibitions </vt:lpstr>
      <vt:lpstr> Visitors and Field days  </vt:lpstr>
      <vt:lpstr> Social media  </vt:lpstr>
      <vt:lpstr>Example of public awareness material</vt:lpstr>
      <vt:lpstr>Example of public awareness material</vt:lpstr>
      <vt:lpstr>Example of public awareness material</vt:lpstr>
      <vt:lpstr>Assignment</vt:lpstr>
      <vt:lpstr>Deliver your public  awareness message</vt:lpstr>
      <vt:lpstr>debriefing</vt:lpstr>
      <vt:lpstr>Critique of an Infectious Disease Management Plan from a  One Health Perspective</vt:lpstr>
      <vt:lpstr>Townsend article</vt:lpstr>
      <vt:lpstr>Townsend article (continued)</vt:lpstr>
      <vt:lpstr>Systemic Effects of a  Disease Management Plan</vt:lpstr>
      <vt:lpstr>PowerPoint Presentation</vt:lpstr>
      <vt:lpstr>Discussion questions</vt:lpstr>
      <vt:lpstr>Infectious Disease Surveillance   </vt:lpstr>
      <vt:lpstr>learning objectives</vt:lpstr>
      <vt:lpstr>effective: “SMART” Objectives</vt:lpstr>
      <vt:lpstr>objectives of “smart” Disease Surveillance</vt:lpstr>
      <vt:lpstr>Objectives of public health surveillance</vt:lpstr>
      <vt:lpstr>EXAMPLES of types and SOURCES of DISEASE surveillance data</vt:lpstr>
      <vt:lpstr>components of DISEASE surveillance:  core activities</vt:lpstr>
      <vt:lpstr>components of DISEASE surveillance: support activities</vt:lpstr>
      <vt:lpstr>Purpose of evaluating public health surveillance systems  </vt:lpstr>
      <vt:lpstr>Evaluating public health surveillance systems </vt:lpstr>
      <vt:lpstr>Evaluation of disEase surveillance systems: Selected criteria </vt:lpstr>
      <vt:lpstr>simplicity: definition</vt:lpstr>
      <vt:lpstr>PowerPoint Presentation</vt:lpstr>
      <vt:lpstr>flexibility: definition</vt:lpstr>
      <vt:lpstr>flexibility: definition</vt:lpstr>
      <vt:lpstr>flexibility: methods</vt:lpstr>
      <vt:lpstr>data quality: definition</vt:lpstr>
      <vt:lpstr>data quality: methods</vt:lpstr>
      <vt:lpstr>data quality: methods</vt:lpstr>
      <vt:lpstr>acceptability: definition</vt:lpstr>
      <vt:lpstr>acceptability: methods</vt:lpstr>
      <vt:lpstr>acceptability: methods</vt:lpstr>
      <vt:lpstr>factors influencing acceptability</vt:lpstr>
      <vt:lpstr>factors influencing acceptability</vt:lpstr>
      <vt:lpstr>factors influencing acceptability</vt:lpstr>
      <vt:lpstr>sensitivity: definition</vt:lpstr>
      <vt:lpstr>sensitivity: methods</vt:lpstr>
      <vt:lpstr>sensitivity: methods</vt:lpstr>
      <vt:lpstr>positive predictive value: definition</vt:lpstr>
      <vt:lpstr>positive predictive value: methods</vt:lpstr>
      <vt:lpstr>representativeness: definition</vt:lpstr>
      <vt:lpstr>representativeness: methods</vt:lpstr>
      <vt:lpstr>timeliness: definition</vt:lpstr>
      <vt:lpstr>timeliness: methods</vt:lpstr>
      <vt:lpstr>timeliness: methods</vt:lpstr>
      <vt:lpstr>stability: definition</vt:lpstr>
      <vt:lpstr>stability: methods</vt:lpstr>
      <vt:lpstr>stability: methods</vt:lpstr>
      <vt:lpstr>Assignment:   surveillance websites</vt:lpstr>
      <vt:lpstr>questions</vt:lpstr>
      <vt:lpstr>questions</vt:lpstr>
      <vt:lpstr>questions</vt:lpstr>
      <vt:lpstr>questions</vt:lpstr>
      <vt:lpstr>questions</vt:lpstr>
      <vt:lpstr>summary</vt:lpstr>
      <vt:lpstr>Analyzing Surveillance Data using HealthMap</vt:lpstr>
      <vt:lpstr>PowerPoint Presentation</vt:lpstr>
      <vt:lpstr>Healthmap data assignment</vt:lpstr>
      <vt:lpstr>Report to a local health department: assignment</vt:lpstr>
      <vt:lpstr>Report to a local health department assignment (continued)</vt:lpstr>
      <vt:lpstr>Developing a Management and Surveillance Plan</vt:lpstr>
      <vt:lpstr>h5N1 scenario</vt:lpstr>
      <vt:lpstr>h5N1 scenario (continued)</vt:lpstr>
      <vt:lpstr>h5N1 scenario (continued)</vt:lpstr>
      <vt:lpstr>h5N1 scenario (continued)</vt:lpstr>
      <vt:lpstr>h5N1 scenario (continued)</vt:lpstr>
      <vt:lpstr>h5N1 scenario (continued)</vt:lpstr>
      <vt:lpstr>h5N1 scenario (continued)</vt:lpstr>
      <vt:lpstr>h5N1 scenario (continued)</vt:lpstr>
      <vt:lpstr>What do you think?</vt:lpstr>
      <vt:lpstr> </vt:lpstr>
      <vt:lpstr>One thing..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Professional-Directed to Patient-Centered Behavior Change</dc:title>
  <dc:creator>Kimberly Kennedy</dc:creator>
  <cp:lastModifiedBy>Roberta Talmage</cp:lastModifiedBy>
  <cp:revision>150</cp:revision>
  <dcterms:created xsi:type="dcterms:W3CDTF">2013-09-10T04:44:55Z</dcterms:created>
  <dcterms:modified xsi:type="dcterms:W3CDTF">2014-04-10T19:04:14Z</dcterms:modified>
</cp:coreProperties>
</file>